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5"/>
  </p:notesMasterIdLst>
  <p:handoutMasterIdLst>
    <p:handoutMasterId r:id="rId56"/>
  </p:handoutMasterIdLst>
  <p:sldIdLst>
    <p:sldId id="256" r:id="rId5"/>
    <p:sldId id="348" r:id="rId6"/>
    <p:sldId id="265" r:id="rId7"/>
    <p:sldId id="272" r:id="rId8"/>
    <p:sldId id="345" r:id="rId9"/>
    <p:sldId id="344" r:id="rId10"/>
    <p:sldId id="269" r:id="rId11"/>
    <p:sldId id="268" r:id="rId12"/>
    <p:sldId id="299" r:id="rId13"/>
    <p:sldId id="328" r:id="rId14"/>
    <p:sldId id="267" r:id="rId15"/>
    <p:sldId id="337" r:id="rId16"/>
    <p:sldId id="338" r:id="rId17"/>
    <p:sldId id="275" r:id="rId18"/>
    <p:sldId id="340" r:id="rId19"/>
    <p:sldId id="257" r:id="rId20"/>
    <p:sldId id="352" r:id="rId21"/>
    <p:sldId id="335" r:id="rId22"/>
    <p:sldId id="296" r:id="rId23"/>
    <p:sldId id="336" r:id="rId24"/>
    <p:sldId id="273" r:id="rId25"/>
    <p:sldId id="353" r:id="rId26"/>
    <p:sldId id="354" r:id="rId27"/>
    <p:sldId id="355" r:id="rId28"/>
    <p:sldId id="304" r:id="rId29"/>
    <p:sldId id="341" r:id="rId30"/>
    <p:sldId id="258" r:id="rId31"/>
    <p:sldId id="301" r:id="rId32"/>
    <p:sldId id="302" r:id="rId33"/>
    <p:sldId id="303" r:id="rId34"/>
    <p:sldId id="293" r:id="rId35"/>
    <p:sldId id="263" r:id="rId36"/>
    <p:sldId id="288" r:id="rId37"/>
    <p:sldId id="274" r:id="rId38"/>
    <p:sldId id="346" r:id="rId39"/>
    <p:sldId id="305" r:id="rId40"/>
    <p:sldId id="307" r:id="rId41"/>
    <p:sldId id="347" r:id="rId42"/>
    <p:sldId id="315" r:id="rId43"/>
    <p:sldId id="316" r:id="rId44"/>
    <p:sldId id="349" r:id="rId45"/>
    <p:sldId id="350" r:id="rId46"/>
    <p:sldId id="351" r:id="rId47"/>
    <p:sldId id="291" r:id="rId48"/>
    <p:sldId id="292" r:id="rId49"/>
    <p:sldId id="294" r:id="rId50"/>
    <p:sldId id="295" r:id="rId51"/>
    <p:sldId id="342" r:id="rId52"/>
    <p:sldId id="343" r:id="rId53"/>
    <p:sldId id="270"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85"/>
    <p:restoredTop sz="75782"/>
  </p:normalViewPr>
  <p:slideViewPr>
    <p:cSldViewPr>
      <p:cViewPr varScale="1">
        <p:scale>
          <a:sx n="84" d="100"/>
          <a:sy n="84" d="100"/>
        </p:scale>
        <p:origin x="1024" y="176"/>
      </p:cViewPr>
      <p:guideLst>
        <p:guide orient="horz" pos="2160"/>
        <p:guide pos="2880"/>
      </p:guideLst>
    </p:cSldViewPr>
  </p:slideViewPr>
  <p:outlineViewPr>
    <p:cViewPr>
      <p:scale>
        <a:sx n="33" d="100"/>
        <a:sy n="33" d="100"/>
      </p:scale>
      <p:origin x="0" y="-255080"/>
    </p:cViewPr>
  </p:outlineViewPr>
  <p:notesTextViewPr>
    <p:cViewPr>
      <p:scale>
        <a:sx n="100" d="100"/>
        <a:sy n="100" d="100"/>
      </p:scale>
      <p:origin x="0" y="0"/>
    </p:cViewPr>
  </p:notesTextViewPr>
  <p:sorterViewPr>
    <p:cViewPr>
      <p:scale>
        <a:sx n="170" d="100"/>
        <a:sy n="170" d="100"/>
      </p:scale>
      <p:origin x="0" y="0"/>
    </p:cViewPr>
  </p:sorterViewPr>
  <p:notesViewPr>
    <p:cSldViewPr showGuides="1">
      <p:cViewPr varScale="1">
        <p:scale>
          <a:sx n="102" d="100"/>
          <a:sy n="102" d="100"/>
        </p:scale>
        <p:origin x="-34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0985C1D-71CD-40A7-90E6-2A509741901C}" type="datetimeFigureOut">
              <a:rPr lang="en-US" smtClean="0"/>
              <a:t>9/11/19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66FBB0C-A7D5-48D1-AD1E-99DDE6D158DA}" type="slidenum">
              <a:rPr lang="en-US" smtClean="0"/>
              <a:t>‹#›</a:t>
            </a:fld>
            <a:endParaRPr lang="en-US"/>
          </a:p>
        </p:txBody>
      </p:sp>
    </p:spTree>
    <p:extLst>
      <p:ext uri="{BB962C8B-B14F-4D97-AF65-F5344CB8AC3E}">
        <p14:creationId xmlns:p14="http://schemas.microsoft.com/office/powerpoint/2010/main" val="3348788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9D1713-3CF6-4469-9746-34AB3FADFE84}" type="datetimeFigureOut">
              <a:rPr lang="en-US" smtClean="0"/>
              <a:pPr/>
              <a:t>9/11/19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68F494-0C48-417A-A877-0763ACB88C1A}" type="slidenum">
              <a:rPr lang="en-US" smtClean="0"/>
              <a:pPr/>
              <a:t>‹#›</a:t>
            </a:fld>
            <a:endParaRPr lang="en-US"/>
          </a:p>
        </p:txBody>
      </p:sp>
    </p:spTree>
    <p:extLst>
      <p:ext uri="{BB962C8B-B14F-4D97-AF65-F5344CB8AC3E}">
        <p14:creationId xmlns:p14="http://schemas.microsoft.com/office/powerpoint/2010/main" val="388508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68F494-0C48-417A-A877-0763ACB88C1A}" type="slidenum">
              <a:rPr lang="en-US" smtClean="0"/>
              <a:pPr/>
              <a:t>1</a:t>
            </a:fld>
            <a:endParaRPr lang="en-US"/>
          </a:p>
        </p:txBody>
      </p:sp>
    </p:spTree>
    <p:extLst>
      <p:ext uri="{BB962C8B-B14F-4D97-AF65-F5344CB8AC3E}">
        <p14:creationId xmlns:p14="http://schemas.microsoft.com/office/powerpoint/2010/main" val="1053824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68F494-0C48-417A-A877-0763ACB88C1A}" type="slidenum">
              <a:rPr lang="en-US" smtClean="0"/>
              <a:pPr/>
              <a:t>12</a:t>
            </a:fld>
            <a:endParaRPr lang="en-US"/>
          </a:p>
        </p:txBody>
      </p:sp>
    </p:spTree>
    <p:extLst>
      <p:ext uri="{BB962C8B-B14F-4D97-AF65-F5344CB8AC3E}">
        <p14:creationId xmlns:p14="http://schemas.microsoft.com/office/powerpoint/2010/main" val="3261260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68F494-0C48-417A-A877-0763ACB88C1A}" type="slidenum">
              <a:rPr lang="en-US" smtClean="0"/>
              <a:pPr/>
              <a:t>13</a:t>
            </a:fld>
            <a:endParaRPr lang="en-US"/>
          </a:p>
        </p:txBody>
      </p:sp>
    </p:spTree>
    <p:extLst>
      <p:ext uri="{BB962C8B-B14F-4D97-AF65-F5344CB8AC3E}">
        <p14:creationId xmlns:p14="http://schemas.microsoft.com/office/powerpoint/2010/main" val="1862346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68F494-0C48-417A-A877-0763ACB88C1A}" type="slidenum">
              <a:rPr lang="en-US" smtClean="0"/>
              <a:pPr/>
              <a:t>14</a:t>
            </a:fld>
            <a:endParaRPr lang="en-US"/>
          </a:p>
        </p:txBody>
      </p:sp>
    </p:spTree>
    <p:extLst>
      <p:ext uri="{BB962C8B-B14F-4D97-AF65-F5344CB8AC3E}">
        <p14:creationId xmlns:p14="http://schemas.microsoft.com/office/powerpoint/2010/main" val="548994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68F494-0C48-417A-A877-0763ACB88C1A}" type="slidenum">
              <a:rPr lang="en-US" smtClean="0"/>
              <a:pPr/>
              <a:t>16</a:t>
            </a:fld>
            <a:endParaRPr lang="en-US"/>
          </a:p>
        </p:txBody>
      </p:sp>
    </p:spTree>
    <p:extLst>
      <p:ext uri="{BB962C8B-B14F-4D97-AF65-F5344CB8AC3E}">
        <p14:creationId xmlns:p14="http://schemas.microsoft.com/office/powerpoint/2010/main" val="930529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0268F494-0C48-417A-A877-0763ACB88C1A}" type="slidenum">
              <a:rPr lang="en-US" smtClean="0"/>
              <a:pPr/>
              <a:t>19</a:t>
            </a:fld>
            <a:endParaRPr lang="en-US"/>
          </a:p>
        </p:txBody>
      </p:sp>
    </p:spTree>
    <p:extLst>
      <p:ext uri="{BB962C8B-B14F-4D97-AF65-F5344CB8AC3E}">
        <p14:creationId xmlns:p14="http://schemas.microsoft.com/office/powerpoint/2010/main" val="2242688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68F494-0C48-417A-A877-0763ACB88C1A}" type="slidenum">
              <a:rPr lang="en-US" smtClean="0"/>
              <a:pPr/>
              <a:t>21</a:t>
            </a:fld>
            <a:endParaRPr lang="en-US"/>
          </a:p>
        </p:txBody>
      </p:sp>
    </p:spTree>
    <p:extLst>
      <p:ext uri="{BB962C8B-B14F-4D97-AF65-F5344CB8AC3E}">
        <p14:creationId xmlns:p14="http://schemas.microsoft.com/office/powerpoint/2010/main" val="111947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68F494-0C48-417A-A877-0763ACB88C1A}" type="slidenum">
              <a:rPr lang="en-US" smtClean="0"/>
              <a:pPr/>
              <a:t>25</a:t>
            </a:fld>
            <a:endParaRPr lang="en-US"/>
          </a:p>
        </p:txBody>
      </p:sp>
    </p:spTree>
    <p:extLst>
      <p:ext uri="{BB962C8B-B14F-4D97-AF65-F5344CB8AC3E}">
        <p14:creationId xmlns:p14="http://schemas.microsoft.com/office/powerpoint/2010/main" val="17779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0268F494-0C48-417A-A877-0763ACB88C1A}" type="slidenum">
              <a:rPr lang="en-US" smtClean="0"/>
              <a:pPr/>
              <a:t>26</a:t>
            </a:fld>
            <a:endParaRPr lang="en-US"/>
          </a:p>
        </p:txBody>
      </p:sp>
    </p:spTree>
    <p:extLst>
      <p:ext uri="{BB962C8B-B14F-4D97-AF65-F5344CB8AC3E}">
        <p14:creationId xmlns:p14="http://schemas.microsoft.com/office/powerpoint/2010/main" val="1115512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(p84-85 text book)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Property: reorder column and row won’t change value of </a:t>
                </a:r>
                <a:r>
                  <a:rPr lang="en-US" sz="1200" b="0" i="0">
                    <a:latin typeface="Cambria Math" panose="02040503050406030204" pitchFamily="18" charset="0"/>
                  </a:rPr>
                  <a:t>𝑋^</a:t>
                </a:r>
                <a:r>
                  <a:rPr lang="en-US" sz="1200" i="0">
                    <a:latin typeface="Cambria Math" panose="02040503050406030204" pitchFamily="18" charset="0"/>
                  </a:rPr>
                  <a:t>2</a:t>
                </a:r>
                <a:r>
                  <a:rPr lang="en-US" sz="1200" b="0" i="0">
                    <a:latin typeface="Cambria Math" panose="02040503050406030204" pitchFamily="18" charset="0"/>
                  </a:rPr>
                  <a:t>  </a:t>
                </a:r>
                <a:r>
                  <a:rPr lang="en-US" sz="1200" dirty="0"/>
                  <a:t>and </a:t>
                </a:r>
                <a:r>
                  <a:rPr lang="en-US" sz="1200" b="0" i="0">
                    <a:latin typeface="Cambria Math" panose="02040503050406030204" pitchFamily="18" charset="0"/>
                  </a:rPr>
                  <a:t>𝐺^</a:t>
                </a:r>
                <a:r>
                  <a:rPr lang="en-US" sz="1200" i="0">
                    <a:latin typeface="Cambria Math" panose="02040503050406030204" pitchFamily="18" charset="0"/>
                  </a:rPr>
                  <a:t>2</a:t>
                </a:r>
                <a:r>
                  <a:rPr lang="en-US" sz="1200" dirty="0"/>
                  <a:t>.</a:t>
                </a:r>
              </a:p>
              <a:p>
                <a:endParaRPr lang="en-US" dirty="0"/>
              </a:p>
            </p:txBody>
          </p:sp>
        </mc:Fallback>
      </mc:AlternateContent>
      <p:sp>
        <p:nvSpPr>
          <p:cNvPr id="4" name="Slide Number Placeholder 3"/>
          <p:cNvSpPr>
            <a:spLocks noGrp="1"/>
          </p:cNvSpPr>
          <p:nvPr>
            <p:ph type="sldNum" sz="quarter" idx="5"/>
          </p:nvPr>
        </p:nvSpPr>
        <p:spPr/>
        <p:txBody>
          <a:bodyPr/>
          <a:lstStyle/>
          <a:p>
            <a:fld id="{0268F494-0C48-417A-A877-0763ACB88C1A}" type="slidenum">
              <a:rPr lang="en-US" smtClean="0"/>
              <a:pPr/>
              <a:t>27</a:t>
            </a:fld>
            <a:endParaRPr lang="en-US"/>
          </a:p>
        </p:txBody>
      </p:sp>
    </p:spTree>
    <p:extLst>
      <p:ext uri="{BB962C8B-B14F-4D97-AF65-F5344CB8AC3E}">
        <p14:creationId xmlns:p14="http://schemas.microsoft.com/office/powerpoint/2010/main" val="2558343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68F494-0C48-417A-A877-0763ACB88C1A}" type="slidenum">
              <a:rPr lang="en-US" smtClean="0"/>
              <a:pPr/>
              <a:t>28</a:t>
            </a:fld>
            <a:endParaRPr lang="en-US"/>
          </a:p>
        </p:txBody>
      </p:sp>
    </p:spTree>
    <p:extLst>
      <p:ext uri="{BB962C8B-B14F-4D97-AF65-F5344CB8AC3E}">
        <p14:creationId xmlns:p14="http://schemas.microsoft.com/office/powerpoint/2010/main" val="710409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268F494-0C48-417A-A877-0763ACB88C1A}" type="slidenum">
              <a:rPr lang="en-US" smtClean="0"/>
              <a:pPr/>
              <a:t>2</a:t>
            </a:fld>
            <a:endParaRPr lang="en-US"/>
          </a:p>
        </p:txBody>
      </p:sp>
    </p:spTree>
    <p:extLst>
      <p:ext uri="{BB962C8B-B14F-4D97-AF65-F5344CB8AC3E}">
        <p14:creationId xmlns:p14="http://schemas.microsoft.com/office/powerpoint/2010/main" val="1153741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r>
                  <a:rPr lang="en-US" sz="1200" dirty="0"/>
                  <a:t>Use function </a:t>
                </a:r>
                <a:r>
                  <a:rPr lang="en-US" sz="1200" i="0" dirty="0">
                    <a:latin typeface="Cambria Math" panose="02040503050406030204" pitchFamily="18" charset="0"/>
                  </a:rPr>
                  <a:t>𝑝𝑐ℎ𝑖𝑠𝑞(19.129,1,𝑙𝑜𝑤𝑒𝑟.𝑡𝑎𝑖𝑙=𝐹𝐴𝐿𝑆𝐸) </a:t>
                </a:r>
                <a:r>
                  <a:rPr lang="en-US" sz="1200" dirty="0"/>
                  <a:t>in R to get p-value which is </a:t>
                </a:r>
                <a:r>
                  <a:rPr lang="en-US" sz="1200" i="0" dirty="0">
                    <a:latin typeface="Cambria Math" panose="02040503050406030204" pitchFamily="18" charset="0"/>
                  </a:rPr>
                  <a:t>0.0000126</a:t>
                </a:r>
                <a:r>
                  <a:rPr lang="en-US" sz="1200" dirty="0"/>
                  <a:t>, less than </a:t>
                </a:r>
                <a:r>
                  <a:rPr lang="en-US" sz="1200" i="0" dirty="0">
                    <a:latin typeface="Cambria Math" panose="02040503050406030204" pitchFamily="18" charset="0"/>
                  </a:rPr>
                  <a:t>0.05</a:t>
                </a:r>
                <a:r>
                  <a:rPr lang="en-US" sz="1200" dirty="0"/>
                  <a:t>, </a:t>
                </a:r>
                <a:endParaRPr lang="en-US" dirty="0"/>
              </a:p>
            </p:txBody>
          </p:sp>
        </mc:Fallback>
      </mc:AlternateContent>
      <p:sp>
        <p:nvSpPr>
          <p:cNvPr id="4" name="Slide Number Placeholder 3"/>
          <p:cNvSpPr>
            <a:spLocks noGrp="1"/>
          </p:cNvSpPr>
          <p:nvPr>
            <p:ph type="sldNum" sz="quarter" idx="5"/>
          </p:nvPr>
        </p:nvSpPr>
        <p:spPr/>
        <p:txBody>
          <a:bodyPr/>
          <a:lstStyle/>
          <a:p>
            <a:fld id="{0268F494-0C48-417A-A877-0763ACB88C1A}" type="slidenum">
              <a:rPr lang="en-US" smtClean="0"/>
              <a:pPr/>
              <a:t>29</a:t>
            </a:fld>
            <a:endParaRPr lang="en-US"/>
          </a:p>
        </p:txBody>
      </p:sp>
    </p:spTree>
    <p:extLst>
      <p:ext uri="{BB962C8B-B14F-4D97-AF65-F5344CB8AC3E}">
        <p14:creationId xmlns:p14="http://schemas.microsoft.com/office/powerpoint/2010/main" val="23772006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r>
                  <a:rPr lang="en-US" sz="1200" dirty="0"/>
                  <a:t>Use function </a:t>
                </a:r>
                <a:r>
                  <a:rPr lang="en-US" sz="1200" i="0" dirty="0">
                    <a:latin typeface="Cambria Math" panose="02040503050406030204" pitchFamily="18" charset="0"/>
                  </a:rPr>
                  <a:t>𝑝𝑐ℎ𝑖𝑠𝑞(19.878,1,𝑙𝑜𝑤𝑒𝑟.𝑡𝑎𝑖𝑙=𝐹𝐴𝐿𝑆𝐸) </a:t>
                </a:r>
                <a:r>
                  <a:rPr lang="en-US" sz="1200" dirty="0"/>
                  <a:t>in R to get p-value which is </a:t>
                </a:r>
                <a:r>
                  <a:rPr lang="en-US" sz="1200" i="0" dirty="0">
                    <a:latin typeface="Cambria Math" panose="02040503050406030204" pitchFamily="18" charset="0"/>
                  </a:rPr>
                  <a:t>0.0000</a:t>
                </a:r>
                <a:r>
                  <a:rPr lang="en-US" sz="1200" b="0" i="0" dirty="0">
                    <a:latin typeface="Cambria Math" panose="02040503050406030204" pitchFamily="18" charset="0"/>
                  </a:rPr>
                  <a:t>0825</a:t>
                </a:r>
                <a:r>
                  <a:rPr lang="en-US" sz="1200" dirty="0"/>
                  <a:t>, </a:t>
                </a:r>
                <a:endParaRPr lang="en-US" dirty="0"/>
              </a:p>
            </p:txBody>
          </p:sp>
        </mc:Fallback>
      </mc:AlternateContent>
      <p:sp>
        <p:nvSpPr>
          <p:cNvPr id="4" name="Slide Number Placeholder 3"/>
          <p:cNvSpPr>
            <a:spLocks noGrp="1"/>
          </p:cNvSpPr>
          <p:nvPr>
            <p:ph type="sldNum" sz="quarter" idx="5"/>
          </p:nvPr>
        </p:nvSpPr>
        <p:spPr/>
        <p:txBody>
          <a:bodyPr/>
          <a:lstStyle/>
          <a:p>
            <a:fld id="{0268F494-0C48-417A-A877-0763ACB88C1A}" type="slidenum">
              <a:rPr lang="en-US" smtClean="0"/>
              <a:pPr/>
              <a:t>30</a:t>
            </a:fld>
            <a:endParaRPr lang="en-US"/>
          </a:p>
        </p:txBody>
      </p:sp>
    </p:spTree>
    <p:extLst>
      <p:ext uri="{BB962C8B-B14F-4D97-AF65-F5344CB8AC3E}">
        <p14:creationId xmlns:p14="http://schemas.microsoft.com/office/powerpoint/2010/main" val="2099609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68F494-0C48-417A-A877-0763ACB88C1A}" type="slidenum">
              <a:rPr lang="en-US" smtClean="0"/>
              <a:pPr/>
              <a:t>31</a:t>
            </a:fld>
            <a:endParaRPr lang="en-US"/>
          </a:p>
        </p:txBody>
      </p:sp>
    </p:spTree>
    <p:extLst>
      <p:ext uri="{BB962C8B-B14F-4D97-AF65-F5344CB8AC3E}">
        <p14:creationId xmlns:p14="http://schemas.microsoft.com/office/powerpoint/2010/main" val="9950347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68F494-0C48-417A-A877-0763ACB88C1A}" type="slidenum">
              <a:rPr lang="en-US" smtClean="0"/>
              <a:pPr/>
              <a:t>32</a:t>
            </a:fld>
            <a:endParaRPr lang="en-US"/>
          </a:p>
        </p:txBody>
      </p:sp>
    </p:spTree>
    <p:extLst>
      <p:ext uri="{BB962C8B-B14F-4D97-AF65-F5344CB8AC3E}">
        <p14:creationId xmlns:p14="http://schemas.microsoft.com/office/powerpoint/2010/main" val="38913380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68F494-0C48-417A-A877-0763ACB88C1A}" type="slidenum">
              <a:rPr lang="en-US" smtClean="0"/>
              <a:pPr/>
              <a:t>33</a:t>
            </a:fld>
            <a:endParaRPr lang="en-US"/>
          </a:p>
        </p:txBody>
      </p:sp>
    </p:spTree>
    <p:extLst>
      <p:ext uri="{BB962C8B-B14F-4D97-AF65-F5344CB8AC3E}">
        <p14:creationId xmlns:p14="http://schemas.microsoft.com/office/powerpoint/2010/main" val="36470391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68F494-0C48-417A-A877-0763ACB88C1A}" type="slidenum">
              <a:rPr lang="en-US" smtClean="0"/>
              <a:pPr/>
              <a:t>34</a:t>
            </a:fld>
            <a:endParaRPr lang="en-US"/>
          </a:p>
        </p:txBody>
      </p:sp>
    </p:spTree>
    <p:extLst>
      <p:ext uri="{BB962C8B-B14F-4D97-AF65-F5344CB8AC3E}">
        <p14:creationId xmlns:p14="http://schemas.microsoft.com/office/powerpoint/2010/main" val="1214423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68F494-0C48-417A-A877-0763ACB88C1A}" type="slidenum">
              <a:rPr lang="en-US" smtClean="0"/>
              <a:pPr/>
              <a:t>36</a:t>
            </a:fld>
            <a:endParaRPr lang="en-US"/>
          </a:p>
        </p:txBody>
      </p:sp>
    </p:spTree>
    <p:extLst>
      <p:ext uri="{BB962C8B-B14F-4D97-AF65-F5344CB8AC3E}">
        <p14:creationId xmlns:p14="http://schemas.microsoft.com/office/powerpoint/2010/main" val="6105329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68F494-0C48-417A-A877-0763ACB88C1A}" type="slidenum">
              <a:rPr lang="en-US" smtClean="0"/>
              <a:pPr/>
              <a:t>37</a:t>
            </a:fld>
            <a:endParaRPr lang="en-US"/>
          </a:p>
        </p:txBody>
      </p:sp>
    </p:spTree>
    <p:extLst>
      <p:ext uri="{BB962C8B-B14F-4D97-AF65-F5344CB8AC3E}">
        <p14:creationId xmlns:p14="http://schemas.microsoft.com/office/powerpoint/2010/main" val="11773651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68F494-0C48-417A-A877-0763ACB88C1A}" type="slidenum">
              <a:rPr lang="en-US" smtClean="0"/>
              <a:pPr/>
              <a:t>39</a:t>
            </a:fld>
            <a:endParaRPr lang="en-US"/>
          </a:p>
        </p:txBody>
      </p:sp>
    </p:spTree>
    <p:extLst>
      <p:ext uri="{BB962C8B-B14F-4D97-AF65-F5344CB8AC3E}">
        <p14:creationId xmlns:p14="http://schemas.microsoft.com/office/powerpoint/2010/main" val="39002487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68F494-0C48-417A-A877-0763ACB88C1A}" type="slidenum">
              <a:rPr lang="en-US" smtClean="0"/>
              <a:pPr/>
              <a:t>40</a:t>
            </a:fld>
            <a:endParaRPr lang="en-US"/>
          </a:p>
        </p:txBody>
      </p:sp>
    </p:spTree>
    <p:extLst>
      <p:ext uri="{BB962C8B-B14F-4D97-AF65-F5344CB8AC3E}">
        <p14:creationId xmlns:p14="http://schemas.microsoft.com/office/powerpoint/2010/main" val="997711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268F494-0C48-417A-A877-0763ACB88C1A}" type="slidenum">
              <a:rPr lang="en-US" smtClean="0"/>
              <a:pPr/>
              <a:t>3</a:t>
            </a:fld>
            <a:endParaRPr lang="en-US"/>
          </a:p>
        </p:txBody>
      </p:sp>
    </p:spTree>
    <p:extLst>
      <p:ext uri="{BB962C8B-B14F-4D97-AF65-F5344CB8AC3E}">
        <p14:creationId xmlns:p14="http://schemas.microsoft.com/office/powerpoint/2010/main" val="22833715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68F494-0C48-417A-A877-0763ACB88C1A}" type="slidenum">
              <a:rPr lang="en-US" smtClean="0"/>
              <a:pPr/>
              <a:t>41</a:t>
            </a:fld>
            <a:endParaRPr lang="en-US"/>
          </a:p>
        </p:txBody>
      </p:sp>
    </p:spTree>
    <p:extLst>
      <p:ext uri="{BB962C8B-B14F-4D97-AF65-F5344CB8AC3E}">
        <p14:creationId xmlns:p14="http://schemas.microsoft.com/office/powerpoint/2010/main" val="19375473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68F494-0C48-417A-A877-0763ACB88C1A}" type="slidenum">
              <a:rPr lang="en-US" smtClean="0"/>
              <a:pPr/>
              <a:t>43</a:t>
            </a:fld>
            <a:endParaRPr lang="en-US"/>
          </a:p>
        </p:txBody>
      </p:sp>
    </p:spTree>
    <p:extLst>
      <p:ext uri="{BB962C8B-B14F-4D97-AF65-F5344CB8AC3E}">
        <p14:creationId xmlns:p14="http://schemas.microsoft.com/office/powerpoint/2010/main" val="10546669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68F494-0C48-417A-A877-0763ACB88C1A}" type="slidenum">
              <a:rPr lang="en-US" smtClean="0"/>
              <a:pPr/>
              <a:t>44</a:t>
            </a:fld>
            <a:endParaRPr lang="en-US"/>
          </a:p>
        </p:txBody>
      </p:sp>
    </p:spTree>
    <p:extLst>
      <p:ext uri="{BB962C8B-B14F-4D97-AF65-F5344CB8AC3E}">
        <p14:creationId xmlns:p14="http://schemas.microsoft.com/office/powerpoint/2010/main" val="42319833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68F494-0C48-417A-A877-0763ACB88C1A}" type="slidenum">
              <a:rPr lang="en-US" smtClean="0"/>
              <a:pPr/>
              <a:t>45</a:t>
            </a:fld>
            <a:endParaRPr lang="en-US"/>
          </a:p>
        </p:txBody>
      </p:sp>
    </p:spTree>
    <p:extLst>
      <p:ext uri="{BB962C8B-B14F-4D97-AF65-F5344CB8AC3E}">
        <p14:creationId xmlns:p14="http://schemas.microsoft.com/office/powerpoint/2010/main" val="14180644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68F494-0C48-417A-A877-0763ACB88C1A}" type="slidenum">
              <a:rPr lang="en-US" smtClean="0"/>
              <a:pPr/>
              <a:t>48</a:t>
            </a:fld>
            <a:endParaRPr lang="en-US"/>
          </a:p>
        </p:txBody>
      </p:sp>
    </p:spTree>
    <p:extLst>
      <p:ext uri="{BB962C8B-B14F-4D97-AF65-F5344CB8AC3E}">
        <p14:creationId xmlns:p14="http://schemas.microsoft.com/office/powerpoint/2010/main" val="3846096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68F494-0C48-417A-A877-0763ACB88C1A}" type="slidenum">
              <a:rPr lang="en-US" smtClean="0"/>
              <a:pPr/>
              <a:t>4</a:t>
            </a:fld>
            <a:endParaRPr lang="en-US"/>
          </a:p>
        </p:txBody>
      </p:sp>
    </p:spTree>
    <p:extLst>
      <p:ext uri="{BB962C8B-B14F-4D97-AF65-F5344CB8AC3E}">
        <p14:creationId xmlns:p14="http://schemas.microsoft.com/office/powerpoint/2010/main" val="3661751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68F494-0C48-417A-A877-0763ACB88C1A}" type="slidenum">
              <a:rPr lang="en-US" smtClean="0"/>
              <a:pPr/>
              <a:t>7</a:t>
            </a:fld>
            <a:endParaRPr lang="en-US"/>
          </a:p>
        </p:txBody>
      </p:sp>
    </p:spTree>
    <p:extLst>
      <p:ext uri="{BB962C8B-B14F-4D97-AF65-F5344CB8AC3E}">
        <p14:creationId xmlns:p14="http://schemas.microsoft.com/office/powerpoint/2010/main" val="4248882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68F494-0C48-417A-A877-0763ACB88C1A}" type="slidenum">
              <a:rPr lang="en-US" smtClean="0"/>
              <a:pPr/>
              <a:t>8</a:t>
            </a:fld>
            <a:endParaRPr lang="en-US"/>
          </a:p>
        </p:txBody>
      </p:sp>
    </p:spTree>
    <p:extLst>
      <p:ext uri="{BB962C8B-B14F-4D97-AF65-F5344CB8AC3E}">
        <p14:creationId xmlns:p14="http://schemas.microsoft.com/office/powerpoint/2010/main" val="4078636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68F494-0C48-417A-A877-0763ACB88C1A}" type="slidenum">
              <a:rPr lang="en-US" smtClean="0"/>
              <a:pPr/>
              <a:t>9</a:t>
            </a:fld>
            <a:endParaRPr lang="en-US"/>
          </a:p>
        </p:txBody>
      </p:sp>
    </p:spTree>
    <p:extLst>
      <p:ext uri="{BB962C8B-B14F-4D97-AF65-F5344CB8AC3E}">
        <p14:creationId xmlns:p14="http://schemas.microsoft.com/office/powerpoint/2010/main" val="2693226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68F494-0C48-417A-A877-0763ACB88C1A}" type="slidenum">
              <a:rPr lang="en-US" smtClean="0"/>
              <a:pPr/>
              <a:t>10</a:t>
            </a:fld>
            <a:endParaRPr lang="en-US"/>
          </a:p>
        </p:txBody>
      </p:sp>
    </p:spTree>
    <p:extLst>
      <p:ext uri="{BB962C8B-B14F-4D97-AF65-F5344CB8AC3E}">
        <p14:creationId xmlns:p14="http://schemas.microsoft.com/office/powerpoint/2010/main" val="110981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68F494-0C48-417A-A877-0763ACB88C1A}" type="slidenum">
              <a:rPr lang="en-US" smtClean="0"/>
              <a:pPr/>
              <a:t>11</a:t>
            </a:fld>
            <a:endParaRPr lang="en-US"/>
          </a:p>
        </p:txBody>
      </p:sp>
    </p:spTree>
    <p:extLst>
      <p:ext uri="{BB962C8B-B14F-4D97-AF65-F5344CB8AC3E}">
        <p14:creationId xmlns:p14="http://schemas.microsoft.com/office/powerpoint/2010/main" val="17703455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8"/>
          <p:cNvSpPr>
            <a:spLocks noGrp="1"/>
          </p:cNvSpPr>
          <p:nvPr>
            <p:ph type="ctrTitle"/>
          </p:nvPr>
        </p:nvSpPr>
        <p:spPr bwMode="auto">
          <a:xfrm>
            <a:off x="758952" y="1984248"/>
            <a:ext cx="6473952" cy="137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l" rtl="0">
              <a:spcBef>
                <a:spcPct val="0"/>
              </a:spcBef>
              <a:buNone/>
              <a:defRPr sz="3600" b="1">
                <a:ln>
                  <a:noFill/>
                </a:ln>
                <a:solidFill>
                  <a:schemeClr val="tx1"/>
                </a:solidFill>
                <a:effectLst/>
                <a:latin typeface="+mj-lt"/>
                <a:ea typeface="+mj-ea"/>
                <a:cs typeface="+mj-cs"/>
              </a:defRPr>
            </a:lvl1pPr>
          </a:lstStyle>
          <a:p>
            <a:r>
              <a:rPr kumimoji="0" lang="en-US"/>
              <a:t>Click to edit Master title style</a:t>
            </a:r>
            <a:endParaRPr kumimoji="0" lang="en-US" dirty="0"/>
          </a:p>
        </p:txBody>
      </p:sp>
      <p:sp>
        <p:nvSpPr>
          <p:cNvPr id="17" name="Subtitle 16"/>
          <p:cNvSpPr>
            <a:spLocks noGrp="1"/>
          </p:cNvSpPr>
          <p:nvPr>
            <p:ph type="subTitle" idx="1"/>
          </p:nvPr>
        </p:nvSpPr>
        <p:spPr>
          <a:xfrm>
            <a:off x="758952" y="1371600"/>
            <a:ext cx="6473952" cy="457200"/>
          </a:xfrm>
        </p:spPr>
        <p:txBody>
          <a:bodyPr lIns="0" rIns="18288">
            <a:normAutofit/>
          </a:bodyPr>
          <a:lstStyle>
            <a:lvl1pPr marL="0" marR="45720" indent="0" algn="l">
              <a:buNone/>
              <a:defRPr sz="2400">
                <a:solidFill>
                  <a:schemeClr val="tx1"/>
                </a:solidFill>
                <a:latin typeface="+mn-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8" name="Text Placeholder 7"/>
          <p:cNvSpPr>
            <a:spLocks noGrp="1"/>
          </p:cNvSpPr>
          <p:nvPr>
            <p:ph type="body" sz="quarter" idx="13"/>
          </p:nvPr>
        </p:nvSpPr>
        <p:spPr>
          <a:xfrm>
            <a:off x="758952" y="4416552"/>
            <a:ext cx="6473952" cy="457200"/>
          </a:xfrm>
        </p:spPr>
        <p:txBody>
          <a:bodyPr>
            <a:noAutofit/>
          </a:bodyPr>
          <a:lstStyle>
            <a:lvl1pPr>
              <a:buNone/>
              <a:defRPr sz="1600"/>
            </a:lvl1pPr>
            <a:lvl2pPr>
              <a:defRPr sz="1600"/>
            </a:lvl2pPr>
            <a:lvl3pPr>
              <a:defRPr sz="1600"/>
            </a:lvl3pPr>
            <a:lvl4pPr>
              <a:defRPr sz="1600"/>
            </a:lvl4pPr>
            <a:lvl5pPr>
              <a:defRPr sz="1600"/>
            </a:lvl5pPr>
          </a:lstStyle>
          <a:p>
            <a:pPr lvl="0"/>
            <a:r>
              <a:rPr lang="en-US"/>
              <a:t>Edit Master text styles</a:t>
            </a:r>
          </a:p>
        </p:txBody>
      </p:sp>
      <p:sp>
        <p:nvSpPr>
          <p:cNvPr id="10" name="Text Placeholder 7"/>
          <p:cNvSpPr>
            <a:spLocks noGrp="1"/>
          </p:cNvSpPr>
          <p:nvPr>
            <p:ph type="body" sz="quarter" idx="14"/>
          </p:nvPr>
        </p:nvSpPr>
        <p:spPr bwMode="gray">
          <a:xfrm>
            <a:off x="3657600" y="5943600"/>
            <a:ext cx="5184648" cy="301752"/>
          </a:xfrm>
        </p:spPr>
        <p:txBody>
          <a:bodyPr>
            <a:noAutofit/>
          </a:bodyPr>
          <a:lstStyle>
            <a:lvl1pPr>
              <a:buNone/>
              <a:defRPr sz="1800" b="1">
                <a:solidFill>
                  <a:schemeClr val="bg1"/>
                </a:solidFill>
              </a:defRPr>
            </a:lvl1pPr>
            <a:lvl2pPr>
              <a:defRPr sz="1600"/>
            </a:lvl2pPr>
            <a:lvl3pPr>
              <a:defRPr sz="1600"/>
            </a:lvl3pPr>
            <a:lvl4pPr>
              <a:defRPr sz="1600"/>
            </a:lvl4pPr>
            <a:lvl5pPr>
              <a:defRPr sz="1600"/>
            </a:lvl5pPr>
          </a:lstStyle>
          <a:p>
            <a:pPr lvl="0"/>
            <a:r>
              <a:rPr lang="en-US"/>
              <a:t>Edit Master text styles</a:t>
            </a:r>
          </a:p>
        </p:txBody>
      </p:sp>
      <p:sp>
        <p:nvSpPr>
          <p:cNvPr id="11" name="Text Placeholder 7"/>
          <p:cNvSpPr>
            <a:spLocks noGrp="1"/>
          </p:cNvSpPr>
          <p:nvPr>
            <p:ph type="body" sz="quarter" idx="15"/>
          </p:nvPr>
        </p:nvSpPr>
        <p:spPr bwMode="gray">
          <a:xfrm>
            <a:off x="3657600" y="6236208"/>
            <a:ext cx="5184648" cy="539496"/>
          </a:xfrm>
        </p:spPr>
        <p:txBody>
          <a:bodyPr>
            <a:noAutofit/>
          </a:bodyPr>
          <a:lstStyle>
            <a:lvl1pPr>
              <a:buNone/>
              <a:defRPr sz="1400" b="0">
                <a:solidFill>
                  <a:schemeClr val="bg1"/>
                </a:solidFill>
              </a:defRPr>
            </a:lvl1pPr>
            <a:lvl2pPr>
              <a:defRPr sz="1600"/>
            </a:lvl2pPr>
            <a:lvl3pPr>
              <a:defRPr sz="1600"/>
            </a:lvl3pPr>
            <a:lvl4pPr>
              <a:defRPr sz="1600"/>
            </a:lvl4pPr>
            <a:lvl5pPr>
              <a:defRPr sz="1600"/>
            </a:lvl5pPr>
          </a:lstStyle>
          <a:p>
            <a:pPr lvl="0"/>
            <a:r>
              <a:rPr lang="en-US"/>
              <a:t>Edit Master text styles</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3863"/>
            <a:ext cx="2231141" cy="573025"/>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46301" y="3333750"/>
            <a:ext cx="676657" cy="2164274"/>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59031" y="533400"/>
            <a:ext cx="4765964" cy="27432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371600"/>
            <a:ext cx="914400" cy="4572000"/>
          </a:xfrm>
        </p:spPr>
        <p:txBody>
          <a:bodyPr vert="eaVert"/>
          <a:lstStyle/>
          <a:p>
            <a:r>
              <a:rPr kumimoji="0" lang="en-US"/>
              <a:t>Click to edit Master title style</a:t>
            </a:r>
            <a:endParaRPr kumimoji="0" lang="en-US" dirty="0"/>
          </a:p>
        </p:txBody>
      </p:sp>
      <p:sp>
        <p:nvSpPr>
          <p:cNvPr id="3" name="Vertical Text Placeholder 2"/>
          <p:cNvSpPr>
            <a:spLocks noGrp="1"/>
          </p:cNvSpPr>
          <p:nvPr>
            <p:ph type="body" orient="vert" idx="1"/>
          </p:nvPr>
        </p:nvSpPr>
        <p:spPr>
          <a:xfrm>
            <a:off x="228600" y="1371600"/>
            <a:ext cx="6248400" cy="4572000"/>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Slide Number Placeholder 5"/>
          <p:cNvSpPr>
            <a:spLocks noGrp="1"/>
          </p:cNvSpPr>
          <p:nvPr>
            <p:ph type="sldNum" sz="quarter" idx="12"/>
          </p:nvPr>
        </p:nvSpPr>
        <p:spPr/>
        <p:txBody>
          <a:bodyPr/>
          <a:lstStyle/>
          <a:p>
            <a:fld id="{0235576B-7F3C-4840-ADD7-A9DF1158E3A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Slide Number Placeholder 5"/>
          <p:cNvSpPr>
            <a:spLocks noGrp="1"/>
          </p:cNvSpPr>
          <p:nvPr>
            <p:ph type="sldNum" sz="quarter" idx="12"/>
          </p:nvPr>
        </p:nvSpPr>
        <p:spPr/>
        <p:txBody>
          <a:bodyPr/>
          <a:lstStyle/>
          <a:p>
            <a:fld id="{0235576B-7F3C-4840-ADD7-A9DF1158E3A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12"/>
          </p:nvPr>
        </p:nvSpPr>
        <p:spPr bwMode="gray"/>
        <p:txBody>
          <a:bodyPr/>
          <a:lstStyle/>
          <a:p>
            <a:fld id="{0235576B-7F3C-4840-ADD7-A9DF1158E3A5}" type="slidenum">
              <a:rPr lang="en-US" smtClean="0"/>
              <a:pPr/>
              <a:t>‹#›</a:t>
            </a:fld>
            <a:endParaRPr lang="en-US"/>
          </a:p>
        </p:txBody>
      </p:sp>
      <p:sp>
        <p:nvSpPr>
          <p:cNvPr id="2" name="Title 1"/>
          <p:cNvSpPr>
            <a:spLocks noGrp="1"/>
          </p:cNvSpPr>
          <p:nvPr>
            <p:ph type="title"/>
          </p:nvPr>
        </p:nvSpPr>
        <p:spPr>
          <a:xfrm>
            <a:off x="758952" y="1984248"/>
            <a:ext cx="6473952" cy="1371600"/>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3600" b="1" cap="none" baseline="0" dirty="0">
                <a:ln w="635">
                  <a:noFill/>
                </a:ln>
                <a:solidFill>
                  <a:schemeClr val="tx1"/>
                </a:solidFill>
                <a:effectLst/>
                <a:latin typeface="+mj-lt"/>
                <a:ea typeface="+mj-ea"/>
                <a:cs typeface="+mj-cs"/>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758952" y="3429000"/>
            <a:ext cx="6473952" cy="1371600"/>
          </a:xfrm>
        </p:spPr>
        <p:txBody>
          <a:bodyPr lIns="0" rIns="0" anchor="t">
            <a:normAutofit/>
          </a:bodyPr>
          <a:lstStyle>
            <a:lvl1pPr marL="0" indent="0">
              <a:buNone/>
              <a:defRPr sz="24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54704" y="4203193"/>
            <a:ext cx="676657" cy="216427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7543800" cy="914400"/>
          </a:xfrm>
        </p:spPr>
        <p:txBody>
          <a:bodyPr/>
          <a:lstStyle/>
          <a:p>
            <a:r>
              <a:rPr kumimoji="0" lang="en-US"/>
              <a:t>Click to edit Master title style</a:t>
            </a:r>
            <a:endParaRPr kumimoji="0" lang="en-US" dirty="0"/>
          </a:p>
        </p:txBody>
      </p:sp>
      <p:sp>
        <p:nvSpPr>
          <p:cNvPr id="3" name="Content Placeholder 2"/>
          <p:cNvSpPr>
            <a:spLocks noGrp="1"/>
          </p:cNvSpPr>
          <p:nvPr>
            <p:ph sz="half" idx="1"/>
          </p:nvPr>
        </p:nvSpPr>
        <p:spPr>
          <a:xfrm>
            <a:off x="228600" y="1527048"/>
            <a:ext cx="3657600" cy="4416552"/>
          </a:xfrm>
        </p:spPr>
        <p:txBody>
          <a:bodyPr/>
          <a:lstStyle>
            <a:lvl1pPr>
              <a:defRPr sz="2400"/>
            </a:lvl1pPr>
            <a:lvl2pPr>
              <a:defRPr sz="2400"/>
            </a:lvl2pPr>
            <a:lvl3pPr>
              <a:defRPr sz="2000"/>
            </a:lvl3pPr>
            <a:lvl4pPr>
              <a:defRPr sz="2000"/>
            </a:lvl4pPr>
            <a:lvl5pPr>
              <a:defRPr sz="20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Content Placeholder 3"/>
          <p:cNvSpPr>
            <a:spLocks noGrp="1"/>
          </p:cNvSpPr>
          <p:nvPr>
            <p:ph sz="half" idx="2"/>
          </p:nvPr>
        </p:nvSpPr>
        <p:spPr>
          <a:xfrm>
            <a:off x="4038600" y="1527048"/>
            <a:ext cx="3657600" cy="4416552"/>
          </a:xfrm>
        </p:spPr>
        <p:txBody>
          <a:bodyPr/>
          <a:lstStyle>
            <a:lvl1pPr>
              <a:defRPr sz="2400"/>
            </a:lvl1pPr>
            <a:lvl2pPr>
              <a:defRPr sz="2400"/>
            </a:lvl2pPr>
            <a:lvl3pPr>
              <a:defRPr sz="2000"/>
            </a:lvl3pPr>
            <a:lvl4pPr>
              <a:defRPr sz="2000"/>
            </a:lvl4pPr>
            <a:lvl5pPr>
              <a:defRPr sz="20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7" name="Slide Number Placeholder 6"/>
          <p:cNvSpPr>
            <a:spLocks noGrp="1"/>
          </p:cNvSpPr>
          <p:nvPr>
            <p:ph type="sldNum" sz="quarter" idx="12"/>
          </p:nvPr>
        </p:nvSpPr>
        <p:spPr/>
        <p:txBody>
          <a:bodyPr/>
          <a:lstStyle/>
          <a:p>
            <a:fld id="{0235576B-7F3C-4840-ADD7-A9DF1158E3A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7543800" cy="914400"/>
          </a:xfrm>
        </p:spPr>
        <p:txBody>
          <a:bodyPr tIns="45720" anchor="b"/>
          <a:lstStyle>
            <a:lvl1pPr>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228600" y="1447800"/>
            <a:ext cx="3657600"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4" name="Text Placeholder 3"/>
          <p:cNvSpPr>
            <a:spLocks noGrp="1"/>
          </p:cNvSpPr>
          <p:nvPr>
            <p:ph type="body" sz="half" idx="3"/>
          </p:nvPr>
        </p:nvSpPr>
        <p:spPr>
          <a:xfrm>
            <a:off x="4041648" y="1452309"/>
            <a:ext cx="3657600"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5" name="Content Placeholder 4"/>
          <p:cNvSpPr>
            <a:spLocks noGrp="1"/>
          </p:cNvSpPr>
          <p:nvPr>
            <p:ph sz="quarter" idx="2"/>
          </p:nvPr>
        </p:nvSpPr>
        <p:spPr>
          <a:xfrm>
            <a:off x="228600" y="2107152"/>
            <a:ext cx="3657600" cy="3836448"/>
          </a:xfrm>
        </p:spPr>
        <p:txBody>
          <a:bodyPr tIns="0"/>
          <a:lstStyle>
            <a:lvl1pPr>
              <a:defRPr sz="2400"/>
            </a:lvl1pPr>
            <a:lvl2pPr>
              <a:defRPr sz="2400"/>
            </a:lvl2pPr>
            <a:lvl3pPr>
              <a:defRPr sz="2000"/>
            </a:lvl3pPr>
            <a:lvl4pPr>
              <a:defRPr sz="2000"/>
            </a:lvl4pPr>
            <a:lvl5pPr>
              <a:defRPr sz="20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Content Placeholder 5"/>
          <p:cNvSpPr>
            <a:spLocks noGrp="1"/>
          </p:cNvSpPr>
          <p:nvPr>
            <p:ph sz="quarter" idx="4"/>
          </p:nvPr>
        </p:nvSpPr>
        <p:spPr>
          <a:xfrm>
            <a:off x="4041648" y="2107152"/>
            <a:ext cx="3657600" cy="3836448"/>
          </a:xfrm>
        </p:spPr>
        <p:txBody>
          <a:bodyPr tIns="0"/>
          <a:lstStyle>
            <a:lvl1pPr>
              <a:defRPr sz="2400"/>
            </a:lvl1pPr>
            <a:lvl2pPr>
              <a:defRPr sz="2400"/>
            </a:lvl2pPr>
            <a:lvl3pPr>
              <a:defRPr sz="2000"/>
            </a:lvl3pPr>
            <a:lvl4pPr>
              <a:defRPr sz="2000"/>
            </a:lvl4pPr>
            <a:lvl5pPr>
              <a:defRPr sz="20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9" name="Slide Number Placeholder 8"/>
          <p:cNvSpPr>
            <a:spLocks noGrp="1"/>
          </p:cNvSpPr>
          <p:nvPr>
            <p:ph type="sldNum" sz="quarter" idx="12"/>
          </p:nvPr>
        </p:nvSpPr>
        <p:spPr/>
        <p:txBody>
          <a:bodyPr/>
          <a:lstStyle/>
          <a:p>
            <a:fld id="{0235576B-7F3C-4840-ADD7-A9DF1158E3A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7543800" cy="9144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200" b="1">
                <a:ln>
                  <a:noFill/>
                </a:ln>
                <a:solidFill>
                  <a:schemeClr val="tx1"/>
                </a:solidFill>
                <a:effectLst/>
                <a:latin typeface="+mj-lt"/>
                <a:ea typeface="+mj-ea"/>
                <a:cs typeface="+mj-cs"/>
              </a:defRPr>
            </a:lvl1pPr>
          </a:lstStyle>
          <a:p>
            <a:r>
              <a:rPr kumimoji="0" lang="en-US"/>
              <a:t>Click to edit Master title style</a:t>
            </a:r>
            <a:endParaRPr kumimoji="0" lang="en-US" dirty="0"/>
          </a:p>
        </p:txBody>
      </p:sp>
      <p:sp>
        <p:nvSpPr>
          <p:cNvPr id="5" name="Slide Number Placeholder 4"/>
          <p:cNvSpPr>
            <a:spLocks noGrp="1"/>
          </p:cNvSpPr>
          <p:nvPr>
            <p:ph type="sldNum" sz="quarter" idx="12"/>
          </p:nvPr>
        </p:nvSpPr>
        <p:spPr/>
        <p:txBody>
          <a:bodyPr/>
          <a:lstStyle/>
          <a:p>
            <a:fld id="{0235576B-7F3C-4840-ADD7-A9DF1158E3A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35576B-7F3C-4840-ADD7-A9DF1158E3A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Slide Number Placeholder 6"/>
          <p:cNvSpPr>
            <a:spLocks noGrp="1"/>
          </p:cNvSpPr>
          <p:nvPr>
            <p:ph type="sldNum" sz="quarter" idx="12"/>
          </p:nvPr>
        </p:nvSpPr>
        <p:spPr>
          <a:xfrm>
            <a:off x="8129016" y="6419088"/>
            <a:ext cx="914400" cy="384048"/>
          </a:xfrm>
        </p:spPr>
        <p:txBody>
          <a:bodyPr/>
          <a:lstStyle/>
          <a:p>
            <a:fld id="{0235576B-7F3C-4840-ADD7-A9DF1158E3A5}" type="slidenum">
              <a:rPr lang="en-US" smtClean="0"/>
              <a:pPr/>
              <a:t>‹#›</a:t>
            </a:fld>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54704" y="4203193"/>
            <a:ext cx="676657" cy="2164274"/>
          </a:xfrm>
          <a:prstGeom prst="rect">
            <a:avLst/>
          </a:prstGeom>
        </p:spPr>
      </p:pic>
      <p:sp>
        <p:nvSpPr>
          <p:cNvPr id="11" name="Content Placeholder 3"/>
          <p:cNvSpPr>
            <a:spLocks noGrp="1"/>
          </p:cNvSpPr>
          <p:nvPr>
            <p:ph sz="half" idx="1"/>
          </p:nvPr>
        </p:nvSpPr>
        <p:spPr>
          <a:xfrm>
            <a:off x="3124200" y="594360"/>
            <a:ext cx="4724400" cy="5349240"/>
          </a:xfrm>
        </p:spPr>
        <p:txBody>
          <a:bodyPr tIns="0"/>
          <a:lstStyle>
            <a:lvl1pPr>
              <a:defRPr sz="2400"/>
            </a:lvl1pPr>
            <a:lvl2pPr>
              <a:defRPr sz="2400"/>
            </a:lvl2pPr>
            <a:lvl3pPr>
              <a:defRPr sz="2000"/>
            </a:lvl3pPr>
            <a:lvl4pPr>
              <a:defRPr sz="2000"/>
            </a:lvl4pPr>
            <a:lvl5pPr>
              <a:defRPr sz="20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3" name="Title 1"/>
          <p:cNvSpPr>
            <a:spLocks noGrp="1"/>
          </p:cNvSpPr>
          <p:nvPr>
            <p:ph type="title"/>
          </p:nvPr>
        </p:nvSpPr>
        <p:spPr>
          <a:xfrm>
            <a:off x="228600" y="590552"/>
            <a:ext cx="2743200" cy="1162050"/>
          </a:xfrm>
        </p:spPr>
        <p:txBody>
          <a:bodyPr lIns="0" anchor="b">
            <a:noAutofit/>
          </a:bodyPr>
          <a:lstStyle>
            <a:lvl1pPr algn="l" rtl="0">
              <a:spcBef>
                <a:spcPct val="0"/>
              </a:spcBef>
              <a:buNone/>
              <a:defRPr sz="2400" b="1">
                <a:ln>
                  <a:noFill/>
                </a:ln>
                <a:solidFill>
                  <a:schemeClr val="tx2"/>
                </a:solidFill>
                <a:effectLst/>
                <a:latin typeface="+mj-lt"/>
                <a:ea typeface="+mj-ea"/>
                <a:cs typeface="+mj-cs"/>
              </a:defRPr>
            </a:lvl1pPr>
          </a:lstStyle>
          <a:p>
            <a:r>
              <a:rPr kumimoji="0" lang="en-US"/>
              <a:t>Click to edit Master title style</a:t>
            </a:r>
            <a:endParaRPr kumimoji="0" lang="en-US" dirty="0"/>
          </a:p>
        </p:txBody>
      </p:sp>
      <p:sp>
        <p:nvSpPr>
          <p:cNvPr id="14" name="Text Placeholder 2"/>
          <p:cNvSpPr>
            <a:spLocks noGrp="1"/>
          </p:cNvSpPr>
          <p:nvPr>
            <p:ph type="body" idx="2"/>
          </p:nvPr>
        </p:nvSpPr>
        <p:spPr>
          <a:xfrm>
            <a:off x="228600" y="1752600"/>
            <a:ext cx="2743200" cy="4207213"/>
          </a:xfrm>
        </p:spPr>
        <p:txBody>
          <a:bodyPr lIns="18288" rIns="18288">
            <a:normAutofit/>
          </a:bodyPr>
          <a:lstStyle>
            <a:lvl1pPr marL="0" indent="0" algn="l">
              <a:buNone/>
              <a:defRPr sz="20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Slide Number Placeholder 5"/>
          <p:cNvSpPr>
            <a:spLocks noGrp="1"/>
          </p:cNvSpPr>
          <p:nvPr>
            <p:ph type="sldNum" sz="quarter" idx="12"/>
          </p:nvPr>
        </p:nvSpPr>
        <p:spPr/>
        <p:txBody>
          <a:bodyPr/>
          <a:lstStyle/>
          <a:p>
            <a:fld id="{0235576B-7F3C-4840-ADD7-A9DF1158E3A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901" y="1426"/>
            <a:ext cx="9140196" cy="6855147"/>
          </a:xfrm>
          <a:prstGeom prst="rect">
            <a:avLst/>
          </a:prstGeom>
        </p:spPr>
      </p:pic>
      <p:sp>
        <p:nvSpPr>
          <p:cNvPr id="9" name="Title Placeholder 8"/>
          <p:cNvSpPr>
            <a:spLocks noGrp="1"/>
          </p:cNvSpPr>
          <p:nvPr>
            <p:ph type="title"/>
          </p:nvPr>
        </p:nvSpPr>
        <p:spPr>
          <a:xfrm>
            <a:off x="228600" y="155448"/>
            <a:ext cx="7543800" cy="914400"/>
          </a:xfrm>
          <a:prstGeom prst="rect">
            <a:avLst/>
          </a:prstGeom>
        </p:spPr>
        <p:txBody>
          <a:bodyPr vert="horz" lIns="0"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228600" y="1527048"/>
            <a:ext cx="7543800" cy="4416552"/>
          </a:xfrm>
          <a:prstGeom prst="rect">
            <a:avLst/>
          </a:prstGeom>
        </p:spPr>
        <p:txBody>
          <a:bodyPr vert="horz" lIns="0" tIns="0" rIns="0" bIns="0">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8" name="Slide Number Placeholder 17"/>
          <p:cNvSpPr>
            <a:spLocks noGrp="1"/>
          </p:cNvSpPr>
          <p:nvPr>
            <p:ph type="sldNum" sz="quarter" idx="4"/>
          </p:nvPr>
        </p:nvSpPr>
        <p:spPr>
          <a:xfrm>
            <a:off x="8129016" y="6419088"/>
            <a:ext cx="914400" cy="384048"/>
          </a:xfrm>
          <a:prstGeom prst="rect">
            <a:avLst/>
          </a:prstGeom>
        </p:spPr>
        <p:txBody>
          <a:bodyPr vert="horz" lIns="91440" tIns="45720" rIns="91440" bIns="45720" anchor="b"/>
          <a:lstStyle>
            <a:lvl1pPr algn="r" eaLnBrk="1" latinLnBrk="0" hangingPunct="1">
              <a:defRPr kumimoji="0" sz="1200">
                <a:solidFill>
                  <a:schemeClr val="bg1"/>
                </a:solidFill>
              </a:defRPr>
            </a:lvl1pPr>
          </a:lstStyle>
          <a:p>
            <a:fld id="{0235576B-7F3C-4840-ADD7-A9DF1158E3A5}" type="slidenum">
              <a:rPr lang="en-US" smtClean="0"/>
              <a:pPr/>
              <a:t>‹#›</a:t>
            </a:fld>
            <a:endParaRPr lang="en-US" dirty="0"/>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354704" y="4203193"/>
            <a:ext cx="676657" cy="2164274"/>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Lst>
  <p:hf hdr="0" ftr="0" dt="0"/>
  <p:txStyles>
    <p:titleStyle>
      <a:lvl1pPr algn="l" rtl="0" eaLnBrk="1" latinLnBrk="0" hangingPunct="1">
        <a:spcBef>
          <a:spcPct val="0"/>
        </a:spcBef>
        <a:buNone/>
        <a:defRPr kumimoji="0" sz="3200" b="1" kern="1200">
          <a:ln>
            <a:noFill/>
          </a:ln>
          <a:solidFill>
            <a:schemeClr val="tx1"/>
          </a:solidFill>
          <a:effectLst/>
          <a:latin typeface="+mj-lt"/>
          <a:ea typeface="+mj-ea"/>
          <a:cs typeface="+mj-cs"/>
        </a:defRPr>
      </a:lvl1pPr>
    </p:titleStyle>
    <p:bodyStyle>
      <a:lvl1pPr marL="228600" indent="-228600" algn="l" rtl="0" eaLnBrk="1" latinLnBrk="0" hangingPunct="1">
        <a:spcBef>
          <a:spcPct val="20000"/>
        </a:spcBef>
        <a:buClr>
          <a:schemeClr val="tx2"/>
        </a:buClr>
        <a:buSzPct val="100000"/>
        <a:buFont typeface="Wingdings" pitchFamily="2" charset="2"/>
        <a:buChar char="§"/>
        <a:defRPr kumimoji="0" sz="2400" kern="1200">
          <a:solidFill>
            <a:schemeClr val="tx1"/>
          </a:solidFill>
          <a:latin typeface="+mn-lt"/>
          <a:ea typeface="+mn-ea"/>
          <a:cs typeface="+mn-cs"/>
        </a:defRPr>
      </a:lvl1pPr>
      <a:lvl2pPr marL="455613" indent="-227013" algn="l" rtl="0" eaLnBrk="1" latinLnBrk="0" hangingPunct="1">
        <a:spcBef>
          <a:spcPct val="20000"/>
        </a:spcBef>
        <a:buClr>
          <a:schemeClr val="tx2"/>
        </a:buClr>
        <a:buSzPct val="100000"/>
        <a:buFont typeface="Arial" pitchFamily="34" charset="0"/>
        <a:buChar char="•"/>
        <a:defRPr kumimoji="0" sz="2400" kern="1200">
          <a:solidFill>
            <a:schemeClr val="tx1"/>
          </a:solidFill>
          <a:latin typeface="+mn-lt"/>
          <a:ea typeface="+mn-ea"/>
          <a:cs typeface="+mn-cs"/>
        </a:defRPr>
      </a:lvl2pPr>
      <a:lvl3pPr marL="685800" indent="-228600" algn="l" rtl="0" eaLnBrk="1" latinLnBrk="0" hangingPunct="1">
        <a:spcBef>
          <a:spcPct val="20000"/>
        </a:spcBef>
        <a:buClr>
          <a:schemeClr val="tx2"/>
        </a:buClr>
        <a:buSzPct val="100000"/>
        <a:buFont typeface="Arial" pitchFamily="34" charset="0"/>
        <a:buChar char="–"/>
        <a:defRPr kumimoji="0" sz="2000" kern="1200">
          <a:solidFill>
            <a:schemeClr val="tx1"/>
          </a:solidFill>
          <a:latin typeface="+mn-lt"/>
          <a:ea typeface="+mn-ea"/>
          <a:cs typeface="+mn-cs"/>
        </a:defRPr>
      </a:lvl3pPr>
      <a:lvl4pPr marL="914400" indent="-228600" algn="l" rtl="0" eaLnBrk="1" latinLnBrk="0" hangingPunct="1">
        <a:spcBef>
          <a:spcPct val="20000"/>
        </a:spcBef>
        <a:buClr>
          <a:schemeClr val="accent2"/>
        </a:buClr>
        <a:buSzPct val="100000"/>
        <a:buFont typeface="Wingdings" pitchFamily="2" charset="2"/>
        <a:buChar char="§"/>
        <a:defRPr kumimoji="0" sz="2000" kern="1200">
          <a:solidFill>
            <a:schemeClr val="tx1"/>
          </a:solidFill>
          <a:latin typeface="+mn-lt"/>
          <a:ea typeface="+mn-ea"/>
          <a:cs typeface="+mn-cs"/>
        </a:defRPr>
      </a:lvl4pPr>
      <a:lvl5pPr marL="1144588" indent="-230188" algn="l" rtl="0" eaLnBrk="1" latinLnBrk="0" hangingPunct="1">
        <a:spcBef>
          <a:spcPct val="20000"/>
        </a:spcBef>
        <a:buClr>
          <a:schemeClr val="accent2"/>
        </a:buClr>
        <a:buSzPct val="100000"/>
        <a:buFont typeface="Arial" pitchFamily="34" charset="0"/>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tiff"/><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37.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8" Type="http://schemas.openxmlformats.org/officeDocument/2006/relationships/image" Target="../media/image21.tiff"/><Relationship Id="rId3" Type="http://schemas.openxmlformats.org/officeDocument/2006/relationships/hyperlink" Target="https://en.wikipedia.org/wiki/Ronald_Fisher" TargetMode="External"/><Relationship Id="rId7" Type="http://schemas.openxmlformats.org/officeDocument/2006/relationships/hyperlink" Target="https://www.massimofuggetta.com/2016/11/12/fishers-bias/#.XG73Ri2ZNZJ"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0.tiff"/><Relationship Id="rId5" Type="http://schemas.openxmlformats.org/officeDocument/2006/relationships/hyperlink" Target="https://brainder.org/2015/08/23/the-lady-tasting-tea-and-fishers-exact-test/#comment-17460" TargetMode="External"/><Relationship Id="rId4" Type="http://schemas.openxmlformats.org/officeDocument/2006/relationships/image" Target="../media/image16.tiff"/></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1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00.png"/><Relationship Id="rId5" Type="http://schemas.openxmlformats.org/officeDocument/2006/relationships/image" Target="../media/image490.png"/><Relationship Id="rId4" Type="http://schemas.openxmlformats.org/officeDocument/2006/relationships/image" Target="../media/image48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eecs.qmul.ac.uk/~norman/papers/simpson.pdf" TargetMode="External"/><Relationship Id="rId7" Type="http://schemas.openxmlformats.org/officeDocument/2006/relationships/hyperlink" Target="https://en.wikipedia.org/wiki/Cochran&#8211;Mantel&#8211;Haenszel_statistics" TargetMode="External"/><Relationship Id="rId2" Type="http://schemas.openxmlformats.org/officeDocument/2006/relationships/hyperlink" Target="http://www.appliedclinicaltrialsonline.com/categorical-data-analysis" TargetMode="External"/><Relationship Id="rId1" Type="http://schemas.openxmlformats.org/officeDocument/2006/relationships/slideLayout" Target="../slideLayouts/slideLayout2.xml"/><Relationship Id="rId6" Type="http://schemas.openxmlformats.org/officeDocument/2006/relationships/hyperlink" Target="https://www.cancer.gov/publications/dictionaries/cancer-terms/def/relative-risk" TargetMode="External"/><Relationship Id="rId5" Type="http://schemas.openxmlformats.org/officeDocument/2006/relationships/hyperlink" Target="https://www.lexjansen.com/pharmasug/2007/sp/SP05.pdf" TargetMode="External"/><Relationship Id="rId4" Type="http://schemas.openxmlformats.org/officeDocument/2006/relationships/hyperlink" Target="https://www.graphpad.com/guides/prism/7/statistics/index.htm?stat_interpreting_results_contingen_2.ht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54941" y="1525524"/>
            <a:ext cx="6473952" cy="1371600"/>
          </a:xfrm>
        </p:spPr>
        <p:txBody>
          <a:bodyPr/>
          <a:lstStyle/>
          <a:p>
            <a:r>
              <a:rPr lang="en-US" b="0" dirty="0">
                <a:solidFill>
                  <a:schemeClr val="accent1"/>
                </a:solidFill>
              </a:rPr>
              <a:t>Introduction to </a:t>
            </a:r>
            <a:br>
              <a:rPr lang="en-US" dirty="0"/>
            </a:br>
            <a:r>
              <a:rPr lang="en-US" dirty="0">
                <a:solidFill>
                  <a:schemeClr val="accent1"/>
                </a:solidFill>
              </a:rPr>
              <a:t>Categorical Data Analysis</a:t>
            </a:r>
          </a:p>
        </p:txBody>
      </p:sp>
      <p:sp>
        <p:nvSpPr>
          <p:cNvPr id="7" name="Text Placeholder 6"/>
          <p:cNvSpPr>
            <a:spLocks noGrp="1"/>
          </p:cNvSpPr>
          <p:nvPr>
            <p:ph type="body" sz="quarter" idx="14"/>
          </p:nvPr>
        </p:nvSpPr>
        <p:spPr>
          <a:xfrm>
            <a:off x="3048000" y="5820702"/>
            <a:ext cx="4648200" cy="539496"/>
          </a:xfrm>
        </p:spPr>
        <p:txBody>
          <a:bodyPr/>
          <a:lstStyle/>
          <a:p>
            <a:r>
              <a:rPr lang="en-US" dirty="0" err="1"/>
              <a:t>Jingwen</a:t>
            </a:r>
            <a:r>
              <a:rPr lang="en-US" dirty="0"/>
              <a:t> Gu</a:t>
            </a:r>
            <a:r>
              <a:rPr lang="zh-CN" altLang="en-US" dirty="0"/>
              <a:t> </a:t>
            </a:r>
            <a:r>
              <a:rPr lang="en-US" altLang="zh-CN" dirty="0"/>
              <a:t>(</a:t>
            </a:r>
            <a:r>
              <a:rPr lang="en-US" altLang="zh-CN" b="0" dirty="0" err="1"/>
              <a:t>jingwen.gu@nih.gov</a:t>
            </a:r>
            <a:r>
              <a:rPr lang="en-US" altLang="zh-CN" b="0" dirty="0"/>
              <a:t>)</a:t>
            </a:r>
            <a:endParaRPr lang="en-US" b="0" dirty="0"/>
          </a:p>
        </p:txBody>
      </p:sp>
      <p:sp>
        <p:nvSpPr>
          <p:cNvPr id="8" name="Text Placeholder 7"/>
          <p:cNvSpPr>
            <a:spLocks noGrp="1"/>
          </p:cNvSpPr>
          <p:nvPr>
            <p:ph type="body" sz="quarter" idx="15"/>
          </p:nvPr>
        </p:nvSpPr>
        <p:spPr>
          <a:xfrm>
            <a:off x="3048000" y="6108531"/>
            <a:ext cx="6276848" cy="539496"/>
          </a:xfrm>
        </p:spPr>
        <p:txBody>
          <a:bodyPr/>
          <a:lstStyle/>
          <a:p>
            <a:r>
              <a:rPr lang="en-US" dirty="0"/>
              <a:t>Clinical Statistician</a:t>
            </a:r>
          </a:p>
          <a:p>
            <a:r>
              <a:rPr lang="en-US" dirty="0"/>
              <a:t>Bioinformatics and Computational Biosciences Branch (BCBB)</a:t>
            </a:r>
            <a:r>
              <a:rPr lang="en-US" altLang="zh-CN" dirty="0"/>
              <a:t>/OCICB/NIAID</a:t>
            </a:r>
            <a:r>
              <a:rPr lang="en-US" dirty="0"/>
              <a:t> </a:t>
            </a:r>
          </a:p>
        </p:txBody>
      </p:sp>
      <p:sp>
        <p:nvSpPr>
          <p:cNvPr id="2" name="TextBox 1">
            <a:extLst>
              <a:ext uri="{FF2B5EF4-FFF2-40B4-BE49-F238E27FC236}">
                <a16:creationId xmlns:a16="http://schemas.microsoft.com/office/drawing/2014/main" id="{B4D0F36F-1540-9643-955E-0F61F24F53D4}"/>
              </a:ext>
            </a:extLst>
          </p:cNvPr>
          <p:cNvSpPr txBox="1"/>
          <p:nvPr/>
        </p:nvSpPr>
        <p:spPr>
          <a:xfrm>
            <a:off x="754940" y="4028786"/>
            <a:ext cx="5798259" cy="738664"/>
          </a:xfrm>
          <a:prstGeom prst="rect">
            <a:avLst/>
          </a:prstGeom>
          <a:noFill/>
        </p:spPr>
        <p:txBody>
          <a:bodyPr wrap="square" rtlCol="0">
            <a:spAutoFit/>
          </a:bodyPr>
          <a:lstStyle/>
          <a:p>
            <a:r>
              <a:rPr lang="en-US" altLang="zh-CN" b="1" dirty="0"/>
              <a:t>RML</a:t>
            </a:r>
            <a:r>
              <a:rPr lang="zh-CN" altLang="en-US" b="1" dirty="0"/>
              <a:t> </a:t>
            </a:r>
            <a:r>
              <a:rPr lang="en-US" altLang="zh-CN" b="1" dirty="0"/>
              <a:t>Workshop,</a:t>
            </a:r>
            <a:r>
              <a:rPr lang="zh-CN" altLang="en-US" b="1" dirty="0"/>
              <a:t> </a:t>
            </a:r>
            <a:r>
              <a:rPr lang="en-US" altLang="zh-CN" b="1" dirty="0"/>
              <a:t>Sept</a:t>
            </a:r>
            <a:r>
              <a:rPr lang="en-US" b="1" dirty="0"/>
              <a:t> </a:t>
            </a:r>
            <a:r>
              <a:rPr lang="en-US" altLang="zh-CN" b="1" dirty="0"/>
              <a:t>12</a:t>
            </a:r>
            <a:r>
              <a:rPr lang="en-US" b="1" dirty="0"/>
              <a:t>, 2019</a:t>
            </a:r>
          </a:p>
          <a:p>
            <a:endParaRPr lang="en-US" sz="600" b="1" dirty="0"/>
          </a:p>
          <a:p>
            <a:r>
              <a:rPr lang="en-US" altLang="zh-CN" b="1" dirty="0"/>
              <a:t>Contact</a:t>
            </a:r>
            <a:r>
              <a:rPr lang="zh-CN" altLang="en-US" b="1" dirty="0"/>
              <a:t> </a:t>
            </a:r>
            <a:r>
              <a:rPr lang="en-US" altLang="zh-CN" b="1" dirty="0"/>
              <a:t>our</a:t>
            </a:r>
            <a:r>
              <a:rPr lang="zh-CN" altLang="en-US" b="1" dirty="0"/>
              <a:t> </a:t>
            </a:r>
            <a:r>
              <a:rPr lang="en-US" altLang="zh-CN" b="1" dirty="0"/>
              <a:t>team:</a:t>
            </a:r>
            <a:r>
              <a:rPr lang="zh-CN" altLang="en-US" b="1" dirty="0"/>
              <a:t> </a:t>
            </a:r>
            <a:r>
              <a:rPr lang="en-US" altLang="zh-CN" b="1" dirty="0" err="1"/>
              <a:t>bioinformatics@niaid.nih.gov</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CF99D-57E1-E749-A267-690680C52838}"/>
              </a:ext>
            </a:extLst>
          </p:cNvPr>
          <p:cNvSpPr>
            <a:spLocks noGrp="1"/>
          </p:cNvSpPr>
          <p:nvPr>
            <p:ph type="title"/>
          </p:nvPr>
        </p:nvSpPr>
        <p:spPr/>
        <p:txBody>
          <a:bodyPr/>
          <a:lstStyle/>
          <a:p>
            <a:r>
              <a:rPr lang="en-US" dirty="0"/>
              <a:t>Partial table</a:t>
            </a:r>
          </a:p>
        </p:txBody>
      </p:sp>
      <p:sp>
        <p:nvSpPr>
          <p:cNvPr id="3" name="Content Placeholder 2">
            <a:extLst>
              <a:ext uri="{FF2B5EF4-FFF2-40B4-BE49-F238E27FC236}">
                <a16:creationId xmlns:a16="http://schemas.microsoft.com/office/drawing/2014/main" id="{0C4C6AB8-14F9-B147-8830-89D9FF6443BC}"/>
              </a:ext>
            </a:extLst>
          </p:cNvPr>
          <p:cNvSpPr>
            <a:spLocks noGrp="1"/>
          </p:cNvSpPr>
          <p:nvPr>
            <p:ph idx="1"/>
          </p:nvPr>
        </p:nvSpPr>
        <p:spPr>
          <a:xfrm>
            <a:off x="305489" y="2299026"/>
            <a:ext cx="4233716" cy="3968115"/>
          </a:xfrm>
        </p:spPr>
        <p:txBody>
          <a:bodyPr>
            <a:normAutofit/>
          </a:bodyPr>
          <a:lstStyle/>
          <a:p>
            <a:pPr marL="0" indent="0">
              <a:buNone/>
            </a:pPr>
            <a:endParaRPr lang="en-US" sz="2000" dirty="0"/>
          </a:p>
          <a:p>
            <a:pPr lvl="1">
              <a:buClr>
                <a:schemeClr val="tx1"/>
              </a:buClr>
            </a:pPr>
            <a:r>
              <a:rPr lang="en-US" sz="1800" dirty="0">
                <a:solidFill>
                  <a:srgbClr val="0432FF"/>
                </a:solidFill>
              </a:rPr>
              <a:t>Partial table </a:t>
            </a:r>
            <a:r>
              <a:rPr lang="en-US" sz="1800" dirty="0"/>
              <a:t>splits the original t</a:t>
            </a:r>
            <a:r>
              <a:rPr lang="en-US" altLang="zh-CN" sz="1800" dirty="0"/>
              <a:t>hree</a:t>
            </a:r>
            <a:r>
              <a:rPr lang="en-US" sz="1800" dirty="0"/>
              <a:t>-way table according to levels of Z.</a:t>
            </a:r>
          </a:p>
          <a:p>
            <a:pPr lvl="1">
              <a:buClr>
                <a:schemeClr val="tx1"/>
              </a:buClr>
            </a:pPr>
            <a:r>
              <a:rPr lang="en-US" sz="1800" dirty="0"/>
              <a:t>The associations in partial tables are called </a:t>
            </a:r>
            <a:r>
              <a:rPr lang="en-US" sz="1800" dirty="0">
                <a:solidFill>
                  <a:srgbClr val="0432FF"/>
                </a:solidFill>
              </a:rPr>
              <a:t>conditional associations</a:t>
            </a:r>
            <a:r>
              <a:rPr lang="en-US" altLang="zh-CN" sz="1800" dirty="0">
                <a:solidFill>
                  <a:srgbClr val="0432FF"/>
                </a:solidFill>
              </a:rPr>
              <a:t>.</a:t>
            </a:r>
            <a:r>
              <a:rPr lang="zh-CN" altLang="en-US" sz="1800" dirty="0">
                <a:solidFill>
                  <a:srgbClr val="0432FF"/>
                </a:solidFill>
              </a:rPr>
              <a:t> </a:t>
            </a:r>
            <a:r>
              <a:rPr lang="en-US" altLang="zh-CN" sz="1800" dirty="0"/>
              <a:t>I</a:t>
            </a:r>
            <a:r>
              <a:rPr lang="en-US" sz="1800" dirty="0"/>
              <a:t>t refers to the association between X and Y conditional on fixing Z at some level.</a:t>
            </a:r>
          </a:p>
          <a:p>
            <a:pPr lvl="1">
              <a:buClr>
                <a:schemeClr val="tx1"/>
              </a:buClr>
            </a:pPr>
            <a:r>
              <a:rPr lang="en-US" sz="1800" dirty="0"/>
              <a:t>The two-way contingency table obtained by combining the partial tables is called the </a:t>
            </a:r>
            <a:r>
              <a:rPr lang="en-US" sz="1800" dirty="0">
                <a:solidFill>
                  <a:srgbClr val="0432FF"/>
                </a:solidFill>
              </a:rPr>
              <a:t>XY marginal table</a:t>
            </a:r>
            <a:r>
              <a:rPr lang="en-US" sz="1800" dirty="0"/>
              <a:t>.</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08572494-9C9C-E14E-8C17-046B4360A7B6}"/>
              </a:ext>
            </a:extLst>
          </p:cNvPr>
          <p:cNvSpPr>
            <a:spLocks noGrp="1"/>
          </p:cNvSpPr>
          <p:nvPr>
            <p:ph type="sldNum" sz="quarter" idx="12"/>
          </p:nvPr>
        </p:nvSpPr>
        <p:spPr/>
        <p:txBody>
          <a:bodyPr/>
          <a:lstStyle/>
          <a:p>
            <a:fld id="{0235576B-7F3C-4840-ADD7-A9DF1158E3A5}" type="slidenum">
              <a:rPr lang="en-US" smtClean="0"/>
              <a:pPr/>
              <a:t>10</a:t>
            </a:fld>
            <a:endParaRPr lang="en-US"/>
          </a:p>
        </p:txBody>
      </p:sp>
      <p:graphicFrame>
        <p:nvGraphicFramePr>
          <p:cNvPr id="7" name="Table 6">
            <a:extLst>
              <a:ext uri="{FF2B5EF4-FFF2-40B4-BE49-F238E27FC236}">
                <a16:creationId xmlns:a16="http://schemas.microsoft.com/office/drawing/2014/main" id="{CD999AEE-9737-EA49-8510-BF0D3A35122A}"/>
              </a:ext>
            </a:extLst>
          </p:cNvPr>
          <p:cNvGraphicFramePr>
            <a:graphicFrameLocks noGrp="1"/>
          </p:cNvGraphicFramePr>
          <p:nvPr>
            <p:extLst>
              <p:ext uri="{D42A27DB-BD31-4B8C-83A1-F6EECF244321}">
                <p14:modId xmlns:p14="http://schemas.microsoft.com/office/powerpoint/2010/main" val="3255677776"/>
              </p:ext>
            </p:extLst>
          </p:nvPr>
        </p:nvGraphicFramePr>
        <p:xfrm>
          <a:off x="4716688" y="2819400"/>
          <a:ext cx="3148585" cy="1859280"/>
        </p:xfrm>
        <a:graphic>
          <a:graphicData uri="http://schemas.openxmlformats.org/drawingml/2006/table">
            <a:tbl>
              <a:tblPr firstRow="1" bandRow="1">
                <a:tableStyleId>{5C22544A-7EE6-4342-B048-85BDC9FD1C3A}</a:tableStyleId>
              </a:tblPr>
              <a:tblGrid>
                <a:gridCol w="812042">
                  <a:extLst>
                    <a:ext uri="{9D8B030D-6E8A-4147-A177-3AD203B41FA5}">
                      <a16:colId xmlns:a16="http://schemas.microsoft.com/office/drawing/2014/main" val="3023514051"/>
                    </a:ext>
                  </a:extLst>
                </a:gridCol>
                <a:gridCol w="822412">
                  <a:extLst>
                    <a:ext uri="{9D8B030D-6E8A-4147-A177-3AD203B41FA5}">
                      <a16:colId xmlns:a16="http://schemas.microsoft.com/office/drawing/2014/main" val="3182660301"/>
                    </a:ext>
                  </a:extLst>
                </a:gridCol>
                <a:gridCol w="637529">
                  <a:extLst>
                    <a:ext uri="{9D8B030D-6E8A-4147-A177-3AD203B41FA5}">
                      <a16:colId xmlns:a16="http://schemas.microsoft.com/office/drawing/2014/main" val="203204741"/>
                    </a:ext>
                  </a:extLst>
                </a:gridCol>
                <a:gridCol w="876602">
                  <a:extLst>
                    <a:ext uri="{9D8B030D-6E8A-4147-A177-3AD203B41FA5}">
                      <a16:colId xmlns:a16="http://schemas.microsoft.com/office/drawing/2014/main" val="3790878154"/>
                    </a:ext>
                  </a:extLst>
                </a:gridCol>
              </a:tblGrid>
              <a:tr h="270825">
                <a:tc>
                  <a:txBody>
                    <a:bodyPr/>
                    <a:lstStyle/>
                    <a:p>
                      <a:r>
                        <a:rPr lang="en-US" altLang="zh-CN" sz="1400" dirty="0">
                          <a:solidFill>
                            <a:schemeClr val="tx1"/>
                          </a:solidFill>
                        </a:rPr>
                        <a:t>Gender</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400" dirty="0">
                          <a:solidFill>
                            <a:schemeClr val="tx1"/>
                          </a:solidFill>
                        </a:rPr>
                        <a:t>Smoke</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400" dirty="0">
                          <a:solidFill>
                            <a:schemeClr val="tx1"/>
                          </a:solidFill>
                        </a:rPr>
                        <a:t>Case</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400" dirty="0">
                          <a:solidFill>
                            <a:schemeClr val="tx1"/>
                          </a:solidFill>
                        </a:rPr>
                        <a:t>Control</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935188"/>
                  </a:ext>
                </a:extLst>
              </a:tr>
              <a:tr h="243155">
                <a:tc rowSpan="2">
                  <a:txBody>
                    <a:bodyPr/>
                    <a:lstStyle/>
                    <a:p>
                      <a:r>
                        <a:rPr lang="en-US" altLang="zh-CN" sz="1100" dirty="0"/>
                        <a:t>Male</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100" dirty="0"/>
                        <a:t>Yes</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2630091"/>
                  </a:ext>
                </a:extLst>
              </a:tr>
              <a:tr h="243155">
                <a:tc vMerge="1">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100" dirty="0"/>
                        <a:t>No</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7233356"/>
                  </a:ext>
                </a:extLst>
              </a:tr>
              <a:tr h="243155">
                <a:tc rowSpan="2">
                  <a:txBody>
                    <a:bodyPr/>
                    <a:lstStyle/>
                    <a:p>
                      <a:r>
                        <a:rPr lang="en-US" altLang="zh-CN" sz="1100" dirty="0"/>
                        <a:t>Female</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100" dirty="0"/>
                        <a:t>Yes</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0226285"/>
                  </a:ext>
                </a:extLst>
              </a:tr>
              <a:tr h="243155">
                <a:tc vMerge="1">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100" dirty="0"/>
                        <a:t>No</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0117584"/>
                  </a:ext>
                </a:extLst>
              </a:tr>
              <a:tr h="243155">
                <a:tc rowSpan="2">
                  <a:txBody>
                    <a:bodyPr/>
                    <a:lstStyle/>
                    <a:p>
                      <a:r>
                        <a:rPr lang="en-US" altLang="zh-CN" sz="1100" dirty="0"/>
                        <a:t>Total</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100" dirty="0"/>
                        <a:t>Yes</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976951"/>
                  </a:ext>
                </a:extLst>
              </a:tr>
              <a:tr h="243155">
                <a:tc vMerge="1">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100" dirty="0"/>
                        <a:t>No</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7579536"/>
                  </a:ext>
                </a:extLst>
              </a:tr>
            </a:tbl>
          </a:graphicData>
        </a:graphic>
      </p:graphicFrame>
      <p:sp>
        <p:nvSpPr>
          <p:cNvPr id="8" name="TextBox 7">
            <a:extLst>
              <a:ext uri="{FF2B5EF4-FFF2-40B4-BE49-F238E27FC236}">
                <a16:creationId xmlns:a16="http://schemas.microsoft.com/office/drawing/2014/main" id="{8B4B106B-62F6-4148-8DE1-FCEB1841F73F}"/>
              </a:ext>
            </a:extLst>
          </p:cNvPr>
          <p:cNvSpPr txBox="1"/>
          <p:nvPr/>
        </p:nvSpPr>
        <p:spPr>
          <a:xfrm>
            <a:off x="214132" y="1590032"/>
            <a:ext cx="8015468" cy="984885"/>
          </a:xfrm>
          <a:prstGeom prst="rect">
            <a:avLst/>
          </a:prstGeom>
          <a:noFill/>
        </p:spPr>
        <p:txBody>
          <a:bodyPr wrap="square" rtlCol="0">
            <a:spAutoFit/>
          </a:bodyPr>
          <a:lstStyle/>
          <a:p>
            <a:r>
              <a:rPr lang="en-US" sz="2000" dirty="0"/>
              <a:t>In a three-way contingency table cross-classifies X, Y, and Z, we control for Z by studying the XY relationship at fixed levels of Z.</a:t>
            </a:r>
          </a:p>
          <a:p>
            <a:endParaRPr lang="en-US" dirty="0"/>
          </a:p>
        </p:txBody>
      </p:sp>
    </p:spTree>
    <p:extLst>
      <p:ext uri="{BB962C8B-B14F-4D97-AF65-F5344CB8AC3E}">
        <p14:creationId xmlns:p14="http://schemas.microsoft.com/office/powerpoint/2010/main" val="304843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76206-B6F0-1645-A579-F66F3C9ABA35}"/>
              </a:ext>
            </a:extLst>
          </p:cNvPr>
          <p:cNvSpPr>
            <a:spLocks noGrp="1"/>
          </p:cNvSpPr>
          <p:nvPr>
            <p:ph type="title"/>
          </p:nvPr>
        </p:nvSpPr>
        <p:spPr/>
        <p:txBody>
          <a:bodyPr/>
          <a:lstStyle/>
          <a:p>
            <a:r>
              <a:rPr lang="en-US" dirty="0"/>
              <a:t>Probability distribution</a:t>
            </a:r>
          </a:p>
        </p:txBody>
      </p:sp>
      <p:sp>
        <p:nvSpPr>
          <p:cNvPr id="4" name="Slide Number Placeholder 3">
            <a:extLst>
              <a:ext uri="{FF2B5EF4-FFF2-40B4-BE49-F238E27FC236}">
                <a16:creationId xmlns:a16="http://schemas.microsoft.com/office/drawing/2014/main" id="{71B44269-DC41-0644-A677-14811C95F985}"/>
              </a:ext>
            </a:extLst>
          </p:cNvPr>
          <p:cNvSpPr>
            <a:spLocks noGrp="1"/>
          </p:cNvSpPr>
          <p:nvPr>
            <p:ph type="sldNum" sz="quarter" idx="12"/>
          </p:nvPr>
        </p:nvSpPr>
        <p:spPr/>
        <p:txBody>
          <a:bodyPr/>
          <a:lstStyle/>
          <a:p>
            <a:fld id="{0235576B-7F3C-4840-ADD7-A9DF1158E3A5}" type="slidenum">
              <a:rPr lang="en-US" smtClean="0"/>
              <a:pPr/>
              <a:t>11</a:t>
            </a:fld>
            <a:endParaRPr lang="en-US"/>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C45A8F86-9B8E-6B41-B5D7-2D938ECB546F}"/>
                  </a:ext>
                </a:extLst>
              </p:cNvPr>
              <p:cNvSpPr txBox="1">
                <a:spLocks noGrp="1"/>
              </p:cNvSpPr>
              <p:nvPr>
                <p:ph idx="1"/>
              </p:nvPr>
            </p:nvSpPr>
            <p:spPr>
              <a:xfrm>
                <a:off x="228600" y="1527048"/>
                <a:ext cx="7543800" cy="3619196"/>
              </a:xfrm>
              <a:prstGeom prst="rect">
                <a:avLst/>
              </a:prstGeom>
              <a:noFill/>
            </p:spPr>
            <p:txBody>
              <a:bodyPr wrap="square" rtlCol="0">
                <a:spAutoFit/>
              </a:bodyPr>
              <a:lstStyle/>
              <a:p>
                <a:pPr marL="228600" lvl="1" indent="0">
                  <a:buNone/>
                </a:pPr>
                <a:r>
                  <a:rPr lang="en-US" dirty="0"/>
                  <a:t>Joint </a:t>
                </a:r>
                <a:r>
                  <a:rPr lang="en-US" altLang="zh-CN" dirty="0"/>
                  <a:t>distribution</a:t>
                </a:r>
                <a:endParaRPr lang="en-US" dirty="0"/>
              </a:p>
              <a:p>
                <a:pPr lvl="2"/>
                <a:r>
                  <a:rPr lang="en-US" sz="1600" dirty="0"/>
                  <a:t>Let </a:t>
                </a:r>
                <a14:m>
                  <m:oMath xmlns:m="http://schemas.openxmlformats.org/officeDocument/2006/math">
                    <m:sSub>
                      <m:sSubPr>
                        <m:ctrlPr>
                          <a:rPr lang="en-US" sz="1600" i="1" dirty="0">
                            <a:latin typeface="Cambria Math" panose="02040503050406030204" pitchFamily="18" charset="0"/>
                          </a:rPr>
                        </m:ctrlPr>
                      </m:sSubPr>
                      <m:e>
                        <m:r>
                          <a:rPr lang="en-US" sz="1600" dirty="0">
                            <a:latin typeface="Cambria Math" panose="02040503050406030204" pitchFamily="18" charset="0"/>
                          </a:rPr>
                          <m:t>𝜋</m:t>
                        </m:r>
                      </m:e>
                      <m:sub>
                        <m:r>
                          <a:rPr lang="en-US" sz="1600" dirty="0">
                            <a:latin typeface="Cambria Math" panose="02040503050406030204" pitchFamily="18" charset="0"/>
                          </a:rPr>
                          <m:t>𝑖𝑗</m:t>
                        </m:r>
                      </m:sub>
                    </m:sSub>
                  </m:oMath>
                </a14:m>
                <a:r>
                  <a:rPr lang="en-US" sz="1600" dirty="0"/>
                  <a:t> denote the probability that (X, Y) occurs in the cell in row </a:t>
                </a:r>
                <a:r>
                  <a:rPr lang="en-US" sz="1600" dirty="0" err="1"/>
                  <a:t>i</a:t>
                </a:r>
                <a:r>
                  <a:rPr lang="en-US" sz="1600" dirty="0"/>
                  <a:t> and column j. </a:t>
                </a:r>
                <a14:m>
                  <m:oMath xmlns:m="http://schemas.openxmlformats.org/officeDocument/2006/math">
                    <m:sSub>
                      <m:sSubPr>
                        <m:ctrlPr>
                          <a:rPr lang="en-US" sz="1600" i="1" dirty="0">
                            <a:latin typeface="Cambria Math" panose="02040503050406030204" pitchFamily="18" charset="0"/>
                          </a:rPr>
                        </m:ctrlPr>
                      </m:sSubPr>
                      <m:e>
                        <m:r>
                          <a:rPr lang="en-US" sz="1600" dirty="0">
                            <a:latin typeface="Cambria Math" panose="02040503050406030204" pitchFamily="18" charset="0"/>
                          </a:rPr>
                          <m:t>𝜋</m:t>
                        </m:r>
                      </m:e>
                      <m:sub>
                        <m:r>
                          <a:rPr lang="en-US" sz="1600" dirty="0">
                            <a:latin typeface="Cambria Math" panose="02040503050406030204" pitchFamily="18" charset="0"/>
                          </a:rPr>
                          <m:t>𝑖𝑗</m:t>
                        </m:r>
                      </m:sub>
                    </m:sSub>
                    <m:r>
                      <a:rPr lang="en-US" sz="1600" dirty="0">
                        <a:latin typeface="Cambria Math" panose="02040503050406030204" pitchFamily="18" charset="0"/>
                      </a:rPr>
                      <m:t> </m:t>
                    </m:r>
                  </m:oMath>
                </a14:m>
                <a:r>
                  <a:rPr lang="en-US" sz="1600" dirty="0"/>
                  <a:t>is the joint distribution of X and Y.</a:t>
                </a:r>
              </a:p>
              <a:p>
                <a:pPr lvl="2"/>
                <a:endParaRPr lang="en-US" sz="1600" i="1" dirty="0"/>
              </a:p>
              <a:p>
                <a:pPr marL="228600" lvl="1" indent="0">
                  <a:buNone/>
                </a:pPr>
                <a:r>
                  <a:rPr lang="en-US" dirty="0"/>
                  <a:t>Marginal </a:t>
                </a:r>
                <a:r>
                  <a:rPr lang="en-US" altLang="zh-CN" dirty="0"/>
                  <a:t>distribution</a:t>
                </a:r>
                <a:endParaRPr lang="en-US" dirty="0"/>
              </a:p>
              <a:p>
                <a:pPr lvl="2"/>
                <a:r>
                  <a:rPr lang="en-US" sz="1600" dirty="0"/>
                  <a:t>The marginal distribution that </a:t>
                </a:r>
                <a14:m>
                  <m:oMath xmlns:m="http://schemas.openxmlformats.org/officeDocument/2006/math">
                    <m:r>
                      <a:rPr lang="en-US" sz="1600" i="1" dirty="0" smtClean="0">
                        <a:latin typeface="Cambria Math" panose="02040503050406030204" pitchFamily="18" charset="0"/>
                      </a:rPr>
                      <m:t>𝑋</m:t>
                    </m:r>
                    <m:r>
                      <a:rPr lang="en-US" sz="1600" i="1" dirty="0" smtClean="0">
                        <a:latin typeface="Cambria Math" panose="02040503050406030204" pitchFamily="18" charset="0"/>
                      </a:rPr>
                      <m:t>=</m:t>
                    </m:r>
                    <m:r>
                      <a:rPr lang="en-US" sz="1600" i="1" dirty="0" err="1" smtClean="0">
                        <a:latin typeface="Cambria Math" panose="02040503050406030204" pitchFamily="18" charset="0"/>
                      </a:rPr>
                      <m:t>𝑖</m:t>
                    </m:r>
                  </m:oMath>
                </a14:m>
                <a:r>
                  <a:rPr lang="en-US" sz="1600" dirty="0"/>
                  <a:t> or </a:t>
                </a:r>
                <a14:m>
                  <m:oMath xmlns:m="http://schemas.openxmlformats.org/officeDocument/2006/math">
                    <m:r>
                      <a:rPr lang="en-US" sz="1600" i="1" dirty="0" smtClean="0">
                        <a:latin typeface="Cambria Math" panose="02040503050406030204" pitchFamily="18" charset="0"/>
                      </a:rPr>
                      <m:t>𝑌</m:t>
                    </m:r>
                    <m:r>
                      <a:rPr lang="en-US" sz="1600" i="1" dirty="0" smtClean="0">
                        <a:latin typeface="Cambria Math" panose="02040503050406030204" pitchFamily="18" charset="0"/>
                      </a:rPr>
                      <m:t>=</m:t>
                    </m:r>
                    <m:r>
                      <a:rPr lang="en-US" sz="1600" i="1" dirty="0" smtClean="0">
                        <a:latin typeface="Cambria Math" panose="02040503050406030204" pitchFamily="18" charset="0"/>
                      </a:rPr>
                      <m:t>𝑗</m:t>
                    </m:r>
                    <m:r>
                      <a:rPr lang="en-US" sz="1600" b="0" i="1" dirty="0" smtClean="0">
                        <a:latin typeface="Cambria Math" panose="02040503050406030204" pitchFamily="18" charset="0"/>
                      </a:rPr>
                      <m:t>,</m:t>
                    </m:r>
                  </m:oMath>
                </a14:m>
                <a:endParaRPr lang="en-US" sz="1600" dirty="0"/>
              </a:p>
              <a:p>
                <a:pPr lvl="2"/>
                <a:r>
                  <a:rPr lang="en-US" sz="1600" dirty="0"/>
                  <a:t>Sum of the marginal </a:t>
                </a:r>
                <a:r>
                  <a:rPr lang="en-US" altLang="zh-CN" sz="1600" dirty="0"/>
                  <a:t>distribution</a:t>
                </a:r>
                <a:r>
                  <a:rPr lang="en-US" sz="1600" dirty="0"/>
                  <a:t> is 1.</a:t>
                </a:r>
              </a:p>
              <a:p>
                <a:pPr lvl="2"/>
                <a:endParaRPr lang="en-US" sz="1600" dirty="0"/>
              </a:p>
              <a:p>
                <a:pPr marL="228600" lvl="1" indent="0">
                  <a:buNone/>
                </a:pPr>
                <a:r>
                  <a:rPr lang="en-US" dirty="0"/>
                  <a:t>Conditional </a:t>
                </a:r>
                <a:r>
                  <a:rPr lang="en-US" altLang="zh-CN" dirty="0"/>
                  <a:t>distribution</a:t>
                </a:r>
                <a:endParaRPr lang="en-US" dirty="0"/>
              </a:p>
              <a:p>
                <a:pPr lvl="2"/>
                <a:r>
                  <a:rPr lang="en-US" sz="1600" dirty="0"/>
                  <a:t>Given that a subject is classified in row </a:t>
                </a:r>
                <a:r>
                  <a:rPr lang="en-US" sz="1600" dirty="0" err="1"/>
                  <a:t>i</a:t>
                </a:r>
                <a:r>
                  <a:rPr lang="en-US" sz="1600" dirty="0"/>
                  <a:t> of X, we use </a:t>
                </a:r>
                <a14:m>
                  <m:oMath xmlns:m="http://schemas.openxmlformats.org/officeDocument/2006/math">
                    <m:sSub>
                      <m:sSubPr>
                        <m:ctrlPr>
                          <a:rPr lang="en-US" sz="1600" i="1" dirty="0">
                            <a:latin typeface="Cambria Math" panose="02040503050406030204" pitchFamily="18" charset="0"/>
                          </a:rPr>
                        </m:ctrlPr>
                      </m:sSubPr>
                      <m:e>
                        <m:r>
                          <a:rPr lang="en-US" sz="1600" dirty="0">
                            <a:latin typeface="Cambria Math" panose="02040503050406030204" pitchFamily="18" charset="0"/>
                          </a:rPr>
                          <m:t>𝜋</m:t>
                        </m:r>
                      </m:e>
                      <m:sub>
                        <m:r>
                          <a:rPr lang="en-US" sz="1600" dirty="0">
                            <a:latin typeface="Cambria Math" panose="02040503050406030204" pitchFamily="18" charset="0"/>
                          </a:rPr>
                          <m:t>𝑗</m:t>
                        </m:r>
                        <m:r>
                          <a:rPr lang="en-US" sz="1600" dirty="0">
                            <a:latin typeface="Cambria Math" panose="02040503050406030204" pitchFamily="18" charset="0"/>
                          </a:rPr>
                          <m:t>|</m:t>
                        </m:r>
                        <m:r>
                          <a:rPr lang="en-US" sz="1600" dirty="0">
                            <a:latin typeface="Cambria Math" panose="02040503050406030204" pitchFamily="18" charset="0"/>
                          </a:rPr>
                          <m:t>𝑖</m:t>
                        </m:r>
                      </m:sub>
                    </m:sSub>
                  </m:oMath>
                </a14:m>
                <a:r>
                  <a:rPr lang="en-US" sz="1600" dirty="0"/>
                  <a:t> to denote the probability of classification in column j of Y, j = 1 , . . . , J. Then, </a:t>
                </a:r>
                <a14:m>
                  <m:oMath xmlns:m="http://schemas.openxmlformats.org/officeDocument/2006/math">
                    <m:nary>
                      <m:naryPr>
                        <m:chr m:val="∑"/>
                        <m:limLoc m:val="subSup"/>
                        <m:supHide m:val="on"/>
                        <m:ctrlPr>
                          <a:rPr lang="en-US" sz="1600" i="1">
                            <a:latin typeface="Cambria Math" panose="02040503050406030204" pitchFamily="18" charset="0"/>
                          </a:rPr>
                        </m:ctrlPr>
                      </m:naryPr>
                      <m:sub>
                        <m:r>
                          <m:rPr>
                            <m:brk m:alnAt="9"/>
                          </m:rPr>
                          <a:rPr lang="en-US" sz="1600">
                            <a:latin typeface="Cambria Math" panose="02040503050406030204" pitchFamily="18" charset="0"/>
                          </a:rPr>
                          <m:t>𝑗</m:t>
                        </m:r>
                      </m:sub>
                      <m:sup/>
                      <m:e>
                        <m:sSub>
                          <m:sSubPr>
                            <m:ctrlPr>
                              <a:rPr lang="en-US" sz="1600" i="1" dirty="0">
                                <a:latin typeface="Cambria Math" panose="02040503050406030204" pitchFamily="18" charset="0"/>
                              </a:rPr>
                            </m:ctrlPr>
                          </m:sSubPr>
                          <m:e>
                            <m:r>
                              <a:rPr lang="en-US" sz="1600" dirty="0">
                                <a:latin typeface="Cambria Math" panose="02040503050406030204" pitchFamily="18" charset="0"/>
                              </a:rPr>
                              <m:t>𝜋</m:t>
                            </m:r>
                          </m:e>
                          <m:sub>
                            <m:r>
                              <a:rPr lang="en-US" sz="1600" dirty="0">
                                <a:latin typeface="Cambria Math" panose="02040503050406030204" pitchFamily="18" charset="0"/>
                              </a:rPr>
                              <m:t>𝑗</m:t>
                            </m:r>
                            <m:r>
                              <a:rPr lang="en-US" sz="1600" dirty="0">
                                <a:latin typeface="Cambria Math" panose="02040503050406030204" pitchFamily="18" charset="0"/>
                              </a:rPr>
                              <m:t>|</m:t>
                            </m:r>
                            <m:r>
                              <a:rPr lang="en-US" sz="1600" dirty="0">
                                <a:latin typeface="Cambria Math" panose="02040503050406030204" pitchFamily="18" charset="0"/>
                              </a:rPr>
                              <m:t>𝑖</m:t>
                            </m:r>
                          </m:sub>
                        </m:sSub>
                        <m:r>
                          <a:rPr lang="en-US" sz="1600" dirty="0">
                            <a:latin typeface="Cambria Math" panose="02040503050406030204" pitchFamily="18" charset="0"/>
                          </a:rPr>
                          <m:t>=1</m:t>
                        </m:r>
                      </m:e>
                    </m:nary>
                  </m:oMath>
                </a14:m>
                <a:r>
                  <a:rPr lang="en-US" sz="1600" dirty="0"/>
                  <a:t>.</a:t>
                </a:r>
              </a:p>
            </p:txBody>
          </p:sp>
        </mc:Choice>
        <mc:Fallback xmlns="">
          <p:sp>
            <p:nvSpPr>
              <p:cNvPr id="5" name="Content Placeholder 4">
                <a:extLst>
                  <a:ext uri="{FF2B5EF4-FFF2-40B4-BE49-F238E27FC236}">
                    <a16:creationId xmlns:a16="http://schemas.microsoft.com/office/drawing/2014/main" id="{C45A8F86-9B8E-6B41-B5D7-2D938ECB546F}"/>
                  </a:ext>
                </a:extLst>
              </p:cNvPr>
              <p:cNvSpPr txBox="1">
                <a:spLocks noGrp="1" noRot="1" noChangeAspect="1" noMove="1" noResize="1" noEditPoints="1" noAdjustHandles="1" noChangeArrowheads="1" noChangeShapeType="1" noTextEdit="1"/>
              </p:cNvSpPr>
              <p:nvPr>
                <p:ph idx="1"/>
              </p:nvPr>
            </p:nvSpPr>
            <p:spPr>
              <a:xfrm>
                <a:off x="228600" y="1527048"/>
                <a:ext cx="7543800" cy="3619196"/>
              </a:xfrm>
              <a:prstGeom prst="rect">
                <a:avLst/>
              </a:prstGeom>
              <a:blipFill>
                <a:blip r:embed="rId3"/>
                <a:stretch>
                  <a:fillRect t="-2807" b="-16842"/>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8C6E9413-217E-6043-8908-F017CC58A764}"/>
              </a:ext>
            </a:extLst>
          </p:cNvPr>
          <p:cNvPicPr>
            <a:picLocks noChangeAspect="1"/>
          </p:cNvPicPr>
          <p:nvPr/>
        </p:nvPicPr>
        <p:blipFill>
          <a:blip r:embed="rId4"/>
          <a:stretch>
            <a:fillRect/>
          </a:stretch>
        </p:blipFill>
        <p:spPr>
          <a:xfrm>
            <a:off x="4953000" y="3188729"/>
            <a:ext cx="2819400" cy="480542"/>
          </a:xfrm>
          <a:prstGeom prst="rect">
            <a:avLst/>
          </a:prstGeom>
        </p:spPr>
      </p:pic>
    </p:spTree>
    <p:extLst>
      <p:ext uri="{BB962C8B-B14F-4D97-AF65-F5344CB8AC3E}">
        <p14:creationId xmlns:p14="http://schemas.microsoft.com/office/powerpoint/2010/main" val="3761213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D190B-7199-9240-8EAC-3D6738580A70}"/>
              </a:ext>
            </a:extLst>
          </p:cNvPr>
          <p:cNvSpPr>
            <a:spLocks noGrp="1"/>
          </p:cNvSpPr>
          <p:nvPr>
            <p:ph type="title"/>
          </p:nvPr>
        </p:nvSpPr>
        <p:spPr/>
        <p:txBody>
          <a:bodyPr/>
          <a:lstStyle/>
          <a:p>
            <a:r>
              <a:rPr lang="en-US" dirty="0"/>
              <a:t>Example - Probability distribution</a:t>
            </a:r>
          </a:p>
        </p:txBody>
      </p:sp>
      <p:sp>
        <p:nvSpPr>
          <p:cNvPr id="3" name="Content Placeholder 2">
            <a:extLst>
              <a:ext uri="{FF2B5EF4-FFF2-40B4-BE49-F238E27FC236}">
                <a16:creationId xmlns:a16="http://schemas.microsoft.com/office/drawing/2014/main" id="{0D54E14D-4424-1640-940A-813537A0AF12}"/>
              </a:ext>
            </a:extLst>
          </p:cNvPr>
          <p:cNvSpPr>
            <a:spLocks noGrp="1"/>
          </p:cNvSpPr>
          <p:nvPr>
            <p:ph idx="1"/>
          </p:nvPr>
        </p:nvSpPr>
        <p:spPr/>
        <p:txBody>
          <a:bodyPr/>
          <a:lstStyle/>
          <a:p>
            <a:pPr marL="0" indent="0">
              <a:buNone/>
            </a:pPr>
            <a:r>
              <a:rPr lang="en-US" sz="1800" dirty="0"/>
              <a:t>A new drug is being tested on a group of 800 people (400 men and 400 women) with a particular disease. We wish to establish whether there is a link between taking the drug and recovery from the disease. </a:t>
            </a:r>
          </a:p>
          <a:p>
            <a:pPr marL="0" indent="0">
              <a:buNone/>
            </a:pPr>
            <a:endParaRPr lang="en-US" sz="1800" dirty="0"/>
          </a:p>
          <a:p>
            <a:pPr marL="0" indent="0">
              <a:buNone/>
            </a:pPr>
            <a:r>
              <a:rPr lang="en-US" sz="1800" dirty="0"/>
              <a:t>Drug trial results:</a:t>
            </a:r>
          </a:p>
          <a:p>
            <a:pPr marL="0" indent="0">
              <a:buNone/>
            </a:pPr>
            <a:endParaRPr lang="en-US" sz="1800" dirty="0"/>
          </a:p>
        </p:txBody>
      </p:sp>
      <p:sp>
        <p:nvSpPr>
          <p:cNvPr id="4" name="Slide Number Placeholder 3">
            <a:extLst>
              <a:ext uri="{FF2B5EF4-FFF2-40B4-BE49-F238E27FC236}">
                <a16:creationId xmlns:a16="http://schemas.microsoft.com/office/drawing/2014/main" id="{D931A798-CFAB-E842-8DED-7DEC80ACDDA1}"/>
              </a:ext>
            </a:extLst>
          </p:cNvPr>
          <p:cNvSpPr>
            <a:spLocks noGrp="1"/>
          </p:cNvSpPr>
          <p:nvPr>
            <p:ph type="sldNum" sz="quarter" idx="12"/>
          </p:nvPr>
        </p:nvSpPr>
        <p:spPr/>
        <p:txBody>
          <a:bodyPr/>
          <a:lstStyle/>
          <a:p>
            <a:fld id="{0235576B-7F3C-4840-ADD7-A9DF1158E3A5}" type="slidenum">
              <a:rPr lang="en-US" smtClean="0"/>
              <a:pPr/>
              <a:t>12</a:t>
            </a:fld>
            <a:endParaRPr lang="en-US"/>
          </a:p>
        </p:txBody>
      </p:sp>
      <p:graphicFrame>
        <p:nvGraphicFramePr>
          <p:cNvPr id="5" name="Table 4">
            <a:extLst>
              <a:ext uri="{FF2B5EF4-FFF2-40B4-BE49-F238E27FC236}">
                <a16:creationId xmlns:a16="http://schemas.microsoft.com/office/drawing/2014/main" id="{E9D6D624-BB85-844E-9C59-4A42147FEB07}"/>
              </a:ext>
            </a:extLst>
          </p:cNvPr>
          <p:cNvGraphicFramePr>
            <a:graphicFrameLocks noGrp="1"/>
          </p:cNvGraphicFramePr>
          <p:nvPr>
            <p:extLst>
              <p:ext uri="{D42A27DB-BD31-4B8C-83A1-F6EECF244321}">
                <p14:modId xmlns:p14="http://schemas.microsoft.com/office/powerpoint/2010/main" val="3628191667"/>
              </p:ext>
            </p:extLst>
          </p:nvPr>
        </p:nvGraphicFramePr>
        <p:xfrm>
          <a:off x="2590800" y="3124200"/>
          <a:ext cx="3048000" cy="152400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258930890"/>
                    </a:ext>
                  </a:extLst>
                </a:gridCol>
                <a:gridCol w="838200">
                  <a:extLst>
                    <a:ext uri="{9D8B030D-6E8A-4147-A177-3AD203B41FA5}">
                      <a16:colId xmlns:a16="http://schemas.microsoft.com/office/drawing/2014/main" val="3423980685"/>
                    </a:ext>
                  </a:extLst>
                </a:gridCol>
                <a:gridCol w="762000">
                  <a:extLst>
                    <a:ext uri="{9D8B030D-6E8A-4147-A177-3AD203B41FA5}">
                      <a16:colId xmlns:a16="http://schemas.microsoft.com/office/drawing/2014/main" val="2638142270"/>
                    </a:ext>
                  </a:extLst>
                </a:gridCol>
              </a:tblGrid>
              <a:tr h="274320">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400" b="0" dirty="0">
                          <a:solidFill>
                            <a:schemeClr val="tx1"/>
                          </a:solidFill>
                        </a:rPr>
                        <a:t>Drug taken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1442526"/>
                  </a:ext>
                </a:extLst>
              </a:tr>
              <a:tr h="274320">
                <a:tc>
                  <a:txBody>
                    <a:bodyPr/>
                    <a:lstStyle/>
                    <a:p>
                      <a:r>
                        <a:rPr lang="en-US" sz="1400" dirty="0"/>
                        <a:t>Recovered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1344927"/>
                  </a:ext>
                </a:extLst>
              </a:tr>
              <a:tr h="274320">
                <a:tc>
                  <a:txBody>
                    <a:bodyPr/>
                    <a:lstStyle/>
                    <a:p>
                      <a:r>
                        <a:rPr lang="en-US" sz="1400" dirty="0"/>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a:t>160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1112445"/>
                  </a:ext>
                </a:extLst>
              </a:tr>
              <a:tr h="274320">
                <a:tc>
                  <a:txBody>
                    <a:bodyPr/>
                    <a:lstStyle/>
                    <a:p>
                      <a:r>
                        <a:rPr lang="en-US" sz="1400" dirty="0"/>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a:t>240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5645218"/>
                  </a:ext>
                </a:extLst>
              </a:tr>
              <a:tr h="274320">
                <a:tc>
                  <a:txBody>
                    <a:bodyPr/>
                    <a:lstStyle/>
                    <a:p>
                      <a:r>
                        <a:rPr lang="en-US" sz="1400" dirty="0"/>
                        <a:t>Recovery 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6906022"/>
                  </a:ext>
                </a:extLst>
              </a:tr>
            </a:tbl>
          </a:graphicData>
        </a:graphic>
      </p:graphicFrame>
      <p:sp>
        <p:nvSpPr>
          <p:cNvPr id="6" name="TextBox 5">
            <a:extLst>
              <a:ext uri="{FF2B5EF4-FFF2-40B4-BE49-F238E27FC236}">
                <a16:creationId xmlns:a16="http://schemas.microsoft.com/office/drawing/2014/main" id="{98B7356F-B6B2-6D42-8A85-DDB4B8F3916D}"/>
              </a:ext>
            </a:extLst>
          </p:cNvPr>
          <p:cNvSpPr txBox="1"/>
          <p:nvPr/>
        </p:nvSpPr>
        <p:spPr>
          <a:xfrm>
            <a:off x="228600" y="4953000"/>
            <a:ext cx="7543800" cy="646331"/>
          </a:xfrm>
          <a:prstGeom prst="rect">
            <a:avLst/>
          </a:prstGeom>
          <a:noFill/>
        </p:spPr>
        <p:txBody>
          <a:bodyPr wrap="square" rtlCol="0">
            <a:spAutoFit/>
          </a:bodyPr>
          <a:lstStyle/>
          <a:p>
            <a:r>
              <a:rPr lang="en-US" dirty="0"/>
              <a:t>We can conclude that the drug has positive effect. But if the result break down by gender…</a:t>
            </a:r>
          </a:p>
        </p:txBody>
      </p:sp>
    </p:spTree>
    <p:extLst>
      <p:ext uri="{BB962C8B-B14F-4D97-AF65-F5344CB8AC3E}">
        <p14:creationId xmlns:p14="http://schemas.microsoft.com/office/powerpoint/2010/main" val="1097077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33E71-1D6F-D149-AF73-FBDA03EFC866}"/>
              </a:ext>
            </a:extLst>
          </p:cNvPr>
          <p:cNvSpPr>
            <a:spLocks noGrp="1"/>
          </p:cNvSpPr>
          <p:nvPr>
            <p:ph type="title"/>
          </p:nvPr>
        </p:nvSpPr>
        <p:spPr/>
        <p:txBody>
          <a:bodyPr/>
          <a:lstStyle/>
          <a:p>
            <a:r>
              <a:rPr lang="en-US" dirty="0" err="1"/>
              <a:t>Cont</a:t>
            </a:r>
            <a:endParaRPr lang="en-US" dirty="0"/>
          </a:p>
        </p:txBody>
      </p:sp>
      <p:graphicFrame>
        <p:nvGraphicFramePr>
          <p:cNvPr id="5" name="Content Placeholder 4">
            <a:extLst>
              <a:ext uri="{FF2B5EF4-FFF2-40B4-BE49-F238E27FC236}">
                <a16:creationId xmlns:a16="http://schemas.microsoft.com/office/drawing/2014/main" id="{8A5648BD-C98F-A845-A59B-40D9DE916AC6}"/>
              </a:ext>
            </a:extLst>
          </p:cNvPr>
          <p:cNvGraphicFramePr>
            <a:graphicFrameLocks noGrp="1"/>
          </p:cNvGraphicFramePr>
          <p:nvPr>
            <p:ph idx="1"/>
            <p:extLst>
              <p:ext uri="{D42A27DB-BD31-4B8C-83A1-F6EECF244321}">
                <p14:modId xmlns:p14="http://schemas.microsoft.com/office/powerpoint/2010/main" val="1731291551"/>
              </p:ext>
            </p:extLst>
          </p:nvPr>
        </p:nvGraphicFramePr>
        <p:xfrm>
          <a:off x="2133600" y="1295400"/>
          <a:ext cx="4419599" cy="2011680"/>
        </p:xfrm>
        <a:graphic>
          <a:graphicData uri="http://schemas.openxmlformats.org/drawingml/2006/table">
            <a:tbl>
              <a:tblPr firstRow="1" bandRow="1">
                <a:tableStyleId>{5C22544A-7EE6-4342-B048-85BDC9FD1C3A}</a:tableStyleId>
              </a:tblPr>
              <a:tblGrid>
                <a:gridCol w="1597008">
                  <a:extLst>
                    <a:ext uri="{9D8B030D-6E8A-4147-A177-3AD203B41FA5}">
                      <a16:colId xmlns:a16="http://schemas.microsoft.com/office/drawing/2014/main" val="3046373878"/>
                    </a:ext>
                  </a:extLst>
                </a:gridCol>
                <a:gridCol w="652969">
                  <a:extLst>
                    <a:ext uri="{9D8B030D-6E8A-4147-A177-3AD203B41FA5}">
                      <a16:colId xmlns:a16="http://schemas.microsoft.com/office/drawing/2014/main" val="1466896948"/>
                    </a:ext>
                  </a:extLst>
                </a:gridCol>
                <a:gridCol w="749993">
                  <a:extLst>
                    <a:ext uri="{9D8B030D-6E8A-4147-A177-3AD203B41FA5}">
                      <a16:colId xmlns:a16="http://schemas.microsoft.com/office/drawing/2014/main" val="550171913"/>
                    </a:ext>
                  </a:extLst>
                </a:gridCol>
                <a:gridCol w="812491">
                  <a:extLst>
                    <a:ext uri="{9D8B030D-6E8A-4147-A177-3AD203B41FA5}">
                      <a16:colId xmlns:a16="http://schemas.microsoft.com/office/drawing/2014/main" val="1025104758"/>
                    </a:ext>
                  </a:extLst>
                </a:gridCol>
                <a:gridCol w="607138">
                  <a:extLst>
                    <a:ext uri="{9D8B030D-6E8A-4147-A177-3AD203B41FA5}">
                      <a16:colId xmlns:a16="http://schemas.microsoft.com/office/drawing/2014/main" val="882145020"/>
                    </a:ext>
                  </a:extLst>
                </a:gridCol>
              </a:tblGrid>
              <a:tr h="331486">
                <a:tc>
                  <a:txBody>
                    <a:bodyPr/>
                    <a:lstStyle/>
                    <a:p>
                      <a:r>
                        <a:rPr lang="en-US" sz="1600" b="0" dirty="0">
                          <a:solidFill>
                            <a:schemeClr val="tx1"/>
                          </a:solidFill>
                        </a:rPr>
                        <a:t>Gender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1600" b="0" dirty="0">
                          <a:solidFill>
                            <a:schemeClr val="tx1"/>
                          </a:solidFill>
                        </a:rPr>
                        <a:t>Male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1600" b="0" dirty="0">
                          <a:solidFill>
                            <a:schemeClr val="tx1"/>
                          </a:solidFill>
                        </a:rPr>
                        <a:t>Female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0978271"/>
                  </a:ext>
                </a:extLst>
              </a:tr>
              <a:tr h="331486">
                <a:tc>
                  <a:txBody>
                    <a:bodyPr/>
                    <a:lstStyle/>
                    <a:p>
                      <a:r>
                        <a:rPr lang="en-US" sz="1600" dirty="0"/>
                        <a:t>Drug taken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9997053"/>
                  </a:ext>
                </a:extLst>
              </a:tr>
              <a:tr h="331486">
                <a:tc>
                  <a:txBody>
                    <a:bodyPr/>
                    <a:lstStyle/>
                    <a:p>
                      <a:r>
                        <a:rPr lang="en-US" sz="1600" dirty="0"/>
                        <a:t>Recovered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506436"/>
                  </a:ext>
                </a:extLst>
              </a:tr>
              <a:tr h="331486">
                <a:tc>
                  <a:txBody>
                    <a:bodyPr/>
                    <a:lstStyle/>
                    <a:p>
                      <a:r>
                        <a:rPr lang="en-US" sz="1600" dirty="0"/>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t>180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600" dirty="0"/>
                        <a:t>90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9076884"/>
                  </a:ext>
                </a:extLst>
              </a:tr>
              <a:tr h="331486">
                <a:tc>
                  <a:txBody>
                    <a:bodyPr/>
                    <a:lstStyle/>
                    <a:p>
                      <a:r>
                        <a:rPr lang="en-US" sz="1600" dirty="0"/>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t>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600" dirty="0"/>
                        <a:t>210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9549984"/>
                  </a:ext>
                </a:extLst>
              </a:tr>
              <a:tr h="331486">
                <a:tc>
                  <a:txBody>
                    <a:bodyPr/>
                    <a:lstStyle/>
                    <a:p>
                      <a:r>
                        <a:rPr lang="en-US" sz="1600" dirty="0"/>
                        <a:t>Recovery 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9452109"/>
                  </a:ext>
                </a:extLst>
              </a:tr>
            </a:tbl>
          </a:graphicData>
        </a:graphic>
      </p:graphicFrame>
      <p:sp>
        <p:nvSpPr>
          <p:cNvPr id="4" name="Slide Number Placeholder 3">
            <a:extLst>
              <a:ext uri="{FF2B5EF4-FFF2-40B4-BE49-F238E27FC236}">
                <a16:creationId xmlns:a16="http://schemas.microsoft.com/office/drawing/2014/main" id="{4C068BE5-8021-8949-ABC4-1918C250BDAD}"/>
              </a:ext>
            </a:extLst>
          </p:cNvPr>
          <p:cNvSpPr>
            <a:spLocks noGrp="1"/>
          </p:cNvSpPr>
          <p:nvPr>
            <p:ph type="sldNum" sz="quarter" idx="12"/>
          </p:nvPr>
        </p:nvSpPr>
        <p:spPr/>
        <p:txBody>
          <a:bodyPr/>
          <a:lstStyle/>
          <a:p>
            <a:fld id="{0235576B-7F3C-4840-ADD7-A9DF1158E3A5}" type="slidenum">
              <a:rPr lang="en-US" smtClean="0"/>
              <a:pPr/>
              <a:t>13</a:t>
            </a:fld>
            <a:endParaRPr lang="en-US"/>
          </a:p>
        </p:txBody>
      </p:sp>
      <p:sp>
        <p:nvSpPr>
          <p:cNvPr id="6" name="TextBox 5">
            <a:extLst>
              <a:ext uri="{FF2B5EF4-FFF2-40B4-BE49-F238E27FC236}">
                <a16:creationId xmlns:a16="http://schemas.microsoft.com/office/drawing/2014/main" id="{AF38333E-B1D9-7E46-BDBF-539D59D13905}"/>
              </a:ext>
            </a:extLst>
          </p:cNvPr>
          <p:cNvSpPr txBox="1"/>
          <p:nvPr/>
        </p:nvSpPr>
        <p:spPr>
          <a:xfrm>
            <a:off x="533400" y="3453113"/>
            <a:ext cx="7748016" cy="3508653"/>
          </a:xfrm>
          <a:prstGeom prst="rect">
            <a:avLst/>
          </a:prstGeom>
          <a:noFill/>
        </p:spPr>
        <p:txBody>
          <a:bodyPr wrap="square" rtlCol="0">
            <a:spAutoFit/>
          </a:bodyPr>
          <a:lstStyle/>
          <a:p>
            <a:r>
              <a:rPr lang="en-US" sz="1600" dirty="0"/>
              <a:t>Both for male and female, the recovery rates are better without drug. Gender influences drug taken because men are much more likely in this study to have been given the drug than women. </a:t>
            </a:r>
          </a:p>
          <a:p>
            <a:endParaRPr lang="en-US" sz="1600" dirty="0"/>
          </a:p>
          <a:p>
            <a:r>
              <a:rPr lang="en-US" sz="1600" dirty="0"/>
              <a:t>The result that a marginal association can have a different direction from conditional association is called </a:t>
            </a:r>
            <a:r>
              <a:rPr lang="en-US" sz="1600" dirty="0">
                <a:solidFill>
                  <a:srgbClr val="0432FF"/>
                </a:solidFill>
              </a:rPr>
              <a:t>Simpson's paradox</a:t>
            </a:r>
            <a:r>
              <a:rPr lang="en-US" sz="1600" dirty="0"/>
              <a:t>.</a:t>
            </a:r>
          </a:p>
          <a:p>
            <a:endParaRPr lang="en-US" sz="1600" dirty="0"/>
          </a:p>
          <a:p>
            <a:r>
              <a:rPr lang="en-US" sz="1600" dirty="0"/>
              <a:t>Avoid? </a:t>
            </a:r>
            <a:r>
              <a:rPr lang="en-US" altLang="zh-CN" sz="1600" dirty="0"/>
              <a:t>Yes</a:t>
            </a:r>
            <a:r>
              <a:rPr lang="en-US" sz="1600" dirty="0"/>
              <a:t> if we are certain that we </a:t>
            </a:r>
            <a:r>
              <a:rPr lang="en-US" sz="1600" dirty="0">
                <a:solidFill>
                  <a:srgbClr val="0432FF"/>
                </a:solidFill>
              </a:rPr>
              <a:t>know every possible variable that can impact the outcome variable</a:t>
            </a:r>
            <a:r>
              <a:rPr lang="en-US" sz="1600" dirty="0"/>
              <a:t>. If we are not certain – and in general we simply cannot be – then Simpson’s paradox is theoretically unavoidable. </a:t>
            </a:r>
          </a:p>
          <a:p>
            <a:endParaRPr lang="en-US" sz="1600" dirty="0"/>
          </a:p>
          <a:p>
            <a:r>
              <a:rPr lang="en-US" sz="1600" dirty="0"/>
              <a:t> </a:t>
            </a:r>
            <a:r>
              <a:rPr lang="zh-CN" altLang="en-US" sz="1600" dirty="0"/>
              <a:t>                                                                </a:t>
            </a:r>
            <a:r>
              <a:rPr lang="en-US" altLang="zh-CN" sz="1400" i="1" dirty="0"/>
              <a:t>Fenton,</a:t>
            </a:r>
            <a:r>
              <a:rPr lang="zh-CN" altLang="en-US" sz="1400" i="1" dirty="0"/>
              <a:t> </a:t>
            </a:r>
            <a:r>
              <a:rPr lang="en-US" altLang="zh-CN" sz="1400" i="1" dirty="0"/>
              <a:t>N.,</a:t>
            </a:r>
            <a:r>
              <a:rPr lang="zh-CN" altLang="en-US" sz="1400" i="1" dirty="0"/>
              <a:t> </a:t>
            </a:r>
            <a:r>
              <a:rPr lang="en-US" altLang="zh-CN" sz="1400" i="1" dirty="0"/>
              <a:t>Neil,</a:t>
            </a:r>
            <a:r>
              <a:rPr lang="zh-CN" altLang="en-US" sz="1400" i="1" dirty="0"/>
              <a:t> </a:t>
            </a:r>
            <a:r>
              <a:rPr lang="en-US" altLang="zh-CN" sz="1400" i="1" dirty="0"/>
              <a:t>Martin.,</a:t>
            </a:r>
            <a:r>
              <a:rPr lang="zh-CN" altLang="en-US" sz="1400" i="1" dirty="0"/>
              <a:t> </a:t>
            </a:r>
            <a:r>
              <a:rPr lang="en-US" altLang="zh-CN" sz="1400" i="1" dirty="0"/>
              <a:t>Constantinou,</a:t>
            </a:r>
            <a:r>
              <a:rPr lang="zh-CN" altLang="en-US" sz="1400" i="1" dirty="0"/>
              <a:t> </a:t>
            </a:r>
            <a:r>
              <a:rPr lang="en-US" altLang="zh-CN" sz="1400" i="1" dirty="0"/>
              <a:t>A.</a:t>
            </a:r>
            <a:r>
              <a:rPr lang="zh-CN" altLang="en-US" sz="1400" i="1" dirty="0"/>
              <a:t> </a:t>
            </a:r>
            <a:r>
              <a:rPr lang="en-US" altLang="zh-CN" sz="1400" i="1" dirty="0"/>
              <a:t>(2015)</a:t>
            </a:r>
            <a:endParaRPr lang="en-US" sz="1100" i="1" dirty="0"/>
          </a:p>
          <a:p>
            <a:endParaRPr lang="en-US" sz="1200" dirty="0"/>
          </a:p>
          <a:p>
            <a:endParaRPr lang="en-US" dirty="0"/>
          </a:p>
        </p:txBody>
      </p:sp>
    </p:spTree>
    <p:extLst>
      <p:ext uri="{BB962C8B-B14F-4D97-AF65-F5344CB8AC3E}">
        <p14:creationId xmlns:p14="http://schemas.microsoft.com/office/powerpoint/2010/main" val="2750962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67D2D-72B5-6B41-8D18-8FF2779D9EA5}"/>
              </a:ext>
            </a:extLst>
          </p:cNvPr>
          <p:cNvSpPr>
            <a:spLocks noGrp="1"/>
          </p:cNvSpPr>
          <p:nvPr>
            <p:ph type="title"/>
          </p:nvPr>
        </p:nvSpPr>
        <p:spPr/>
        <p:txBody>
          <a:bodyPr/>
          <a:lstStyle/>
          <a:p>
            <a:r>
              <a:rPr lang="en-US" dirty="0"/>
              <a:t>Confounding</a:t>
            </a:r>
          </a:p>
        </p:txBody>
      </p:sp>
      <p:sp>
        <p:nvSpPr>
          <p:cNvPr id="3" name="Content Placeholder 2">
            <a:extLst>
              <a:ext uri="{FF2B5EF4-FFF2-40B4-BE49-F238E27FC236}">
                <a16:creationId xmlns:a16="http://schemas.microsoft.com/office/drawing/2014/main" id="{A73511AB-F58F-FC4C-A84F-D23B82FCC08C}"/>
              </a:ext>
            </a:extLst>
          </p:cNvPr>
          <p:cNvSpPr>
            <a:spLocks noGrp="1"/>
          </p:cNvSpPr>
          <p:nvPr>
            <p:ph idx="1"/>
          </p:nvPr>
        </p:nvSpPr>
        <p:spPr>
          <a:xfrm>
            <a:off x="260195" y="1447800"/>
            <a:ext cx="7543800" cy="4416552"/>
          </a:xfrm>
        </p:spPr>
        <p:txBody>
          <a:bodyPr>
            <a:normAutofit/>
          </a:bodyPr>
          <a:lstStyle/>
          <a:p>
            <a:pPr marL="0" indent="0">
              <a:buNone/>
            </a:pPr>
            <a:r>
              <a:rPr lang="en-US" dirty="0">
                <a:solidFill>
                  <a:srgbClr val="0432FF"/>
                </a:solidFill>
              </a:rPr>
              <a:t>Confounding variable </a:t>
            </a:r>
            <a:r>
              <a:rPr lang="en-US" dirty="0"/>
              <a:t>is a variable that influences both the dependent and independent variable causing a spurious association.</a:t>
            </a:r>
          </a:p>
          <a:p>
            <a:pPr marL="0" indent="0">
              <a:buNone/>
            </a:pPr>
            <a:endParaRPr lang="en-US" sz="2200" dirty="0"/>
          </a:p>
          <a:p>
            <a:pPr marL="0" indent="0">
              <a:buNone/>
            </a:pPr>
            <a:r>
              <a:rPr lang="en-US" sz="2200" dirty="0"/>
              <a:t>To reduce effects of confounding variable:</a:t>
            </a:r>
          </a:p>
          <a:p>
            <a:pPr lvl="1">
              <a:buClr>
                <a:schemeClr val="tx1"/>
              </a:buClr>
            </a:pPr>
            <a:r>
              <a:rPr lang="en-US" sz="2200" dirty="0"/>
              <a:t>In experimental studies: randomly assigning subjects to different levels of confounding variable.</a:t>
            </a:r>
          </a:p>
          <a:p>
            <a:pPr lvl="1">
              <a:buClr>
                <a:schemeClr val="tx1"/>
              </a:buClr>
            </a:pPr>
            <a:r>
              <a:rPr lang="en-US" sz="2200" dirty="0"/>
              <a:t>In observational studies: control confounding variable that can influence relationship.</a:t>
            </a:r>
          </a:p>
          <a:p>
            <a:pPr marL="228600" lvl="1" indent="0">
              <a:buNone/>
            </a:pPr>
            <a:endParaRPr lang="en-US" sz="2200" dirty="0"/>
          </a:p>
          <a:p>
            <a:endParaRPr lang="en-US" dirty="0"/>
          </a:p>
        </p:txBody>
      </p:sp>
      <p:sp>
        <p:nvSpPr>
          <p:cNvPr id="4" name="Slide Number Placeholder 3">
            <a:extLst>
              <a:ext uri="{FF2B5EF4-FFF2-40B4-BE49-F238E27FC236}">
                <a16:creationId xmlns:a16="http://schemas.microsoft.com/office/drawing/2014/main" id="{C5CBE880-F804-6F4A-824C-B67AAD67EED3}"/>
              </a:ext>
            </a:extLst>
          </p:cNvPr>
          <p:cNvSpPr>
            <a:spLocks noGrp="1"/>
          </p:cNvSpPr>
          <p:nvPr>
            <p:ph type="sldNum" sz="quarter" idx="12"/>
          </p:nvPr>
        </p:nvSpPr>
        <p:spPr/>
        <p:txBody>
          <a:bodyPr/>
          <a:lstStyle/>
          <a:p>
            <a:fld id="{0235576B-7F3C-4840-ADD7-A9DF1158E3A5}" type="slidenum">
              <a:rPr lang="en-US" smtClean="0"/>
              <a:pPr/>
              <a:t>14</a:t>
            </a:fld>
            <a:endParaRPr lang="en-US"/>
          </a:p>
        </p:txBody>
      </p:sp>
    </p:spTree>
    <p:extLst>
      <p:ext uri="{BB962C8B-B14F-4D97-AF65-F5344CB8AC3E}">
        <p14:creationId xmlns:p14="http://schemas.microsoft.com/office/powerpoint/2010/main" val="1403509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D54A0-313F-E442-B6E8-B1C950BE2420}"/>
              </a:ext>
            </a:extLst>
          </p:cNvPr>
          <p:cNvSpPr>
            <a:spLocks noGrp="1"/>
          </p:cNvSpPr>
          <p:nvPr>
            <p:ph type="title"/>
          </p:nvPr>
        </p:nvSpPr>
        <p:spPr/>
        <p:txBody>
          <a:bodyPr/>
          <a:lstStyle/>
          <a:p>
            <a:r>
              <a:rPr lang="en-US" altLang="zh-CN" dirty="0"/>
              <a:t>Strength</a:t>
            </a:r>
            <a:r>
              <a:rPr lang="zh-CN" altLang="en-US" dirty="0"/>
              <a:t> </a:t>
            </a:r>
            <a:r>
              <a:rPr lang="en-US" altLang="zh-CN" dirty="0"/>
              <a:t>of</a:t>
            </a:r>
            <a:r>
              <a:rPr lang="zh-CN" altLang="en-US" dirty="0"/>
              <a:t> </a:t>
            </a:r>
            <a:r>
              <a:rPr lang="en-US" altLang="zh-CN" dirty="0"/>
              <a:t>association</a:t>
            </a:r>
            <a:endParaRPr lang="en-US" dirty="0"/>
          </a:p>
        </p:txBody>
      </p:sp>
      <p:sp>
        <p:nvSpPr>
          <p:cNvPr id="3" name="Content Placeholder 2">
            <a:extLst>
              <a:ext uri="{FF2B5EF4-FFF2-40B4-BE49-F238E27FC236}">
                <a16:creationId xmlns:a16="http://schemas.microsoft.com/office/drawing/2014/main" id="{B7058A23-D859-0F4D-A0AB-0974A6E7BC3D}"/>
              </a:ext>
            </a:extLst>
          </p:cNvPr>
          <p:cNvSpPr>
            <a:spLocks noGrp="1"/>
          </p:cNvSpPr>
          <p:nvPr>
            <p:ph idx="1"/>
          </p:nvPr>
        </p:nvSpPr>
        <p:spPr>
          <a:xfrm>
            <a:off x="304800" y="1524000"/>
            <a:ext cx="7543800" cy="4416552"/>
          </a:xfrm>
        </p:spPr>
        <p:txBody>
          <a:bodyPr/>
          <a:lstStyle/>
          <a:p>
            <a:pPr marL="0" indent="0">
              <a:buNone/>
            </a:pPr>
            <a:r>
              <a:rPr lang="en-US" altLang="zh-CN" sz="2000" dirty="0"/>
              <a:t>To</a:t>
            </a:r>
            <a:r>
              <a:rPr lang="zh-CN" altLang="en-US" sz="2000" dirty="0"/>
              <a:t> </a:t>
            </a:r>
            <a:r>
              <a:rPr lang="en-US" sz="2000" dirty="0"/>
              <a:t>measure the strength of association, use other methods like:</a:t>
            </a:r>
          </a:p>
          <a:p>
            <a:pPr lvl="1">
              <a:buClr>
                <a:schemeClr val="tx1"/>
              </a:buClr>
            </a:pPr>
            <a:r>
              <a:rPr lang="en-US" sz="2000" dirty="0"/>
              <a:t>Odds ratio</a:t>
            </a:r>
          </a:p>
          <a:p>
            <a:pPr lvl="1">
              <a:buClr>
                <a:schemeClr val="tx1"/>
              </a:buClr>
            </a:pPr>
            <a:r>
              <a:rPr lang="en-US" sz="2000" dirty="0"/>
              <a:t>Relative risk </a:t>
            </a:r>
          </a:p>
          <a:p>
            <a:pPr marL="457200" lvl="2" indent="0">
              <a:buNone/>
            </a:pPr>
            <a:endParaRPr lang="en-US" dirty="0"/>
          </a:p>
          <a:p>
            <a:pPr marL="0" indent="0">
              <a:buNone/>
            </a:pPr>
            <a:r>
              <a:rPr lang="en-US" sz="2000" dirty="0"/>
              <a:t>Above methods also measures of risk, they can be useful in safety and efficacy studies.</a:t>
            </a:r>
          </a:p>
          <a:p>
            <a:pPr marL="0" indent="0">
              <a:buNone/>
            </a:pPr>
            <a:endParaRPr lang="en-US" sz="2000" dirty="0"/>
          </a:p>
          <a:p>
            <a:pPr marL="0" indent="0">
              <a:buNone/>
            </a:pPr>
            <a:r>
              <a:rPr lang="en-US" altLang="zh-CN" sz="2000" dirty="0"/>
              <a:t>Measures</a:t>
            </a:r>
            <a:r>
              <a:rPr lang="zh-CN" altLang="en-US" sz="2000" dirty="0"/>
              <a:t> </a:t>
            </a:r>
            <a:r>
              <a:rPr lang="en-US" altLang="zh-CN" sz="2000" dirty="0"/>
              <a:t>are</a:t>
            </a:r>
            <a:r>
              <a:rPr lang="zh-CN" altLang="en-US" sz="2000" dirty="0"/>
              <a:t> </a:t>
            </a:r>
            <a:r>
              <a:rPr lang="en-US" altLang="zh-CN" sz="2000" dirty="0"/>
              <a:t>effective</a:t>
            </a:r>
            <a:r>
              <a:rPr lang="zh-CN" altLang="en-US" sz="2000" dirty="0"/>
              <a:t> </a:t>
            </a:r>
            <a:r>
              <a:rPr lang="en-US" altLang="zh-CN" sz="2000" dirty="0"/>
              <a:t>when</a:t>
            </a:r>
            <a:r>
              <a:rPr lang="zh-CN" altLang="en-US" sz="2000" dirty="0"/>
              <a:t> </a:t>
            </a:r>
            <a:r>
              <a:rPr lang="en-US" altLang="zh-CN" sz="2000" dirty="0"/>
              <a:t>confounding</a:t>
            </a:r>
            <a:r>
              <a:rPr lang="zh-CN" altLang="en-US" sz="2000" dirty="0"/>
              <a:t> </a:t>
            </a:r>
            <a:r>
              <a:rPr lang="en-US" altLang="zh-CN" sz="2000" dirty="0"/>
              <a:t>variables</a:t>
            </a:r>
            <a:r>
              <a:rPr lang="zh-CN" altLang="en-US" sz="2000" dirty="0"/>
              <a:t> </a:t>
            </a:r>
            <a:r>
              <a:rPr lang="en-US" altLang="zh-CN" sz="2000" dirty="0"/>
              <a:t>are</a:t>
            </a:r>
            <a:r>
              <a:rPr lang="zh-CN" altLang="en-US" sz="2000" dirty="0"/>
              <a:t> </a:t>
            </a:r>
            <a:r>
              <a:rPr lang="en-US" altLang="zh-CN" sz="2000" dirty="0"/>
              <a:t>controlled.</a:t>
            </a:r>
            <a:endParaRPr lang="en-US" sz="2000" dirty="0"/>
          </a:p>
          <a:p>
            <a:pPr marL="0" indent="0">
              <a:buNone/>
            </a:pPr>
            <a:endParaRPr lang="en-US" dirty="0"/>
          </a:p>
        </p:txBody>
      </p:sp>
      <p:sp>
        <p:nvSpPr>
          <p:cNvPr id="4" name="Slide Number Placeholder 3">
            <a:extLst>
              <a:ext uri="{FF2B5EF4-FFF2-40B4-BE49-F238E27FC236}">
                <a16:creationId xmlns:a16="http://schemas.microsoft.com/office/drawing/2014/main" id="{24DD3B76-FC37-B64F-962D-A61FB3623542}"/>
              </a:ext>
            </a:extLst>
          </p:cNvPr>
          <p:cNvSpPr>
            <a:spLocks noGrp="1"/>
          </p:cNvSpPr>
          <p:nvPr>
            <p:ph type="sldNum" sz="quarter" idx="12"/>
          </p:nvPr>
        </p:nvSpPr>
        <p:spPr/>
        <p:txBody>
          <a:bodyPr/>
          <a:lstStyle/>
          <a:p>
            <a:fld id="{0235576B-7F3C-4840-ADD7-A9DF1158E3A5}" type="slidenum">
              <a:rPr lang="en-US" smtClean="0"/>
              <a:pPr/>
              <a:t>15</a:t>
            </a:fld>
            <a:endParaRPr lang="en-US"/>
          </a:p>
        </p:txBody>
      </p:sp>
    </p:spTree>
    <p:extLst>
      <p:ext uri="{BB962C8B-B14F-4D97-AF65-F5344CB8AC3E}">
        <p14:creationId xmlns:p14="http://schemas.microsoft.com/office/powerpoint/2010/main" val="1116788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Odds ratio</a:t>
            </a:r>
            <a:r>
              <a:rPr lang="zh-CN" altLang="en-US" dirty="0"/>
              <a:t> </a:t>
            </a:r>
            <a:r>
              <a:rPr lang="en-US" altLang="zh-CN" dirty="0"/>
              <a:t>(OR)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527048"/>
                <a:ext cx="7812532" cy="5330952"/>
              </a:xfrm>
            </p:spPr>
            <p:txBody>
              <a:bodyPr>
                <a:normAutofit fontScale="92500"/>
              </a:bodyPr>
              <a:lstStyle/>
              <a:p>
                <a:pPr marL="0" indent="0">
                  <a:buNone/>
                </a:pPr>
                <a:r>
                  <a:rPr lang="en-US" altLang="zh-CN" sz="1800" dirty="0">
                    <a:solidFill>
                      <a:srgbClr val="0432FF"/>
                    </a:solidFill>
                  </a:rPr>
                  <a:t>The</a:t>
                </a:r>
                <a:r>
                  <a:rPr lang="zh-CN" altLang="en-US" sz="1800" dirty="0">
                    <a:solidFill>
                      <a:srgbClr val="0432FF"/>
                    </a:solidFill>
                  </a:rPr>
                  <a:t> </a:t>
                </a:r>
                <a:r>
                  <a:rPr lang="en-US" altLang="zh-CN" sz="1800" dirty="0">
                    <a:solidFill>
                      <a:srgbClr val="0432FF"/>
                    </a:solidFill>
                  </a:rPr>
                  <a:t>odds</a:t>
                </a:r>
                <a:r>
                  <a:rPr lang="zh-CN" altLang="en-US" sz="1800" dirty="0">
                    <a:solidFill>
                      <a:srgbClr val="0432FF"/>
                    </a:solidFill>
                  </a:rPr>
                  <a:t> </a:t>
                </a:r>
                <a:r>
                  <a:rPr lang="en-US" altLang="zh-CN" sz="1800" dirty="0">
                    <a:solidFill>
                      <a:srgbClr val="0432FF"/>
                    </a:solidFill>
                  </a:rPr>
                  <a:t>ratio</a:t>
                </a:r>
                <a:r>
                  <a:rPr lang="zh-CN" altLang="en-US" sz="1800" dirty="0">
                    <a:solidFill>
                      <a:srgbClr val="0432FF"/>
                    </a:solidFill>
                  </a:rPr>
                  <a:t> </a:t>
                </a:r>
                <a:r>
                  <a:rPr lang="en-US" altLang="zh-CN" sz="1800" dirty="0">
                    <a:solidFill>
                      <a:srgbClr val="0432FF"/>
                    </a:solidFill>
                  </a:rPr>
                  <a:t>(OR)</a:t>
                </a:r>
                <a:r>
                  <a:rPr lang="zh-CN" altLang="en-US" sz="1800" dirty="0">
                    <a:solidFill>
                      <a:srgbClr val="0432FF"/>
                    </a:solidFill>
                  </a:rPr>
                  <a:t> </a:t>
                </a:r>
                <a:r>
                  <a:rPr lang="en-US" altLang="zh-CN" sz="1800" dirty="0"/>
                  <a:t>is</a:t>
                </a:r>
                <a:r>
                  <a:rPr lang="zh-CN" altLang="en-US" sz="1800" dirty="0"/>
                  <a:t> </a:t>
                </a:r>
                <a:r>
                  <a:rPr lang="en-US" altLang="zh-CN" sz="1800" dirty="0"/>
                  <a:t>the</a:t>
                </a:r>
                <a:r>
                  <a:rPr lang="zh-CN" altLang="en-US" sz="1800" dirty="0"/>
                  <a:t> </a:t>
                </a:r>
                <a:r>
                  <a:rPr lang="en-US" altLang="zh-CN" sz="1800" dirty="0"/>
                  <a:t>ratio</a:t>
                </a:r>
                <a:r>
                  <a:rPr lang="zh-CN" altLang="en-US" sz="1800" dirty="0"/>
                  <a:t> </a:t>
                </a:r>
                <a:r>
                  <a:rPr lang="en-US" altLang="zh-CN" sz="1800" dirty="0"/>
                  <a:t>of</a:t>
                </a:r>
                <a:r>
                  <a:rPr lang="zh-CN" altLang="en-US" sz="1800" dirty="0"/>
                  <a:t> </a:t>
                </a:r>
                <a:r>
                  <a:rPr lang="en-US" altLang="zh-CN" sz="1800" dirty="0"/>
                  <a:t>the</a:t>
                </a:r>
                <a:r>
                  <a:rPr lang="zh-CN" altLang="en-US" sz="1800" dirty="0"/>
                  <a:t> </a:t>
                </a:r>
                <a:r>
                  <a:rPr lang="en-US" altLang="zh-CN" sz="1800" dirty="0"/>
                  <a:t>odds</a:t>
                </a:r>
                <a:r>
                  <a:rPr lang="zh-CN" altLang="en-US" sz="1800" dirty="0"/>
                  <a:t> </a:t>
                </a:r>
                <a:r>
                  <a:rPr lang="en-US" altLang="zh-CN" sz="1800" dirty="0"/>
                  <a:t>of</a:t>
                </a:r>
                <a:r>
                  <a:rPr lang="zh-CN" altLang="en-US" sz="1800" dirty="0"/>
                  <a:t> </a:t>
                </a:r>
                <a:r>
                  <a:rPr lang="en-US" altLang="zh-CN" sz="1800" dirty="0"/>
                  <a:t>an</a:t>
                </a:r>
                <a:r>
                  <a:rPr lang="zh-CN" altLang="en-US" sz="1800" dirty="0"/>
                  <a:t> </a:t>
                </a:r>
                <a:r>
                  <a:rPr lang="en-US" altLang="zh-CN" sz="1800" dirty="0"/>
                  <a:t>event</a:t>
                </a:r>
                <a:r>
                  <a:rPr lang="zh-CN" altLang="en-US" sz="1800" dirty="0"/>
                  <a:t> </a:t>
                </a:r>
                <a:r>
                  <a:rPr lang="en-US" altLang="zh-CN" sz="1800" dirty="0"/>
                  <a:t>occurring</a:t>
                </a:r>
                <a:r>
                  <a:rPr lang="zh-CN" altLang="en-US" sz="1800" dirty="0"/>
                  <a:t> </a:t>
                </a:r>
                <a:r>
                  <a:rPr lang="en-US" altLang="zh-CN" sz="1800" dirty="0"/>
                  <a:t>in</a:t>
                </a:r>
                <a:r>
                  <a:rPr lang="zh-CN" altLang="en-US" sz="1800" dirty="0"/>
                  <a:t> </a:t>
                </a:r>
                <a:r>
                  <a:rPr lang="en-US" altLang="zh-CN" sz="1800" dirty="0"/>
                  <a:t>one</a:t>
                </a:r>
                <a:r>
                  <a:rPr lang="zh-CN" altLang="en-US" sz="1800" dirty="0"/>
                  <a:t> </a:t>
                </a:r>
                <a:r>
                  <a:rPr lang="en-US" altLang="zh-CN" sz="1800" dirty="0"/>
                  <a:t>group</a:t>
                </a:r>
                <a:r>
                  <a:rPr lang="zh-CN" altLang="en-US" sz="1800" dirty="0"/>
                  <a:t> </a:t>
                </a:r>
                <a:r>
                  <a:rPr lang="en-US" altLang="zh-CN" sz="1800" dirty="0"/>
                  <a:t>to</a:t>
                </a:r>
                <a:r>
                  <a:rPr lang="zh-CN" altLang="en-US" sz="1800" dirty="0"/>
                  <a:t> </a:t>
                </a:r>
                <a:r>
                  <a:rPr lang="en-US" altLang="zh-CN" sz="1800" dirty="0"/>
                  <a:t>the</a:t>
                </a:r>
                <a:r>
                  <a:rPr lang="zh-CN" altLang="en-US" sz="1800" dirty="0"/>
                  <a:t> </a:t>
                </a:r>
                <a:r>
                  <a:rPr lang="en-US" altLang="zh-CN" sz="1800" dirty="0"/>
                  <a:t>odds</a:t>
                </a:r>
                <a:r>
                  <a:rPr lang="zh-CN" altLang="en-US" sz="1800" dirty="0"/>
                  <a:t> </a:t>
                </a:r>
                <a:r>
                  <a:rPr lang="en-US" altLang="zh-CN" sz="1800" dirty="0"/>
                  <a:t>of</a:t>
                </a:r>
                <a:r>
                  <a:rPr lang="zh-CN" altLang="en-US" sz="1800" dirty="0"/>
                  <a:t> </a:t>
                </a:r>
                <a:r>
                  <a:rPr lang="en-US" altLang="zh-CN" sz="1800" dirty="0"/>
                  <a:t>it</a:t>
                </a:r>
                <a:r>
                  <a:rPr lang="zh-CN" altLang="en-US" sz="1800" dirty="0"/>
                  <a:t> </a:t>
                </a:r>
                <a:r>
                  <a:rPr lang="en-US" altLang="zh-CN" sz="1800" dirty="0"/>
                  <a:t>occurring</a:t>
                </a:r>
                <a:r>
                  <a:rPr lang="zh-CN" altLang="en-US" sz="1800" dirty="0"/>
                  <a:t> </a:t>
                </a:r>
                <a:r>
                  <a:rPr lang="en-US" altLang="zh-CN" sz="1800" dirty="0"/>
                  <a:t>in</a:t>
                </a:r>
                <a:r>
                  <a:rPr lang="zh-CN" altLang="en-US" sz="1800" dirty="0"/>
                  <a:t> </a:t>
                </a:r>
                <a:r>
                  <a:rPr lang="en-US" altLang="zh-CN" sz="1800" dirty="0"/>
                  <a:t>another</a:t>
                </a:r>
                <a:r>
                  <a:rPr lang="zh-CN" altLang="en-US" sz="1800" dirty="0"/>
                  <a:t> </a:t>
                </a:r>
                <a:r>
                  <a:rPr lang="en-US" altLang="zh-CN" sz="1800" dirty="0"/>
                  <a:t>group.</a:t>
                </a:r>
                <a:r>
                  <a:rPr lang="zh-CN" altLang="en-US" sz="1800" dirty="0"/>
                  <a:t> </a:t>
                </a:r>
                <a:endParaRPr lang="en-US" altLang="zh-CN" sz="1800" dirty="0"/>
              </a:p>
              <a:p>
                <a:pPr marL="0" indent="0">
                  <a:buNone/>
                </a:pPr>
                <a:endParaRPr lang="en-US" sz="1800" dirty="0"/>
              </a:p>
              <a:p>
                <a:pPr marL="0" indent="0">
                  <a:buNone/>
                </a:pPr>
                <a:r>
                  <a:rPr lang="en-US" sz="1800" dirty="0"/>
                  <a:t>The </a:t>
                </a:r>
                <a:r>
                  <a:rPr lang="en-US" sz="1800" dirty="0">
                    <a:solidFill>
                      <a:srgbClr val="0432FF"/>
                    </a:solidFill>
                  </a:rPr>
                  <a:t>odds</a:t>
                </a:r>
                <a:r>
                  <a:rPr lang="en-US" sz="1800" dirty="0"/>
                  <a:t> of outcome when </a:t>
                </a:r>
                <a:r>
                  <a:rPr lang="en-US" altLang="zh-CN" sz="1800" dirty="0"/>
                  <a:t>exposure</a:t>
                </a:r>
                <a:r>
                  <a:rPr lang="en-US" sz="1800" dirty="0"/>
                  <a:t> presents is: </a:t>
                </a:r>
              </a:p>
              <a:p>
                <a:pPr marL="0" indent="0">
                  <a:buNone/>
                </a:pPr>
                <a:r>
                  <a:rPr lang="zh-CN" altLang="en-US" sz="1900" dirty="0"/>
                  <a:t> </a:t>
                </a:r>
                <a14:m>
                  <m:oMath xmlns:m="http://schemas.openxmlformats.org/officeDocument/2006/math">
                    <m:f>
                      <m:fPr>
                        <m:ctrlPr>
                          <a:rPr lang="en-US" sz="1900" i="1">
                            <a:latin typeface="Cambria Math" panose="02040503050406030204" pitchFamily="18" charset="0"/>
                          </a:rPr>
                        </m:ctrlPr>
                      </m:fPr>
                      <m:num>
                        <m:sSub>
                          <m:sSubPr>
                            <m:ctrlPr>
                              <a:rPr lang="en-US" sz="1900" i="1">
                                <a:ln w="0"/>
                                <a:effectLst>
                                  <a:outerShdw blurRad="38100" dist="19050" dir="2700000" algn="tl" rotWithShape="0">
                                    <a:schemeClr val="dk1">
                                      <a:alpha val="40000"/>
                                    </a:schemeClr>
                                  </a:outerShdw>
                                </a:effectLst>
                                <a:latin typeface="Cambria Math" panose="02040503050406030204" pitchFamily="18" charset="0"/>
                              </a:rPr>
                            </m:ctrlPr>
                          </m:sSubPr>
                          <m:e>
                            <m:r>
                              <a:rPr lang="en-US" sz="1900" i="1">
                                <a:ln w="0"/>
                                <a:effectLst>
                                  <a:outerShdw blurRad="38100" dist="19050" dir="2700000" algn="tl" rotWithShape="0">
                                    <a:schemeClr val="dk1">
                                      <a:alpha val="40000"/>
                                    </a:schemeClr>
                                  </a:outerShdw>
                                </a:effectLst>
                                <a:latin typeface="Cambria Math" panose="02040503050406030204" pitchFamily="18" charset="0"/>
                              </a:rPr>
                              <m:t>𝑛</m:t>
                            </m:r>
                          </m:e>
                          <m:sub>
                            <m:r>
                              <a:rPr lang="en-US" sz="1900" i="1">
                                <a:ln w="0"/>
                                <a:effectLst>
                                  <a:outerShdw blurRad="38100" dist="19050" dir="2700000" algn="tl" rotWithShape="0">
                                    <a:schemeClr val="dk1">
                                      <a:alpha val="40000"/>
                                    </a:schemeClr>
                                  </a:outerShdw>
                                </a:effectLst>
                                <a:latin typeface="Cambria Math" panose="02040503050406030204" pitchFamily="18" charset="0"/>
                              </a:rPr>
                              <m:t>11</m:t>
                            </m:r>
                          </m:sub>
                        </m:sSub>
                        <m:r>
                          <a:rPr lang="en-US" sz="1900" i="1">
                            <a:latin typeface="Cambria Math" panose="02040503050406030204" pitchFamily="18" charset="0"/>
                          </a:rPr>
                          <m:t>/(</m:t>
                        </m:r>
                        <m:sSub>
                          <m:sSubPr>
                            <m:ctrlPr>
                              <a:rPr lang="en-US" sz="1900" i="1">
                                <a:ln w="0"/>
                                <a:effectLst>
                                  <a:outerShdw blurRad="38100" dist="19050" dir="2700000" algn="tl" rotWithShape="0">
                                    <a:schemeClr val="dk1">
                                      <a:alpha val="40000"/>
                                    </a:schemeClr>
                                  </a:outerShdw>
                                </a:effectLst>
                                <a:latin typeface="Cambria Math" panose="02040503050406030204" pitchFamily="18" charset="0"/>
                              </a:rPr>
                            </m:ctrlPr>
                          </m:sSubPr>
                          <m:e>
                            <m:r>
                              <a:rPr lang="en-US" sz="1900" i="1">
                                <a:ln w="0"/>
                                <a:effectLst>
                                  <a:outerShdw blurRad="38100" dist="19050" dir="2700000" algn="tl" rotWithShape="0">
                                    <a:schemeClr val="dk1">
                                      <a:alpha val="40000"/>
                                    </a:schemeClr>
                                  </a:outerShdw>
                                </a:effectLst>
                                <a:latin typeface="Cambria Math" panose="02040503050406030204" pitchFamily="18" charset="0"/>
                              </a:rPr>
                              <m:t>𝑛</m:t>
                            </m:r>
                          </m:e>
                          <m:sub>
                            <m:r>
                              <a:rPr lang="en-US" sz="1900" i="1">
                                <a:ln w="0"/>
                                <a:effectLst>
                                  <a:outerShdw blurRad="38100" dist="19050" dir="2700000" algn="tl" rotWithShape="0">
                                    <a:schemeClr val="dk1">
                                      <a:alpha val="40000"/>
                                    </a:schemeClr>
                                  </a:outerShdw>
                                </a:effectLst>
                                <a:latin typeface="Cambria Math" panose="02040503050406030204" pitchFamily="18" charset="0"/>
                              </a:rPr>
                              <m:t>11</m:t>
                            </m:r>
                          </m:sub>
                        </m:sSub>
                        <m:r>
                          <a:rPr lang="en-US" sz="1900" i="1">
                            <a:latin typeface="Cambria Math" panose="02040503050406030204" pitchFamily="18" charset="0"/>
                          </a:rPr>
                          <m:t>+</m:t>
                        </m:r>
                        <m:sSub>
                          <m:sSubPr>
                            <m:ctrlPr>
                              <a:rPr lang="en-US" sz="1900" i="1">
                                <a:ln w="0"/>
                                <a:effectLst>
                                  <a:outerShdw blurRad="38100" dist="19050" dir="2700000" algn="tl" rotWithShape="0">
                                    <a:schemeClr val="dk1">
                                      <a:alpha val="40000"/>
                                    </a:schemeClr>
                                  </a:outerShdw>
                                </a:effectLst>
                                <a:latin typeface="Cambria Math" panose="02040503050406030204" pitchFamily="18" charset="0"/>
                              </a:rPr>
                            </m:ctrlPr>
                          </m:sSubPr>
                          <m:e>
                            <m:r>
                              <a:rPr lang="en-US" sz="1900" i="1">
                                <a:ln w="0"/>
                                <a:effectLst>
                                  <a:outerShdw blurRad="38100" dist="19050" dir="2700000" algn="tl" rotWithShape="0">
                                    <a:schemeClr val="dk1">
                                      <a:alpha val="40000"/>
                                    </a:schemeClr>
                                  </a:outerShdw>
                                </a:effectLst>
                                <a:latin typeface="Cambria Math" panose="02040503050406030204" pitchFamily="18" charset="0"/>
                              </a:rPr>
                              <m:t>𝑛</m:t>
                            </m:r>
                          </m:e>
                          <m:sub>
                            <m:r>
                              <a:rPr lang="en-US" sz="1900" i="1">
                                <a:ln w="0"/>
                                <a:effectLst>
                                  <a:outerShdw blurRad="38100" dist="19050" dir="2700000" algn="tl" rotWithShape="0">
                                    <a:schemeClr val="dk1">
                                      <a:alpha val="40000"/>
                                    </a:schemeClr>
                                  </a:outerShdw>
                                </a:effectLst>
                                <a:latin typeface="Cambria Math" panose="02040503050406030204" pitchFamily="18" charset="0"/>
                              </a:rPr>
                              <m:t>12</m:t>
                            </m:r>
                          </m:sub>
                        </m:sSub>
                        <m:r>
                          <a:rPr lang="en-US" sz="1900" i="1">
                            <a:latin typeface="Cambria Math" panose="02040503050406030204" pitchFamily="18" charset="0"/>
                          </a:rPr>
                          <m:t>)</m:t>
                        </m:r>
                      </m:num>
                      <m:den>
                        <m:sSub>
                          <m:sSubPr>
                            <m:ctrlPr>
                              <a:rPr lang="en-US" sz="1900" i="1">
                                <a:ln w="0"/>
                                <a:effectLst>
                                  <a:outerShdw blurRad="38100" dist="19050" dir="2700000" algn="tl" rotWithShape="0">
                                    <a:schemeClr val="dk1">
                                      <a:alpha val="40000"/>
                                    </a:schemeClr>
                                  </a:outerShdw>
                                </a:effectLst>
                                <a:latin typeface="Cambria Math" panose="02040503050406030204" pitchFamily="18" charset="0"/>
                              </a:rPr>
                            </m:ctrlPr>
                          </m:sSubPr>
                          <m:e>
                            <m:r>
                              <a:rPr lang="en-US" sz="1900" i="1">
                                <a:ln w="0"/>
                                <a:effectLst>
                                  <a:outerShdw blurRad="38100" dist="19050" dir="2700000" algn="tl" rotWithShape="0">
                                    <a:schemeClr val="dk1">
                                      <a:alpha val="40000"/>
                                    </a:schemeClr>
                                  </a:outerShdw>
                                </a:effectLst>
                                <a:latin typeface="Cambria Math" panose="02040503050406030204" pitchFamily="18" charset="0"/>
                              </a:rPr>
                              <m:t>𝑛</m:t>
                            </m:r>
                          </m:e>
                          <m:sub>
                            <m:r>
                              <a:rPr lang="en-US" sz="1900" i="1">
                                <a:ln w="0"/>
                                <a:effectLst>
                                  <a:outerShdw blurRad="38100" dist="19050" dir="2700000" algn="tl" rotWithShape="0">
                                    <a:schemeClr val="dk1">
                                      <a:alpha val="40000"/>
                                    </a:schemeClr>
                                  </a:outerShdw>
                                </a:effectLst>
                                <a:latin typeface="Cambria Math" panose="02040503050406030204" pitchFamily="18" charset="0"/>
                              </a:rPr>
                              <m:t>12</m:t>
                            </m:r>
                          </m:sub>
                        </m:sSub>
                        <m:r>
                          <a:rPr lang="en-US" sz="1900" i="1">
                            <a:latin typeface="Cambria Math" panose="02040503050406030204" pitchFamily="18" charset="0"/>
                          </a:rPr>
                          <m:t>/(</m:t>
                        </m:r>
                        <m:sSub>
                          <m:sSubPr>
                            <m:ctrlPr>
                              <a:rPr lang="en-US" sz="1900" i="1">
                                <a:ln w="0"/>
                                <a:effectLst>
                                  <a:outerShdw blurRad="38100" dist="19050" dir="2700000" algn="tl" rotWithShape="0">
                                    <a:schemeClr val="dk1">
                                      <a:alpha val="40000"/>
                                    </a:schemeClr>
                                  </a:outerShdw>
                                </a:effectLst>
                                <a:latin typeface="Cambria Math" panose="02040503050406030204" pitchFamily="18" charset="0"/>
                              </a:rPr>
                            </m:ctrlPr>
                          </m:sSubPr>
                          <m:e>
                            <m:r>
                              <a:rPr lang="en-US" sz="1900" i="1">
                                <a:ln w="0"/>
                                <a:effectLst>
                                  <a:outerShdw blurRad="38100" dist="19050" dir="2700000" algn="tl" rotWithShape="0">
                                    <a:schemeClr val="dk1">
                                      <a:alpha val="40000"/>
                                    </a:schemeClr>
                                  </a:outerShdw>
                                </a:effectLst>
                                <a:latin typeface="Cambria Math" panose="02040503050406030204" pitchFamily="18" charset="0"/>
                              </a:rPr>
                              <m:t>𝑛</m:t>
                            </m:r>
                          </m:e>
                          <m:sub>
                            <m:r>
                              <a:rPr lang="en-US" sz="1900" i="1">
                                <a:ln w="0"/>
                                <a:effectLst>
                                  <a:outerShdw blurRad="38100" dist="19050" dir="2700000" algn="tl" rotWithShape="0">
                                    <a:schemeClr val="dk1">
                                      <a:alpha val="40000"/>
                                    </a:schemeClr>
                                  </a:outerShdw>
                                </a:effectLst>
                                <a:latin typeface="Cambria Math" panose="02040503050406030204" pitchFamily="18" charset="0"/>
                              </a:rPr>
                              <m:t>11</m:t>
                            </m:r>
                          </m:sub>
                        </m:sSub>
                        <m:r>
                          <a:rPr lang="en-US" sz="1900" i="1">
                            <a:latin typeface="Cambria Math" panose="02040503050406030204" pitchFamily="18" charset="0"/>
                          </a:rPr>
                          <m:t>+</m:t>
                        </m:r>
                        <m:sSub>
                          <m:sSubPr>
                            <m:ctrlPr>
                              <a:rPr lang="en-US" sz="1900" i="1">
                                <a:ln w="0"/>
                                <a:effectLst>
                                  <a:outerShdw blurRad="38100" dist="19050" dir="2700000" algn="tl" rotWithShape="0">
                                    <a:schemeClr val="dk1">
                                      <a:alpha val="40000"/>
                                    </a:schemeClr>
                                  </a:outerShdw>
                                </a:effectLst>
                                <a:latin typeface="Cambria Math" panose="02040503050406030204" pitchFamily="18" charset="0"/>
                              </a:rPr>
                            </m:ctrlPr>
                          </m:sSubPr>
                          <m:e>
                            <m:r>
                              <a:rPr lang="en-US" sz="1900" i="1">
                                <a:ln w="0"/>
                                <a:effectLst>
                                  <a:outerShdw blurRad="38100" dist="19050" dir="2700000" algn="tl" rotWithShape="0">
                                    <a:schemeClr val="dk1">
                                      <a:alpha val="40000"/>
                                    </a:schemeClr>
                                  </a:outerShdw>
                                </a:effectLst>
                                <a:latin typeface="Cambria Math" panose="02040503050406030204" pitchFamily="18" charset="0"/>
                              </a:rPr>
                              <m:t>𝑛</m:t>
                            </m:r>
                          </m:e>
                          <m:sub>
                            <m:r>
                              <a:rPr lang="en-US" sz="1900" i="1">
                                <a:ln w="0"/>
                                <a:effectLst>
                                  <a:outerShdw blurRad="38100" dist="19050" dir="2700000" algn="tl" rotWithShape="0">
                                    <a:schemeClr val="dk1">
                                      <a:alpha val="40000"/>
                                    </a:schemeClr>
                                  </a:outerShdw>
                                </a:effectLst>
                                <a:latin typeface="Cambria Math" panose="02040503050406030204" pitchFamily="18" charset="0"/>
                              </a:rPr>
                              <m:t>12</m:t>
                            </m:r>
                          </m:sub>
                        </m:sSub>
                        <m:r>
                          <a:rPr lang="en-US" sz="1900" i="1">
                            <a:latin typeface="Cambria Math" panose="02040503050406030204" pitchFamily="18" charset="0"/>
                          </a:rPr>
                          <m:t>)</m:t>
                        </m:r>
                      </m:den>
                    </m:f>
                    <m:r>
                      <a:rPr lang="en-US" sz="1900" i="1">
                        <a:latin typeface="Cambria Math" panose="02040503050406030204" pitchFamily="18" charset="0"/>
                      </a:rPr>
                      <m:t>=</m:t>
                    </m:r>
                    <m:f>
                      <m:fPr>
                        <m:ctrlPr>
                          <a:rPr lang="en-US" sz="1900" i="1">
                            <a:latin typeface="Cambria Math" panose="02040503050406030204" pitchFamily="18" charset="0"/>
                          </a:rPr>
                        </m:ctrlPr>
                      </m:fPr>
                      <m:num>
                        <m:sSub>
                          <m:sSubPr>
                            <m:ctrlPr>
                              <a:rPr lang="en-US" sz="1900" i="1">
                                <a:ln w="0"/>
                                <a:effectLst>
                                  <a:outerShdw blurRad="38100" dist="19050" dir="2700000" algn="tl" rotWithShape="0">
                                    <a:schemeClr val="dk1">
                                      <a:alpha val="40000"/>
                                    </a:schemeClr>
                                  </a:outerShdw>
                                </a:effectLst>
                                <a:latin typeface="Cambria Math" panose="02040503050406030204" pitchFamily="18" charset="0"/>
                              </a:rPr>
                            </m:ctrlPr>
                          </m:sSubPr>
                          <m:e>
                            <m:r>
                              <a:rPr lang="en-US" sz="1900" i="1">
                                <a:ln w="0"/>
                                <a:effectLst>
                                  <a:outerShdw blurRad="38100" dist="19050" dir="2700000" algn="tl" rotWithShape="0">
                                    <a:schemeClr val="dk1">
                                      <a:alpha val="40000"/>
                                    </a:schemeClr>
                                  </a:outerShdw>
                                </a:effectLst>
                                <a:latin typeface="Cambria Math" panose="02040503050406030204" pitchFamily="18" charset="0"/>
                              </a:rPr>
                              <m:t>𝑛</m:t>
                            </m:r>
                          </m:e>
                          <m:sub>
                            <m:r>
                              <a:rPr lang="en-US" sz="1900" i="1">
                                <a:ln w="0"/>
                                <a:effectLst>
                                  <a:outerShdw blurRad="38100" dist="19050" dir="2700000" algn="tl" rotWithShape="0">
                                    <a:schemeClr val="dk1">
                                      <a:alpha val="40000"/>
                                    </a:schemeClr>
                                  </a:outerShdw>
                                </a:effectLst>
                                <a:latin typeface="Cambria Math" panose="02040503050406030204" pitchFamily="18" charset="0"/>
                              </a:rPr>
                              <m:t>11</m:t>
                            </m:r>
                          </m:sub>
                        </m:sSub>
                      </m:num>
                      <m:den>
                        <m:sSub>
                          <m:sSubPr>
                            <m:ctrlPr>
                              <a:rPr lang="en-US" sz="1900" i="1">
                                <a:ln w="0"/>
                                <a:effectLst>
                                  <a:outerShdw blurRad="38100" dist="19050" dir="2700000" algn="tl" rotWithShape="0">
                                    <a:schemeClr val="dk1">
                                      <a:alpha val="40000"/>
                                    </a:schemeClr>
                                  </a:outerShdw>
                                </a:effectLst>
                                <a:latin typeface="Cambria Math" panose="02040503050406030204" pitchFamily="18" charset="0"/>
                              </a:rPr>
                            </m:ctrlPr>
                          </m:sSubPr>
                          <m:e>
                            <m:r>
                              <a:rPr lang="en-US" sz="1900" i="1">
                                <a:ln w="0"/>
                                <a:effectLst>
                                  <a:outerShdw blurRad="38100" dist="19050" dir="2700000" algn="tl" rotWithShape="0">
                                    <a:schemeClr val="dk1">
                                      <a:alpha val="40000"/>
                                    </a:schemeClr>
                                  </a:outerShdw>
                                </a:effectLst>
                                <a:latin typeface="Cambria Math" panose="02040503050406030204" pitchFamily="18" charset="0"/>
                              </a:rPr>
                              <m:t>𝑛</m:t>
                            </m:r>
                          </m:e>
                          <m:sub>
                            <m:r>
                              <a:rPr lang="en-US" sz="1900" i="1">
                                <a:ln w="0"/>
                                <a:effectLst>
                                  <a:outerShdw blurRad="38100" dist="19050" dir="2700000" algn="tl" rotWithShape="0">
                                    <a:schemeClr val="dk1">
                                      <a:alpha val="40000"/>
                                    </a:schemeClr>
                                  </a:outerShdw>
                                </a:effectLst>
                                <a:latin typeface="Cambria Math" panose="02040503050406030204" pitchFamily="18" charset="0"/>
                              </a:rPr>
                              <m:t>12</m:t>
                            </m:r>
                          </m:sub>
                        </m:sSub>
                      </m:den>
                    </m:f>
                  </m:oMath>
                </a14:m>
                <a:endParaRPr lang="en-US" sz="1900" dirty="0"/>
              </a:p>
              <a:p>
                <a:pPr marL="0" indent="0">
                  <a:buNone/>
                </a:pPr>
                <a:endParaRPr lang="en-US" sz="1900" dirty="0"/>
              </a:p>
              <a:p>
                <a:pPr marL="0" indent="0" algn="just">
                  <a:buNone/>
                </a:pPr>
                <a:r>
                  <a:rPr lang="en-US" sz="1800" dirty="0"/>
                  <a:t>Similarly, the odds of outcome when </a:t>
                </a:r>
                <a:r>
                  <a:rPr lang="en-US" altLang="zh-CN" sz="1800" dirty="0"/>
                  <a:t>exposure</a:t>
                </a:r>
                <a:r>
                  <a:rPr lang="en-US" sz="1800" dirty="0"/>
                  <a:t> absent is:  </a:t>
                </a:r>
                <a14:m>
                  <m:oMath xmlns:m="http://schemas.openxmlformats.org/officeDocument/2006/math">
                    <m:f>
                      <m:fPr>
                        <m:ctrlPr>
                          <a:rPr lang="en-US" sz="1900" i="1">
                            <a:latin typeface="Cambria Math" panose="02040503050406030204" pitchFamily="18" charset="0"/>
                          </a:rPr>
                        </m:ctrlPr>
                      </m:fPr>
                      <m:num>
                        <m:sSub>
                          <m:sSubPr>
                            <m:ctrlPr>
                              <a:rPr lang="en-US" sz="1900" i="1">
                                <a:ln w="0"/>
                                <a:effectLst>
                                  <a:outerShdw blurRad="38100" dist="19050" dir="2700000" algn="tl" rotWithShape="0">
                                    <a:schemeClr val="dk1">
                                      <a:alpha val="40000"/>
                                    </a:schemeClr>
                                  </a:outerShdw>
                                </a:effectLst>
                                <a:latin typeface="Cambria Math" panose="02040503050406030204" pitchFamily="18" charset="0"/>
                              </a:rPr>
                            </m:ctrlPr>
                          </m:sSubPr>
                          <m:e>
                            <m:r>
                              <a:rPr lang="en-US" sz="1900" i="1">
                                <a:ln w="0"/>
                                <a:effectLst>
                                  <a:outerShdw blurRad="38100" dist="19050" dir="2700000" algn="tl" rotWithShape="0">
                                    <a:schemeClr val="dk1">
                                      <a:alpha val="40000"/>
                                    </a:schemeClr>
                                  </a:outerShdw>
                                </a:effectLst>
                                <a:latin typeface="Cambria Math" panose="02040503050406030204" pitchFamily="18" charset="0"/>
                              </a:rPr>
                              <m:t>𝑛</m:t>
                            </m:r>
                          </m:e>
                          <m:sub>
                            <m:r>
                              <a:rPr lang="en-US" sz="1900" i="1">
                                <a:ln w="0"/>
                                <a:effectLst>
                                  <a:outerShdw blurRad="38100" dist="19050" dir="2700000" algn="tl" rotWithShape="0">
                                    <a:schemeClr val="dk1">
                                      <a:alpha val="40000"/>
                                    </a:schemeClr>
                                  </a:outerShdw>
                                </a:effectLst>
                                <a:latin typeface="Cambria Math" panose="02040503050406030204" pitchFamily="18" charset="0"/>
                              </a:rPr>
                              <m:t>21</m:t>
                            </m:r>
                          </m:sub>
                        </m:sSub>
                      </m:num>
                      <m:den>
                        <m:sSub>
                          <m:sSubPr>
                            <m:ctrlPr>
                              <a:rPr lang="en-US" sz="1900" i="1">
                                <a:ln w="0"/>
                                <a:effectLst>
                                  <a:outerShdw blurRad="38100" dist="19050" dir="2700000" algn="tl" rotWithShape="0">
                                    <a:schemeClr val="dk1">
                                      <a:alpha val="40000"/>
                                    </a:schemeClr>
                                  </a:outerShdw>
                                </a:effectLst>
                                <a:latin typeface="Cambria Math" panose="02040503050406030204" pitchFamily="18" charset="0"/>
                              </a:rPr>
                            </m:ctrlPr>
                          </m:sSubPr>
                          <m:e>
                            <m:r>
                              <a:rPr lang="en-US" sz="1900" i="1">
                                <a:ln w="0"/>
                                <a:effectLst>
                                  <a:outerShdw blurRad="38100" dist="19050" dir="2700000" algn="tl" rotWithShape="0">
                                    <a:schemeClr val="dk1">
                                      <a:alpha val="40000"/>
                                    </a:schemeClr>
                                  </a:outerShdw>
                                </a:effectLst>
                                <a:latin typeface="Cambria Math" panose="02040503050406030204" pitchFamily="18" charset="0"/>
                              </a:rPr>
                              <m:t>𝑛</m:t>
                            </m:r>
                          </m:e>
                          <m:sub>
                            <m:r>
                              <a:rPr lang="en-US" sz="1900" i="1">
                                <a:ln w="0"/>
                                <a:effectLst>
                                  <a:outerShdw blurRad="38100" dist="19050" dir="2700000" algn="tl" rotWithShape="0">
                                    <a:schemeClr val="dk1">
                                      <a:alpha val="40000"/>
                                    </a:schemeClr>
                                  </a:outerShdw>
                                </a:effectLst>
                                <a:latin typeface="Cambria Math" panose="02040503050406030204" pitchFamily="18" charset="0"/>
                              </a:rPr>
                              <m:t>22</m:t>
                            </m:r>
                          </m:sub>
                        </m:sSub>
                      </m:den>
                    </m:f>
                  </m:oMath>
                </a14:m>
                <a:endParaRPr lang="en-US" sz="1900" dirty="0"/>
              </a:p>
              <a:p>
                <a:pPr marL="0" indent="0" fontAlgn="base">
                  <a:buNone/>
                </a:pPr>
                <a:r>
                  <a:rPr lang="en-US" sz="1900" dirty="0">
                    <a:solidFill>
                      <a:srgbClr val="0432FF"/>
                    </a:solidFill>
                  </a:rPr>
                  <a:t>Odds ratio</a:t>
                </a:r>
                <a:r>
                  <a:rPr lang="en-US" altLang="zh-CN" sz="1900" dirty="0"/>
                  <a:t>:</a:t>
                </a:r>
                <a:r>
                  <a:rPr lang="zh-CN" altLang="en-US" sz="1900" dirty="0"/>
                  <a:t> </a:t>
                </a:r>
                <a14:m>
                  <m:oMath xmlns:m="http://schemas.openxmlformats.org/officeDocument/2006/math">
                    <m:acc>
                      <m:accPr>
                        <m:chr m:val="̂"/>
                        <m:ctrlPr>
                          <a:rPr lang="en-US" sz="1900" b="0" i="1" smtClean="0">
                            <a:latin typeface="Cambria Math" panose="02040503050406030204" pitchFamily="18" charset="0"/>
                          </a:rPr>
                        </m:ctrlPr>
                      </m:accPr>
                      <m:e>
                        <m:r>
                          <a:rPr lang="en-US" sz="1900" b="0" i="1" smtClean="0">
                            <a:latin typeface="Cambria Math" panose="02040503050406030204" pitchFamily="18" charset="0"/>
                            <a:ea typeface="Cambria Math" panose="02040503050406030204" pitchFamily="18" charset="0"/>
                          </a:rPr>
                          <m:t>𝜃</m:t>
                        </m:r>
                      </m:e>
                    </m:acc>
                    <m:r>
                      <a:rPr lang="en-US" sz="1900" b="0" i="0" smtClean="0">
                        <a:latin typeface="Cambria Math" panose="02040503050406030204" pitchFamily="18" charset="0"/>
                      </a:rPr>
                      <m:t>=</m:t>
                    </m:r>
                    <m:f>
                      <m:fPr>
                        <m:ctrlPr>
                          <a:rPr lang="en-US" sz="1900" i="1" smtClean="0">
                            <a:latin typeface="Cambria Math" panose="02040503050406030204" pitchFamily="18" charset="0"/>
                          </a:rPr>
                        </m:ctrlPr>
                      </m:fPr>
                      <m:num>
                        <m:sSub>
                          <m:sSubPr>
                            <m:ctrlPr>
                              <a:rPr lang="en-US" sz="1900" i="1">
                                <a:ln w="0"/>
                                <a:effectLst>
                                  <a:outerShdw blurRad="38100" dist="19050" dir="2700000" algn="tl" rotWithShape="0">
                                    <a:schemeClr val="dk1">
                                      <a:alpha val="40000"/>
                                    </a:schemeClr>
                                  </a:outerShdw>
                                </a:effectLst>
                                <a:latin typeface="Cambria Math" panose="02040503050406030204" pitchFamily="18" charset="0"/>
                              </a:rPr>
                            </m:ctrlPr>
                          </m:sSubPr>
                          <m:e>
                            <m:r>
                              <a:rPr lang="en-US" sz="1900" i="1">
                                <a:ln w="0"/>
                                <a:effectLst>
                                  <a:outerShdw blurRad="38100" dist="19050" dir="2700000" algn="tl" rotWithShape="0">
                                    <a:schemeClr val="dk1">
                                      <a:alpha val="40000"/>
                                    </a:schemeClr>
                                  </a:outerShdw>
                                </a:effectLst>
                                <a:latin typeface="Cambria Math" panose="02040503050406030204" pitchFamily="18" charset="0"/>
                              </a:rPr>
                              <m:t>𝑛</m:t>
                            </m:r>
                          </m:e>
                          <m:sub>
                            <m:r>
                              <a:rPr lang="en-US" sz="1900" i="1">
                                <a:ln w="0"/>
                                <a:effectLst>
                                  <a:outerShdw blurRad="38100" dist="19050" dir="2700000" algn="tl" rotWithShape="0">
                                    <a:schemeClr val="dk1">
                                      <a:alpha val="40000"/>
                                    </a:schemeClr>
                                  </a:outerShdw>
                                </a:effectLst>
                                <a:latin typeface="Cambria Math" panose="02040503050406030204" pitchFamily="18" charset="0"/>
                              </a:rPr>
                              <m:t>11</m:t>
                            </m:r>
                          </m:sub>
                        </m:sSub>
                        <m:sSub>
                          <m:sSubPr>
                            <m:ctrlPr>
                              <a:rPr lang="en-US" sz="1900" i="1">
                                <a:ln w="0"/>
                                <a:effectLst>
                                  <a:outerShdw blurRad="38100" dist="19050" dir="2700000" algn="tl" rotWithShape="0">
                                    <a:schemeClr val="dk1">
                                      <a:alpha val="40000"/>
                                    </a:schemeClr>
                                  </a:outerShdw>
                                </a:effectLst>
                                <a:latin typeface="Cambria Math" panose="02040503050406030204" pitchFamily="18" charset="0"/>
                              </a:rPr>
                            </m:ctrlPr>
                          </m:sSubPr>
                          <m:e>
                            <m:r>
                              <a:rPr lang="en-US" sz="1900" i="1">
                                <a:ln w="0"/>
                                <a:effectLst>
                                  <a:outerShdw blurRad="38100" dist="19050" dir="2700000" algn="tl" rotWithShape="0">
                                    <a:schemeClr val="dk1">
                                      <a:alpha val="40000"/>
                                    </a:schemeClr>
                                  </a:outerShdw>
                                </a:effectLst>
                                <a:latin typeface="Cambria Math" panose="02040503050406030204" pitchFamily="18" charset="0"/>
                              </a:rPr>
                              <m:t>𝑛</m:t>
                            </m:r>
                          </m:e>
                          <m:sub>
                            <m:r>
                              <a:rPr lang="en-US" sz="1900" i="1">
                                <a:ln w="0"/>
                                <a:effectLst>
                                  <a:outerShdw blurRad="38100" dist="19050" dir="2700000" algn="tl" rotWithShape="0">
                                    <a:schemeClr val="dk1">
                                      <a:alpha val="40000"/>
                                    </a:schemeClr>
                                  </a:outerShdw>
                                </a:effectLst>
                                <a:latin typeface="Cambria Math" panose="02040503050406030204" pitchFamily="18" charset="0"/>
                              </a:rPr>
                              <m:t>22</m:t>
                            </m:r>
                          </m:sub>
                        </m:sSub>
                      </m:num>
                      <m:den>
                        <m:sSub>
                          <m:sSubPr>
                            <m:ctrlPr>
                              <a:rPr lang="en-US" sz="1900" i="1">
                                <a:ln w="0"/>
                                <a:effectLst>
                                  <a:outerShdw blurRad="38100" dist="19050" dir="2700000" algn="tl" rotWithShape="0">
                                    <a:schemeClr val="dk1">
                                      <a:alpha val="40000"/>
                                    </a:schemeClr>
                                  </a:outerShdw>
                                </a:effectLst>
                                <a:latin typeface="Cambria Math" panose="02040503050406030204" pitchFamily="18" charset="0"/>
                              </a:rPr>
                            </m:ctrlPr>
                          </m:sSubPr>
                          <m:e>
                            <m:r>
                              <a:rPr lang="en-US" sz="1900" i="1">
                                <a:ln w="0"/>
                                <a:effectLst>
                                  <a:outerShdw blurRad="38100" dist="19050" dir="2700000" algn="tl" rotWithShape="0">
                                    <a:schemeClr val="dk1">
                                      <a:alpha val="40000"/>
                                    </a:schemeClr>
                                  </a:outerShdw>
                                </a:effectLst>
                                <a:latin typeface="Cambria Math" panose="02040503050406030204" pitchFamily="18" charset="0"/>
                              </a:rPr>
                              <m:t>𝑛</m:t>
                            </m:r>
                          </m:e>
                          <m:sub>
                            <m:r>
                              <a:rPr lang="en-US" sz="1900" i="1">
                                <a:ln w="0"/>
                                <a:effectLst>
                                  <a:outerShdw blurRad="38100" dist="19050" dir="2700000" algn="tl" rotWithShape="0">
                                    <a:schemeClr val="dk1">
                                      <a:alpha val="40000"/>
                                    </a:schemeClr>
                                  </a:outerShdw>
                                </a:effectLst>
                                <a:latin typeface="Cambria Math" panose="02040503050406030204" pitchFamily="18" charset="0"/>
                              </a:rPr>
                              <m:t>12</m:t>
                            </m:r>
                          </m:sub>
                        </m:sSub>
                        <m:sSub>
                          <m:sSubPr>
                            <m:ctrlPr>
                              <a:rPr lang="en-US" sz="1900" i="1">
                                <a:ln w="0"/>
                                <a:effectLst>
                                  <a:outerShdw blurRad="38100" dist="19050" dir="2700000" algn="tl" rotWithShape="0">
                                    <a:schemeClr val="dk1">
                                      <a:alpha val="40000"/>
                                    </a:schemeClr>
                                  </a:outerShdw>
                                </a:effectLst>
                                <a:latin typeface="Cambria Math" panose="02040503050406030204" pitchFamily="18" charset="0"/>
                              </a:rPr>
                            </m:ctrlPr>
                          </m:sSubPr>
                          <m:e>
                            <m:r>
                              <a:rPr lang="en-US" sz="1900" i="1">
                                <a:ln w="0"/>
                                <a:effectLst>
                                  <a:outerShdw blurRad="38100" dist="19050" dir="2700000" algn="tl" rotWithShape="0">
                                    <a:schemeClr val="dk1">
                                      <a:alpha val="40000"/>
                                    </a:schemeClr>
                                  </a:outerShdw>
                                </a:effectLst>
                                <a:latin typeface="Cambria Math" panose="02040503050406030204" pitchFamily="18" charset="0"/>
                              </a:rPr>
                              <m:t>𝑛</m:t>
                            </m:r>
                          </m:e>
                          <m:sub>
                            <m:r>
                              <a:rPr lang="en-US" sz="1900" i="1">
                                <a:ln w="0"/>
                                <a:effectLst>
                                  <a:outerShdw blurRad="38100" dist="19050" dir="2700000" algn="tl" rotWithShape="0">
                                    <a:schemeClr val="dk1">
                                      <a:alpha val="40000"/>
                                    </a:schemeClr>
                                  </a:outerShdw>
                                </a:effectLst>
                                <a:latin typeface="Cambria Math" panose="02040503050406030204" pitchFamily="18" charset="0"/>
                              </a:rPr>
                              <m:t>21</m:t>
                            </m:r>
                          </m:sub>
                        </m:sSub>
                      </m:den>
                    </m:f>
                  </m:oMath>
                </a14:m>
                <a:endParaRPr lang="en-US" sz="1900" dirty="0"/>
              </a:p>
              <a:p>
                <a:pPr marL="0" indent="0" fontAlgn="base">
                  <a:buNone/>
                </a:pPr>
                <a:r>
                  <a:rPr lang="en-US" sz="1800" dirty="0"/>
                  <a:t>The asymptotic standard error of the </a:t>
                </a:r>
                <a14:m>
                  <m:oMath xmlns:m="http://schemas.openxmlformats.org/officeDocument/2006/math">
                    <m:r>
                      <m:rPr>
                        <m:sty m:val="p"/>
                      </m:rPr>
                      <a:rPr lang="en-US" sz="1800" b="0" i="0" smtClean="0">
                        <a:latin typeface="Cambria Math" panose="02040503050406030204" pitchFamily="18" charset="0"/>
                      </a:rPr>
                      <m:t>log</m:t>
                    </m:r>
                    <m:acc>
                      <m:accPr>
                        <m:chr m:val="̂"/>
                        <m:ctrlPr>
                          <a:rPr lang="en-US" sz="1800" i="1">
                            <a:latin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𝜃</m:t>
                        </m:r>
                      </m:e>
                    </m:acc>
                  </m:oMath>
                </a14:m>
                <a:r>
                  <a:rPr lang="en-US" sz="1800" dirty="0"/>
                  <a:t>: </a:t>
                </a:r>
                <a14:m>
                  <m:oMath xmlns:m="http://schemas.openxmlformats.org/officeDocument/2006/math">
                    <m:rad>
                      <m:radPr>
                        <m:degHide m:val="on"/>
                        <m:ctrlPr>
                          <a:rPr lang="en-US" sz="1900" i="1">
                            <a:latin typeface="Cambria Math" panose="02040503050406030204" pitchFamily="18" charset="0"/>
                          </a:rPr>
                        </m:ctrlPr>
                      </m:radPr>
                      <m:deg/>
                      <m:e>
                        <m:f>
                          <m:fPr>
                            <m:ctrlPr>
                              <a:rPr lang="en-US" sz="1900" i="1">
                                <a:latin typeface="Cambria Math" panose="02040503050406030204" pitchFamily="18" charset="0"/>
                              </a:rPr>
                            </m:ctrlPr>
                          </m:fPr>
                          <m:num>
                            <m:r>
                              <a:rPr lang="en-US" sz="1900">
                                <a:latin typeface="Cambria Math" panose="02040503050406030204" pitchFamily="18" charset="0"/>
                              </a:rPr>
                              <m:t>1</m:t>
                            </m:r>
                          </m:num>
                          <m:den>
                            <m:sSub>
                              <m:sSubPr>
                                <m:ctrlPr>
                                  <a:rPr lang="en-US" sz="1900" i="1">
                                    <a:ln w="0"/>
                                    <a:effectLst>
                                      <a:outerShdw blurRad="38100" dist="19050" dir="2700000" algn="tl" rotWithShape="0">
                                        <a:schemeClr val="dk1">
                                          <a:alpha val="40000"/>
                                        </a:schemeClr>
                                      </a:outerShdw>
                                    </a:effectLst>
                                    <a:latin typeface="Cambria Math" panose="02040503050406030204" pitchFamily="18" charset="0"/>
                                  </a:rPr>
                                </m:ctrlPr>
                              </m:sSubPr>
                              <m:e>
                                <m:r>
                                  <a:rPr lang="en-US" sz="1900" i="1">
                                    <a:ln w="0"/>
                                    <a:effectLst>
                                      <a:outerShdw blurRad="38100" dist="19050" dir="2700000" algn="tl" rotWithShape="0">
                                        <a:schemeClr val="dk1">
                                          <a:alpha val="40000"/>
                                        </a:schemeClr>
                                      </a:outerShdw>
                                    </a:effectLst>
                                    <a:latin typeface="Cambria Math" panose="02040503050406030204" pitchFamily="18" charset="0"/>
                                  </a:rPr>
                                  <m:t>𝑛</m:t>
                                </m:r>
                              </m:e>
                              <m:sub>
                                <m:r>
                                  <a:rPr lang="en-US" sz="1900" i="1">
                                    <a:ln w="0"/>
                                    <a:effectLst>
                                      <a:outerShdw blurRad="38100" dist="19050" dir="2700000" algn="tl" rotWithShape="0">
                                        <a:schemeClr val="dk1">
                                          <a:alpha val="40000"/>
                                        </a:schemeClr>
                                      </a:outerShdw>
                                    </a:effectLst>
                                    <a:latin typeface="Cambria Math" panose="02040503050406030204" pitchFamily="18" charset="0"/>
                                  </a:rPr>
                                  <m:t>11</m:t>
                                </m:r>
                              </m:sub>
                            </m:sSub>
                          </m:den>
                        </m:f>
                        <m:r>
                          <a:rPr lang="en-US" sz="1900">
                            <a:latin typeface="Cambria Math" panose="02040503050406030204" pitchFamily="18" charset="0"/>
                          </a:rPr>
                          <m:t>+</m:t>
                        </m:r>
                        <m:f>
                          <m:fPr>
                            <m:ctrlPr>
                              <a:rPr lang="en-US" sz="1900" i="1">
                                <a:latin typeface="Cambria Math" panose="02040503050406030204" pitchFamily="18" charset="0"/>
                              </a:rPr>
                            </m:ctrlPr>
                          </m:fPr>
                          <m:num>
                            <m:r>
                              <a:rPr lang="en-US" sz="1900">
                                <a:latin typeface="Cambria Math" panose="02040503050406030204" pitchFamily="18" charset="0"/>
                              </a:rPr>
                              <m:t>1</m:t>
                            </m:r>
                          </m:num>
                          <m:den>
                            <m:sSub>
                              <m:sSubPr>
                                <m:ctrlPr>
                                  <a:rPr lang="en-US" sz="1900" i="1">
                                    <a:ln w="0"/>
                                    <a:effectLst>
                                      <a:outerShdw blurRad="38100" dist="19050" dir="2700000" algn="tl" rotWithShape="0">
                                        <a:schemeClr val="dk1">
                                          <a:alpha val="40000"/>
                                        </a:schemeClr>
                                      </a:outerShdw>
                                    </a:effectLst>
                                    <a:latin typeface="Cambria Math" panose="02040503050406030204" pitchFamily="18" charset="0"/>
                                  </a:rPr>
                                </m:ctrlPr>
                              </m:sSubPr>
                              <m:e>
                                <m:r>
                                  <a:rPr lang="en-US" sz="1900" i="1">
                                    <a:ln w="0"/>
                                    <a:effectLst>
                                      <a:outerShdw blurRad="38100" dist="19050" dir="2700000" algn="tl" rotWithShape="0">
                                        <a:schemeClr val="dk1">
                                          <a:alpha val="40000"/>
                                        </a:schemeClr>
                                      </a:outerShdw>
                                    </a:effectLst>
                                    <a:latin typeface="Cambria Math" panose="02040503050406030204" pitchFamily="18" charset="0"/>
                                  </a:rPr>
                                  <m:t>𝑛</m:t>
                                </m:r>
                              </m:e>
                              <m:sub>
                                <m:r>
                                  <a:rPr lang="en-US" sz="1900" i="1">
                                    <a:ln w="0"/>
                                    <a:effectLst>
                                      <a:outerShdw blurRad="38100" dist="19050" dir="2700000" algn="tl" rotWithShape="0">
                                        <a:schemeClr val="dk1">
                                          <a:alpha val="40000"/>
                                        </a:schemeClr>
                                      </a:outerShdw>
                                    </a:effectLst>
                                    <a:latin typeface="Cambria Math" panose="02040503050406030204" pitchFamily="18" charset="0"/>
                                  </a:rPr>
                                  <m:t>12</m:t>
                                </m:r>
                              </m:sub>
                            </m:sSub>
                          </m:den>
                        </m:f>
                        <m:r>
                          <a:rPr lang="en-US" sz="1900">
                            <a:latin typeface="Cambria Math" panose="02040503050406030204" pitchFamily="18" charset="0"/>
                          </a:rPr>
                          <m:t>+</m:t>
                        </m:r>
                        <m:f>
                          <m:fPr>
                            <m:ctrlPr>
                              <a:rPr lang="en-US" sz="1900" i="1">
                                <a:latin typeface="Cambria Math" panose="02040503050406030204" pitchFamily="18" charset="0"/>
                              </a:rPr>
                            </m:ctrlPr>
                          </m:fPr>
                          <m:num>
                            <m:r>
                              <a:rPr lang="en-US" sz="1900">
                                <a:latin typeface="Cambria Math" panose="02040503050406030204" pitchFamily="18" charset="0"/>
                              </a:rPr>
                              <m:t>1</m:t>
                            </m:r>
                          </m:num>
                          <m:den>
                            <m:sSub>
                              <m:sSubPr>
                                <m:ctrlPr>
                                  <a:rPr lang="en-US" sz="1900" i="1">
                                    <a:ln w="0"/>
                                    <a:effectLst>
                                      <a:outerShdw blurRad="38100" dist="19050" dir="2700000" algn="tl" rotWithShape="0">
                                        <a:schemeClr val="dk1">
                                          <a:alpha val="40000"/>
                                        </a:schemeClr>
                                      </a:outerShdw>
                                    </a:effectLst>
                                    <a:latin typeface="Cambria Math" panose="02040503050406030204" pitchFamily="18" charset="0"/>
                                  </a:rPr>
                                </m:ctrlPr>
                              </m:sSubPr>
                              <m:e>
                                <m:r>
                                  <a:rPr lang="en-US" sz="1900" i="1">
                                    <a:ln w="0"/>
                                    <a:effectLst>
                                      <a:outerShdw blurRad="38100" dist="19050" dir="2700000" algn="tl" rotWithShape="0">
                                        <a:schemeClr val="dk1">
                                          <a:alpha val="40000"/>
                                        </a:schemeClr>
                                      </a:outerShdw>
                                    </a:effectLst>
                                    <a:latin typeface="Cambria Math" panose="02040503050406030204" pitchFamily="18" charset="0"/>
                                  </a:rPr>
                                  <m:t>𝑛</m:t>
                                </m:r>
                              </m:e>
                              <m:sub>
                                <m:r>
                                  <a:rPr lang="en-US" sz="1900" i="1">
                                    <a:ln w="0"/>
                                    <a:effectLst>
                                      <a:outerShdw blurRad="38100" dist="19050" dir="2700000" algn="tl" rotWithShape="0">
                                        <a:schemeClr val="dk1">
                                          <a:alpha val="40000"/>
                                        </a:schemeClr>
                                      </a:outerShdw>
                                    </a:effectLst>
                                    <a:latin typeface="Cambria Math" panose="02040503050406030204" pitchFamily="18" charset="0"/>
                                  </a:rPr>
                                  <m:t>21</m:t>
                                </m:r>
                              </m:sub>
                            </m:sSub>
                          </m:den>
                        </m:f>
                        <m:r>
                          <a:rPr lang="en-US" sz="1900">
                            <a:latin typeface="Cambria Math" panose="02040503050406030204" pitchFamily="18" charset="0"/>
                          </a:rPr>
                          <m:t>+</m:t>
                        </m:r>
                        <m:f>
                          <m:fPr>
                            <m:ctrlPr>
                              <a:rPr lang="en-US" sz="1900" i="1">
                                <a:latin typeface="Cambria Math" panose="02040503050406030204" pitchFamily="18" charset="0"/>
                              </a:rPr>
                            </m:ctrlPr>
                          </m:fPr>
                          <m:num>
                            <m:r>
                              <a:rPr lang="en-US" sz="1900">
                                <a:latin typeface="Cambria Math" panose="02040503050406030204" pitchFamily="18" charset="0"/>
                              </a:rPr>
                              <m:t>1</m:t>
                            </m:r>
                          </m:num>
                          <m:den>
                            <m:sSub>
                              <m:sSubPr>
                                <m:ctrlPr>
                                  <a:rPr lang="en-US" sz="1900" i="1">
                                    <a:ln w="0"/>
                                    <a:effectLst>
                                      <a:outerShdw blurRad="38100" dist="19050" dir="2700000" algn="tl" rotWithShape="0">
                                        <a:schemeClr val="dk1">
                                          <a:alpha val="40000"/>
                                        </a:schemeClr>
                                      </a:outerShdw>
                                    </a:effectLst>
                                    <a:latin typeface="Cambria Math" panose="02040503050406030204" pitchFamily="18" charset="0"/>
                                  </a:rPr>
                                </m:ctrlPr>
                              </m:sSubPr>
                              <m:e>
                                <m:r>
                                  <a:rPr lang="en-US" sz="1900" i="1">
                                    <a:ln w="0"/>
                                    <a:effectLst>
                                      <a:outerShdw blurRad="38100" dist="19050" dir="2700000" algn="tl" rotWithShape="0">
                                        <a:schemeClr val="dk1">
                                          <a:alpha val="40000"/>
                                        </a:schemeClr>
                                      </a:outerShdw>
                                    </a:effectLst>
                                    <a:latin typeface="Cambria Math" panose="02040503050406030204" pitchFamily="18" charset="0"/>
                                  </a:rPr>
                                  <m:t>𝑛</m:t>
                                </m:r>
                              </m:e>
                              <m:sub>
                                <m:r>
                                  <a:rPr lang="en-US" sz="1900" i="1">
                                    <a:ln w="0"/>
                                    <a:effectLst>
                                      <a:outerShdw blurRad="38100" dist="19050" dir="2700000" algn="tl" rotWithShape="0">
                                        <a:schemeClr val="dk1">
                                          <a:alpha val="40000"/>
                                        </a:schemeClr>
                                      </a:outerShdw>
                                    </a:effectLst>
                                    <a:latin typeface="Cambria Math" panose="02040503050406030204" pitchFamily="18" charset="0"/>
                                  </a:rPr>
                                  <m:t>22</m:t>
                                </m:r>
                              </m:sub>
                            </m:sSub>
                          </m:den>
                        </m:f>
                      </m:e>
                    </m:rad>
                  </m:oMath>
                </a14:m>
                <a:endParaRPr lang="en-US" sz="900" dirty="0"/>
              </a:p>
              <a:p>
                <a:pPr marL="0" indent="0" fontAlgn="base">
                  <a:buNone/>
                </a:pPr>
                <a:r>
                  <a:rPr lang="en-US" altLang="zh-CN" sz="1800" dirty="0"/>
                  <a:t>The</a:t>
                </a:r>
                <a:r>
                  <a:rPr lang="zh-CN" altLang="en-US" sz="1800" dirty="0"/>
                  <a:t> </a:t>
                </a:r>
                <a:r>
                  <a:rPr lang="en-US" altLang="zh-CN" sz="1800" dirty="0"/>
                  <a:t>odds</a:t>
                </a:r>
                <a:r>
                  <a:rPr lang="zh-CN" altLang="en-US" sz="1800" dirty="0"/>
                  <a:t> </a:t>
                </a:r>
                <a:r>
                  <a:rPr lang="en-US" altLang="zh-CN" sz="1800" dirty="0"/>
                  <a:t>ratio</a:t>
                </a:r>
                <a:r>
                  <a:rPr lang="zh-CN" altLang="en-US" sz="1800" dirty="0"/>
                  <a:t> </a:t>
                </a:r>
                <a:r>
                  <a:rPr lang="en-US" altLang="zh-CN" sz="1800" dirty="0"/>
                  <a:t>is</a:t>
                </a:r>
                <a:r>
                  <a:rPr lang="zh-CN" altLang="en-US" sz="1800" dirty="0"/>
                  <a:t> </a:t>
                </a:r>
                <a:r>
                  <a:rPr lang="en-US" altLang="zh-CN" sz="1800" dirty="0"/>
                  <a:t>a</a:t>
                </a:r>
                <a:r>
                  <a:rPr lang="zh-CN" altLang="en-US" sz="1800" dirty="0"/>
                  <a:t> </a:t>
                </a:r>
                <a:r>
                  <a:rPr lang="en-US" altLang="zh-CN" sz="1800" dirty="0"/>
                  <a:t>relative</a:t>
                </a:r>
                <a:r>
                  <a:rPr lang="zh-CN" altLang="en-US" sz="1800" dirty="0"/>
                  <a:t> </a:t>
                </a:r>
                <a:r>
                  <a:rPr lang="en-US" altLang="zh-CN" sz="1800" dirty="0"/>
                  <a:t>measure</a:t>
                </a:r>
                <a:r>
                  <a:rPr lang="zh-CN" altLang="en-US" sz="1800" dirty="0"/>
                  <a:t> </a:t>
                </a:r>
                <a:r>
                  <a:rPr lang="en-US" altLang="zh-CN" sz="1800" dirty="0"/>
                  <a:t>of</a:t>
                </a:r>
                <a:r>
                  <a:rPr lang="zh-CN" altLang="en-US" sz="1800" dirty="0"/>
                  <a:t> </a:t>
                </a:r>
                <a:r>
                  <a:rPr lang="en-US" altLang="zh-CN" sz="1800" dirty="0"/>
                  <a:t>risk,</a:t>
                </a:r>
                <a:r>
                  <a:rPr lang="zh-CN" altLang="en-US" sz="1800" dirty="0"/>
                  <a:t> </a:t>
                </a:r>
                <a:r>
                  <a:rPr lang="en-US" altLang="zh-CN" sz="1800" dirty="0"/>
                  <a:t>telling</a:t>
                </a:r>
                <a:r>
                  <a:rPr lang="zh-CN" altLang="en-US" sz="1800" dirty="0"/>
                  <a:t> </a:t>
                </a:r>
                <a:r>
                  <a:rPr lang="en-US" altLang="zh-CN" sz="1800" dirty="0"/>
                  <a:t>us</a:t>
                </a:r>
                <a:r>
                  <a:rPr lang="zh-CN" altLang="en-US" sz="1800" dirty="0"/>
                  <a:t> </a:t>
                </a:r>
                <a:r>
                  <a:rPr lang="en-US" altLang="zh-CN" sz="1800" dirty="0"/>
                  <a:t>how</a:t>
                </a:r>
                <a:r>
                  <a:rPr lang="zh-CN" altLang="en-US" sz="1800" dirty="0"/>
                  <a:t> </a:t>
                </a:r>
                <a:r>
                  <a:rPr lang="en-US" altLang="zh-CN" sz="1800" dirty="0"/>
                  <a:t>much</a:t>
                </a:r>
                <a:r>
                  <a:rPr lang="zh-CN" altLang="en-US" sz="1800" dirty="0"/>
                  <a:t> </a:t>
                </a:r>
                <a:r>
                  <a:rPr lang="en-US" altLang="zh-CN" sz="1800" dirty="0"/>
                  <a:t>more</a:t>
                </a:r>
                <a:r>
                  <a:rPr lang="zh-CN" altLang="en-US" sz="1800" dirty="0"/>
                  <a:t> </a:t>
                </a:r>
                <a:r>
                  <a:rPr lang="en-US" altLang="zh-CN" sz="1800" dirty="0"/>
                  <a:t>likely</a:t>
                </a:r>
                <a:r>
                  <a:rPr lang="zh-CN" altLang="en-US" sz="1800" dirty="0"/>
                  <a:t> </a:t>
                </a:r>
                <a:r>
                  <a:rPr lang="en-US" altLang="zh-CN" sz="1800" dirty="0"/>
                  <a:t>it</a:t>
                </a:r>
                <a:r>
                  <a:rPr lang="zh-CN" altLang="en-US" sz="1800" dirty="0"/>
                  <a:t> </a:t>
                </a:r>
                <a:r>
                  <a:rPr lang="en-US" altLang="zh-CN" sz="1800" dirty="0"/>
                  <a:t>is</a:t>
                </a:r>
                <a:r>
                  <a:rPr lang="zh-CN" altLang="en-US" sz="1800" dirty="0"/>
                  <a:t> </a:t>
                </a:r>
                <a:r>
                  <a:rPr lang="en-US" altLang="zh-CN" sz="1800" dirty="0"/>
                  <a:t>that</a:t>
                </a:r>
                <a:r>
                  <a:rPr lang="zh-CN" altLang="en-US" sz="1800" dirty="0"/>
                  <a:t> </a:t>
                </a:r>
                <a:r>
                  <a:rPr lang="en-US" altLang="zh-CN" sz="1800" dirty="0"/>
                  <a:t>someone</a:t>
                </a:r>
                <a:r>
                  <a:rPr lang="zh-CN" altLang="en-US" sz="1800" dirty="0"/>
                  <a:t> </a:t>
                </a:r>
                <a:r>
                  <a:rPr lang="en-US" altLang="zh-CN" sz="1800" dirty="0"/>
                  <a:t>who</a:t>
                </a:r>
                <a:r>
                  <a:rPr lang="zh-CN" altLang="en-US" sz="1800" dirty="0"/>
                  <a:t> </a:t>
                </a:r>
                <a:r>
                  <a:rPr lang="en-US" altLang="zh-CN" sz="1800" dirty="0"/>
                  <a:t>is</a:t>
                </a:r>
                <a:r>
                  <a:rPr lang="zh-CN" altLang="en-US" sz="1800" dirty="0"/>
                  <a:t> </a:t>
                </a:r>
                <a:r>
                  <a:rPr lang="en-US" altLang="zh-CN" sz="1800" dirty="0"/>
                  <a:t>exposed</a:t>
                </a:r>
                <a:r>
                  <a:rPr lang="zh-CN" altLang="en-US" sz="1800" dirty="0"/>
                  <a:t> </a:t>
                </a:r>
                <a:r>
                  <a:rPr lang="en-US" altLang="zh-CN" sz="1800" dirty="0"/>
                  <a:t>to</a:t>
                </a:r>
                <a:r>
                  <a:rPr lang="zh-CN" altLang="en-US" sz="1800" dirty="0"/>
                  <a:t> </a:t>
                </a:r>
                <a:r>
                  <a:rPr lang="en-US" altLang="zh-CN" sz="1800" dirty="0"/>
                  <a:t>the</a:t>
                </a:r>
                <a:r>
                  <a:rPr lang="zh-CN" altLang="en-US" sz="1800" dirty="0"/>
                  <a:t> </a:t>
                </a:r>
                <a:r>
                  <a:rPr lang="en-US" altLang="zh-CN" sz="1800" dirty="0"/>
                  <a:t>factor</a:t>
                </a:r>
                <a:r>
                  <a:rPr lang="zh-CN" altLang="en-US" sz="1800" dirty="0"/>
                  <a:t> </a:t>
                </a:r>
                <a:r>
                  <a:rPr lang="en-US" altLang="zh-CN" sz="1800" dirty="0"/>
                  <a:t>under</a:t>
                </a:r>
                <a:r>
                  <a:rPr lang="zh-CN" altLang="en-US" sz="1800" dirty="0"/>
                  <a:t> </a:t>
                </a:r>
                <a:r>
                  <a:rPr lang="en-US" altLang="zh-CN" sz="1800" dirty="0"/>
                  <a:t>study</a:t>
                </a:r>
                <a:r>
                  <a:rPr lang="zh-CN" altLang="en-US" sz="1800" dirty="0"/>
                  <a:t> </a:t>
                </a:r>
                <a:r>
                  <a:rPr lang="en-US" altLang="zh-CN" sz="1800" dirty="0"/>
                  <a:t>will</a:t>
                </a:r>
                <a:r>
                  <a:rPr lang="zh-CN" altLang="en-US" sz="1800" dirty="0"/>
                  <a:t> </a:t>
                </a:r>
                <a:r>
                  <a:rPr lang="en-US" altLang="zh-CN" sz="1800" dirty="0"/>
                  <a:t>develop</a:t>
                </a:r>
                <a:r>
                  <a:rPr lang="zh-CN" altLang="en-US" sz="1800" dirty="0"/>
                  <a:t> </a:t>
                </a:r>
                <a:r>
                  <a:rPr lang="en-US" altLang="zh-CN" sz="1800" dirty="0"/>
                  <a:t>the</a:t>
                </a:r>
                <a:r>
                  <a:rPr lang="zh-CN" altLang="en-US" sz="1800" dirty="0"/>
                  <a:t> </a:t>
                </a:r>
                <a:r>
                  <a:rPr lang="en-US" altLang="zh-CN" sz="1800" dirty="0"/>
                  <a:t>outcome</a:t>
                </a:r>
                <a:r>
                  <a:rPr lang="zh-CN" altLang="en-US" sz="1800" dirty="0"/>
                  <a:t> </a:t>
                </a:r>
                <a:r>
                  <a:rPr lang="en-US" altLang="zh-CN" sz="1800" dirty="0"/>
                  <a:t>as</a:t>
                </a:r>
                <a:r>
                  <a:rPr lang="zh-CN" altLang="en-US" sz="1800" dirty="0"/>
                  <a:t> </a:t>
                </a:r>
                <a:r>
                  <a:rPr lang="en-US" altLang="zh-CN" sz="1800" dirty="0"/>
                  <a:t>compared</a:t>
                </a:r>
                <a:r>
                  <a:rPr lang="zh-CN" altLang="en-US" sz="1800" dirty="0"/>
                  <a:t> </a:t>
                </a:r>
                <a:r>
                  <a:rPr lang="en-US" altLang="zh-CN" sz="1800" dirty="0"/>
                  <a:t>to</a:t>
                </a:r>
                <a:r>
                  <a:rPr lang="zh-CN" altLang="en-US" sz="1800" dirty="0"/>
                  <a:t> </a:t>
                </a:r>
                <a:r>
                  <a:rPr lang="en-US" altLang="zh-CN" sz="1800" dirty="0"/>
                  <a:t>someone</a:t>
                </a:r>
                <a:r>
                  <a:rPr lang="zh-CN" altLang="en-US" sz="1800" dirty="0"/>
                  <a:t> </a:t>
                </a:r>
                <a:r>
                  <a:rPr lang="en-US" altLang="zh-CN" sz="1800" dirty="0"/>
                  <a:t>who</a:t>
                </a:r>
                <a:r>
                  <a:rPr lang="zh-CN" altLang="en-US" sz="1800" dirty="0"/>
                  <a:t> </a:t>
                </a:r>
                <a:r>
                  <a:rPr lang="en-US" altLang="zh-CN" sz="1800" dirty="0"/>
                  <a:t>is</a:t>
                </a:r>
                <a:r>
                  <a:rPr lang="zh-CN" altLang="en-US" sz="1800" dirty="0"/>
                  <a:t> </a:t>
                </a:r>
                <a:r>
                  <a:rPr lang="en-US" altLang="zh-CN" sz="1800" dirty="0"/>
                  <a:t>not</a:t>
                </a:r>
                <a:r>
                  <a:rPr lang="zh-CN" altLang="en-US" sz="1800" dirty="0"/>
                  <a:t> </a:t>
                </a:r>
                <a:r>
                  <a:rPr lang="en-US" altLang="zh-CN" sz="1800" dirty="0"/>
                  <a:t>exposed.</a:t>
                </a:r>
                <a:endParaRPr lang="en-US" sz="1800" dirty="0"/>
              </a:p>
              <a:p>
                <a:pPr marL="0" indent="0" fontAlgn="base">
                  <a:buNone/>
                </a:pPr>
                <a:endParaRPr lang="en-US" sz="1900"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527048"/>
                <a:ext cx="7812532" cy="5330952"/>
              </a:xfrm>
              <a:blipFill>
                <a:blip r:embed="rId3"/>
                <a:stretch>
                  <a:fillRect l="-1786" t="-1190" r="-16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235576B-7F3C-4840-ADD7-A9DF1158E3A5}" type="slidenum">
              <a:rPr lang="en-US" smtClean="0"/>
              <a:pPr/>
              <a:t>16</a:t>
            </a:fld>
            <a:endParaRPr lang="en-US"/>
          </a:p>
        </p:txBody>
      </p:sp>
      <p:pic>
        <p:nvPicPr>
          <p:cNvPr id="7" name="Picture 6">
            <a:extLst>
              <a:ext uri="{FF2B5EF4-FFF2-40B4-BE49-F238E27FC236}">
                <a16:creationId xmlns:a16="http://schemas.microsoft.com/office/drawing/2014/main" id="{B01CCFC9-2DB4-E84D-9B4B-301C054C81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1332" y="1981200"/>
            <a:ext cx="2209800" cy="1190773"/>
          </a:xfrm>
          <a:prstGeom prst="rect">
            <a:avLst/>
          </a:prstGeom>
        </p:spPr>
      </p:pic>
    </p:spTree>
    <p:extLst>
      <p:ext uri="{BB962C8B-B14F-4D97-AF65-F5344CB8AC3E}">
        <p14:creationId xmlns:p14="http://schemas.microsoft.com/office/powerpoint/2010/main" val="3218580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78BE8-8C6C-C44C-8329-C7FB254D7B68}"/>
              </a:ext>
            </a:extLst>
          </p:cNvPr>
          <p:cNvSpPr>
            <a:spLocks noGrp="1"/>
          </p:cNvSpPr>
          <p:nvPr>
            <p:ph type="title"/>
          </p:nvPr>
        </p:nvSpPr>
        <p:spPr/>
        <p:txBody>
          <a:bodyPr/>
          <a:lstStyle/>
          <a:p>
            <a:r>
              <a:rPr lang="en-US" altLang="zh-CN" dirty="0"/>
              <a:t>Odds</a:t>
            </a:r>
            <a:r>
              <a:rPr lang="zh-CN" altLang="en-US" dirty="0"/>
              <a:t> </a:t>
            </a:r>
            <a:r>
              <a:rPr lang="en-US" altLang="zh-CN" dirty="0"/>
              <a:t>ratio</a:t>
            </a:r>
            <a:endParaRPr lang="en-US" dirty="0"/>
          </a:p>
        </p:txBody>
      </p:sp>
      <p:sp>
        <p:nvSpPr>
          <p:cNvPr id="3" name="Content Placeholder 2">
            <a:extLst>
              <a:ext uri="{FF2B5EF4-FFF2-40B4-BE49-F238E27FC236}">
                <a16:creationId xmlns:a16="http://schemas.microsoft.com/office/drawing/2014/main" id="{AD9B08C0-9561-D24A-96AA-54B538FE3E91}"/>
              </a:ext>
            </a:extLst>
          </p:cNvPr>
          <p:cNvSpPr>
            <a:spLocks noGrp="1"/>
          </p:cNvSpPr>
          <p:nvPr>
            <p:ph idx="1"/>
          </p:nvPr>
        </p:nvSpPr>
        <p:spPr>
          <a:xfrm>
            <a:off x="228600" y="1527048"/>
            <a:ext cx="7543800" cy="4035552"/>
          </a:xfrm>
        </p:spPr>
        <p:txBody>
          <a:bodyPr/>
          <a:lstStyle/>
          <a:p>
            <a:pPr marL="0" indent="0">
              <a:buNone/>
            </a:pPr>
            <a:r>
              <a:rPr lang="en-US" altLang="zh-CN" sz="2200" dirty="0">
                <a:solidFill>
                  <a:srgbClr val="0432FF"/>
                </a:solidFill>
              </a:rPr>
              <a:t>OR=1</a:t>
            </a:r>
            <a:r>
              <a:rPr lang="zh-CN" altLang="en-US" sz="2200" dirty="0">
                <a:solidFill>
                  <a:srgbClr val="0432FF"/>
                </a:solidFill>
              </a:rPr>
              <a:t> </a:t>
            </a:r>
            <a:r>
              <a:rPr lang="en-US" altLang="zh-CN" sz="2200" dirty="0"/>
              <a:t>means</a:t>
            </a:r>
            <a:r>
              <a:rPr lang="zh-CN" altLang="en-US" sz="2200" dirty="0"/>
              <a:t> </a:t>
            </a:r>
            <a:r>
              <a:rPr lang="en-US" altLang="zh-CN" sz="2200" dirty="0"/>
              <a:t>there</a:t>
            </a:r>
            <a:r>
              <a:rPr lang="zh-CN" altLang="en-US" sz="2200" dirty="0"/>
              <a:t> </a:t>
            </a:r>
            <a:r>
              <a:rPr lang="en-US" altLang="zh-CN" sz="2200" dirty="0"/>
              <a:t>is</a:t>
            </a:r>
            <a:r>
              <a:rPr lang="zh-CN" altLang="en-US" sz="2200" dirty="0"/>
              <a:t> </a:t>
            </a:r>
            <a:r>
              <a:rPr lang="en-US" altLang="zh-CN" sz="2200" dirty="0"/>
              <a:t>an</a:t>
            </a:r>
            <a:r>
              <a:rPr lang="zh-CN" altLang="en-US" sz="2200" dirty="0"/>
              <a:t> </a:t>
            </a:r>
            <a:r>
              <a:rPr lang="en-US" altLang="zh-CN" sz="2200" dirty="0">
                <a:solidFill>
                  <a:srgbClr val="0432FF"/>
                </a:solidFill>
              </a:rPr>
              <a:t>equal</a:t>
            </a:r>
            <a:r>
              <a:rPr lang="zh-CN" altLang="en-US" sz="2200" dirty="0">
                <a:solidFill>
                  <a:srgbClr val="0432FF"/>
                </a:solidFill>
              </a:rPr>
              <a:t> </a:t>
            </a:r>
            <a:r>
              <a:rPr lang="en-US" altLang="zh-CN" sz="2200" dirty="0">
                <a:solidFill>
                  <a:srgbClr val="0432FF"/>
                </a:solidFill>
              </a:rPr>
              <a:t>chance</a:t>
            </a:r>
            <a:r>
              <a:rPr lang="zh-CN" altLang="en-US" sz="2200" dirty="0">
                <a:solidFill>
                  <a:srgbClr val="0432FF"/>
                </a:solidFill>
              </a:rPr>
              <a:t> </a:t>
            </a:r>
            <a:r>
              <a:rPr lang="en-US" altLang="zh-CN" sz="2200" dirty="0">
                <a:solidFill>
                  <a:srgbClr val="0432FF"/>
                </a:solidFill>
              </a:rPr>
              <a:t>or</a:t>
            </a:r>
            <a:r>
              <a:rPr lang="zh-CN" altLang="en-US" sz="2200" dirty="0">
                <a:solidFill>
                  <a:srgbClr val="0432FF"/>
                </a:solidFill>
              </a:rPr>
              <a:t> </a:t>
            </a:r>
            <a:r>
              <a:rPr lang="en-US" altLang="zh-CN" sz="2200" dirty="0">
                <a:solidFill>
                  <a:srgbClr val="0432FF"/>
                </a:solidFill>
              </a:rPr>
              <a:t>likelihood</a:t>
            </a:r>
            <a:r>
              <a:rPr lang="zh-CN" altLang="en-US" sz="2200" dirty="0">
                <a:solidFill>
                  <a:srgbClr val="0432FF"/>
                </a:solidFill>
              </a:rPr>
              <a:t> </a:t>
            </a:r>
            <a:r>
              <a:rPr lang="en-US" altLang="zh-CN" sz="2200" dirty="0"/>
              <a:t>of</a:t>
            </a:r>
            <a:r>
              <a:rPr lang="zh-CN" altLang="en-US" sz="2200" dirty="0"/>
              <a:t> </a:t>
            </a:r>
            <a:r>
              <a:rPr lang="en-US" altLang="zh-CN" sz="2200" dirty="0"/>
              <a:t>getting</a:t>
            </a:r>
            <a:r>
              <a:rPr lang="zh-CN" altLang="en-US" sz="2200" dirty="0"/>
              <a:t> </a:t>
            </a:r>
            <a:r>
              <a:rPr lang="en-US" altLang="zh-CN" sz="2200" dirty="0"/>
              <a:t>the</a:t>
            </a:r>
            <a:r>
              <a:rPr lang="zh-CN" altLang="en-US" sz="2200" dirty="0"/>
              <a:t> </a:t>
            </a:r>
            <a:r>
              <a:rPr lang="en-US" altLang="zh-CN" sz="2200" dirty="0"/>
              <a:t>disease</a:t>
            </a:r>
            <a:r>
              <a:rPr lang="zh-CN" altLang="en-US" sz="2200" dirty="0"/>
              <a:t> </a:t>
            </a:r>
            <a:r>
              <a:rPr lang="en-US" altLang="zh-CN" sz="2200" dirty="0"/>
              <a:t>among</a:t>
            </a:r>
            <a:r>
              <a:rPr lang="zh-CN" altLang="en-US" sz="2200" dirty="0"/>
              <a:t> </a:t>
            </a:r>
            <a:r>
              <a:rPr lang="en-US" altLang="zh-CN" sz="2200" dirty="0"/>
              <a:t>exposed</a:t>
            </a:r>
            <a:r>
              <a:rPr lang="zh-CN" altLang="en-US" sz="2200" dirty="0"/>
              <a:t> </a:t>
            </a:r>
            <a:r>
              <a:rPr lang="en-US" altLang="zh-CN" sz="2200" dirty="0"/>
              <a:t>group</a:t>
            </a:r>
            <a:r>
              <a:rPr lang="zh-CN" altLang="en-US" sz="2200" dirty="0"/>
              <a:t> </a:t>
            </a:r>
            <a:r>
              <a:rPr lang="en-US" altLang="zh-CN" sz="2200" dirty="0"/>
              <a:t>compared</a:t>
            </a:r>
            <a:r>
              <a:rPr lang="zh-CN" altLang="en-US" sz="2200" dirty="0"/>
              <a:t> </a:t>
            </a:r>
            <a:r>
              <a:rPr lang="en-US" altLang="zh-CN" sz="2200" dirty="0"/>
              <a:t>to</a:t>
            </a:r>
            <a:r>
              <a:rPr lang="zh-CN" altLang="en-US" sz="2200" dirty="0"/>
              <a:t> </a:t>
            </a:r>
            <a:r>
              <a:rPr lang="en-US" altLang="zh-CN" sz="2200" dirty="0"/>
              <a:t>unexposed</a:t>
            </a:r>
            <a:r>
              <a:rPr lang="zh-CN" altLang="en-US" sz="2200" dirty="0"/>
              <a:t> </a:t>
            </a:r>
            <a:r>
              <a:rPr lang="en-US" altLang="zh-CN" sz="2200" dirty="0"/>
              <a:t>group.</a:t>
            </a:r>
          </a:p>
          <a:p>
            <a:pPr marL="0" indent="0">
              <a:buNone/>
            </a:pPr>
            <a:endParaRPr lang="en-US" sz="1050" dirty="0"/>
          </a:p>
          <a:p>
            <a:pPr marL="0" indent="0">
              <a:buNone/>
            </a:pPr>
            <a:r>
              <a:rPr lang="en-US" altLang="zh-CN" sz="2200" dirty="0">
                <a:solidFill>
                  <a:srgbClr val="0432FF"/>
                </a:solidFill>
              </a:rPr>
              <a:t>OR&gt;1</a:t>
            </a:r>
            <a:r>
              <a:rPr lang="zh-CN" altLang="en-US" sz="2200" dirty="0">
                <a:solidFill>
                  <a:srgbClr val="0432FF"/>
                </a:solidFill>
              </a:rPr>
              <a:t> </a:t>
            </a:r>
            <a:r>
              <a:rPr lang="en-US" altLang="zh-CN" sz="2200" dirty="0"/>
              <a:t>means</a:t>
            </a:r>
            <a:r>
              <a:rPr lang="zh-CN" altLang="en-US" sz="2200" dirty="0"/>
              <a:t> </a:t>
            </a:r>
            <a:r>
              <a:rPr lang="en-US" altLang="zh-CN" sz="2200" dirty="0"/>
              <a:t>there</a:t>
            </a:r>
            <a:r>
              <a:rPr lang="zh-CN" altLang="en-US" sz="2200" dirty="0"/>
              <a:t> </a:t>
            </a:r>
            <a:r>
              <a:rPr lang="en-US" altLang="zh-CN" sz="2200" dirty="0"/>
              <a:t>is</a:t>
            </a:r>
            <a:r>
              <a:rPr lang="zh-CN" altLang="en-US" sz="2200" dirty="0"/>
              <a:t> </a:t>
            </a:r>
            <a:r>
              <a:rPr lang="en-US" altLang="zh-CN" sz="2200" dirty="0">
                <a:solidFill>
                  <a:srgbClr val="0432FF"/>
                </a:solidFill>
              </a:rPr>
              <a:t>more</a:t>
            </a:r>
            <a:r>
              <a:rPr lang="zh-CN" altLang="en-US" sz="2200" dirty="0">
                <a:solidFill>
                  <a:srgbClr val="0432FF"/>
                </a:solidFill>
              </a:rPr>
              <a:t> </a:t>
            </a:r>
            <a:r>
              <a:rPr lang="en-US" altLang="zh-CN" sz="2200" dirty="0">
                <a:solidFill>
                  <a:srgbClr val="0432FF"/>
                </a:solidFill>
              </a:rPr>
              <a:t>chance</a:t>
            </a:r>
            <a:r>
              <a:rPr lang="zh-CN" altLang="en-US" sz="2200" dirty="0">
                <a:solidFill>
                  <a:srgbClr val="0432FF"/>
                </a:solidFill>
              </a:rPr>
              <a:t> </a:t>
            </a:r>
            <a:r>
              <a:rPr lang="en-US" altLang="zh-CN" sz="2200" dirty="0">
                <a:solidFill>
                  <a:srgbClr val="0432FF"/>
                </a:solidFill>
              </a:rPr>
              <a:t>of</a:t>
            </a:r>
            <a:r>
              <a:rPr lang="zh-CN" altLang="en-US" sz="2200" dirty="0">
                <a:solidFill>
                  <a:srgbClr val="0432FF"/>
                </a:solidFill>
              </a:rPr>
              <a:t> </a:t>
            </a:r>
            <a:r>
              <a:rPr lang="en-US" altLang="zh-CN" sz="2200" dirty="0">
                <a:solidFill>
                  <a:srgbClr val="0432FF"/>
                </a:solidFill>
              </a:rPr>
              <a:t>likelihood</a:t>
            </a:r>
            <a:r>
              <a:rPr lang="zh-CN" altLang="en-US" sz="2200" dirty="0">
                <a:solidFill>
                  <a:srgbClr val="0432FF"/>
                </a:solidFill>
              </a:rPr>
              <a:t> </a:t>
            </a:r>
            <a:r>
              <a:rPr lang="en-US" altLang="zh-CN" sz="2200" dirty="0"/>
              <a:t>of</a:t>
            </a:r>
            <a:r>
              <a:rPr lang="zh-CN" altLang="en-US" sz="2200" dirty="0"/>
              <a:t> </a:t>
            </a:r>
            <a:r>
              <a:rPr lang="en-US" altLang="zh-CN" sz="2200" dirty="0"/>
              <a:t>getting</a:t>
            </a:r>
            <a:r>
              <a:rPr lang="zh-CN" altLang="en-US" sz="2200" dirty="0"/>
              <a:t> </a:t>
            </a:r>
            <a:r>
              <a:rPr lang="en-US" altLang="zh-CN" sz="2200" dirty="0"/>
              <a:t>the</a:t>
            </a:r>
            <a:r>
              <a:rPr lang="zh-CN" altLang="en-US" sz="2200" dirty="0"/>
              <a:t> </a:t>
            </a:r>
            <a:r>
              <a:rPr lang="en-US" altLang="zh-CN" sz="2200" dirty="0"/>
              <a:t>disease</a:t>
            </a:r>
            <a:r>
              <a:rPr lang="zh-CN" altLang="en-US" sz="2200" dirty="0"/>
              <a:t> </a:t>
            </a:r>
            <a:r>
              <a:rPr lang="en-US" altLang="zh-CN" sz="2200" dirty="0"/>
              <a:t>among</a:t>
            </a:r>
            <a:r>
              <a:rPr lang="zh-CN" altLang="en-US" sz="2200" dirty="0"/>
              <a:t> </a:t>
            </a:r>
            <a:r>
              <a:rPr lang="en-US" altLang="zh-CN" sz="2200" dirty="0"/>
              <a:t>exposed</a:t>
            </a:r>
            <a:r>
              <a:rPr lang="zh-CN" altLang="en-US" sz="2200" dirty="0"/>
              <a:t> </a:t>
            </a:r>
            <a:r>
              <a:rPr lang="en-US" altLang="zh-CN" sz="2200" dirty="0"/>
              <a:t>group</a:t>
            </a:r>
            <a:r>
              <a:rPr lang="zh-CN" altLang="en-US" sz="2200" dirty="0"/>
              <a:t> </a:t>
            </a:r>
            <a:r>
              <a:rPr lang="en-US" altLang="zh-CN" sz="2200" dirty="0"/>
              <a:t>compared</a:t>
            </a:r>
            <a:r>
              <a:rPr lang="zh-CN" altLang="en-US" sz="2200" dirty="0"/>
              <a:t> </a:t>
            </a:r>
            <a:r>
              <a:rPr lang="en-US" altLang="zh-CN" sz="2200" dirty="0"/>
              <a:t>to</a:t>
            </a:r>
            <a:r>
              <a:rPr lang="zh-CN" altLang="en-US" sz="2200" dirty="0"/>
              <a:t> </a:t>
            </a:r>
            <a:r>
              <a:rPr lang="en-US" altLang="zh-CN" sz="2200" dirty="0"/>
              <a:t>unexposed</a:t>
            </a:r>
            <a:r>
              <a:rPr lang="zh-CN" altLang="en-US" sz="2200" dirty="0"/>
              <a:t> </a:t>
            </a:r>
            <a:r>
              <a:rPr lang="en-US" altLang="zh-CN" sz="2200" dirty="0"/>
              <a:t>group.</a:t>
            </a:r>
          </a:p>
          <a:p>
            <a:pPr marL="0" indent="0">
              <a:buNone/>
            </a:pPr>
            <a:endParaRPr lang="en-US" sz="1200" dirty="0"/>
          </a:p>
          <a:p>
            <a:pPr marL="0" indent="0">
              <a:buNone/>
            </a:pPr>
            <a:r>
              <a:rPr lang="en-US" altLang="zh-CN" sz="2200" dirty="0">
                <a:solidFill>
                  <a:srgbClr val="0432FF"/>
                </a:solidFill>
              </a:rPr>
              <a:t>OR&lt;1</a:t>
            </a:r>
            <a:r>
              <a:rPr lang="zh-CN" altLang="en-US" sz="2200" dirty="0">
                <a:solidFill>
                  <a:srgbClr val="0432FF"/>
                </a:solidFill>
              </a:rPr>
              <a:t> </a:t>
            </a:r>
            <a:r>
              <a:rPr lang="en-US" altLang="zh-CN" sz="2200" dirty="0"/>
              <a:t>means</a:t>
            </a:r>
            <a:r>
              <a:rPr lang="zh-CN" altLang="en-US" sz="2200" dirty="0"/>
              <a:t> </a:t>
            </a:r>
            <a:r>
              <a:rPr lang="en-US" altLang="zh-CN" sz="2200" dirty="0"/>
              <a:t>there</a:t>
            </a:r>
            <a:r>
              <a:rPr lang="zh-CN" altLang="en-US" sz="2200" dirty="0"/>
              <a:t> </a:t>
            </a:r>
            <a:r>
              <a:rPr lang="en-US" altLang="zh-CN" sz="2200" dirty="0"/>
              <a:t>is</a:t>
            </a:r>
            <a:r>
              <a:rPr lang="zh-CN" altLang="en-US" sz="2200" dirty="0"/>
              <a:t> </a:t>
            </a:r>
            <a:r>
              <a:rPr lang="en-US" altLang="zh-CN" sz="2200" dirty="0"/>
              <a:t>a</a:t>
            </a:r>
            <a:r>
              <a:rPr lang="zh-CN" altLang="en-US" sz="2200" dirty="0"/>
              <a:t> </a:t>
            </a:r>
            <a:r>
              <a:rPr lang="en-US" altLang="zh-CN" sz="2200" dirty="0">
                <a:solidFill>
                  <a:srgbClr val="0432FF"/>
                </a:solidFill>
              </a:rPr>
              <a:t>less</a:t>
            </a:r>
            <a:r>
              <a:rPr lang="zh-CN" altLang="en-US" sz="2200" dirty="0">
                <a:solidFill>
                  <a:srgbClr val="0432FF"/>
                </a:solidFill>
              </a:rPr>
              <a:t> </a:t>
            </a:r>
            <a:r>
              <a:rPr lang="en-US" altLang="zh-CN" sz="2200" dirty="0">
                <a:solidFill>
                  <a:srgbClr val="0432FF"/>
                </a:solidFill>
              </a:rPr>
              <a:t>chance</a:t>
            </a:r>
            <a:r>
              <a:rPr lang="zh-CN" altLang="en-US" sz="2200" dirty="0">
                <a:solidFill>
                  <a:srgbClr val="0432FF"/>
                </a:solidFill>
              </a:rPr>
              <a:t> </a:t>
            </a:r>
            <a:r>
              <a:rPr lang="en-US" altLang="zh-CN" sz="2200" dirty="0">
                <a:solidFill>
                  <a:srgbClr val="0432FF"/>
                </a:solidFill>
              </a:rPr>
              <a:t>or</a:t>
            </a:r>
            <a:r>
              <a:rPr lang="zh-CN" altLang="en-US" sz="2200" dirty="0">
                <a:solidFill>
                  <a:srgbClr val="0432FF"/>
                </a:solidFill>
              </a:rPr>
              <a:t> </a:t>
            </a:r>
            <a:r>
              <a:rPr lang="en-US" altLang="zh-CN" sz="2200" dirty="0">
                <a:solidFill>
                  <a:srgbClr val="0432FF"/>
                </a:solidFill>
              </a:rPr>
              <a:t>likelihood</a:t>
            </a:r>
            <a:r>
              <a:rPr lang="zh-CN" altLang="en-US" sz="2200" dirty="0">
                <a:solidFill>
                  <a:srgbClr val="0432FF"/>
                </a:solidFill>
              </a:rPr>
              <a:t> </a:t>
            </a:r>
            <a:r>
              <a:rPr lang="en-US" altLang="zh-CN" sz="2200" dirty="0"/>
              <a:t>of</a:t>
            </a:r>
            <a:r>
              <a:rPr lang="zh-CN" altLang="en-US" sz="2200" dirty="0"/>
              <a:t> </a:t>
            </a:r>
            <a:r>
              <a:rPr lang="en-US" altLang="zh-CN" sz="2200" dirty="0"/>
              <a:t>getting</a:t>
            </a:r>
            <a:r>
              <a:rPr lang="zh-CN" altLang="en-US" sz="2200" dirty="0"/>
              <a:t> </a:t>
            </a:r>
            <a:r>
              <a:rPr lang="en-US" altLang="zh-CN" sz="2200" dirty="0"/>
              <a:t>the</a:t>
            </a:r>
            <a:r>
              <a:rPr lang="zh-CN" altLang="en-US" sz="2200" dirty="0"/>
              <a:t> </a:t>
            </a:r>
            <a:r>
              <a:rPr lang="en-US" altLang="zh-CN" sz="2200" dirty="0"/>
              <a:t>disease</a:t>
            </a:r>
            <a:r>
              <a:rPr lang="zh-CN" altLang="en-US" sz="2200" dirty="0"/>
              <a:t> </a:t>
            </a:r>
            <a:r>
              <a:rPr lang="en-US" altLang="zh-CN" sz="2200" dirty="0"/>
              <a:t>among</a:t>
            </a:r>
            <a:r>
              <a:rPr lang="zh-CN" altLang="en-US" sz="2200" dirty="0"/>
              <a:t> </a:t>
            </a:r>
            <a:r>
              <a:rPr lang="en-US" altLang="zh-CN" sz="2200" dirty="0"/>
              <a:t>exposed</a:t>
            </a:r>
            <a:r>
              <a:rPr lang="zh-CN" altLang="en-US" sz="2200" dirty="0"/>
              <a:t> </a:t>
            </a:r>
            <a:r>
              <a:rPr lang="en-US" altLang="zh-CN" sz="2200" dirty="0"/>
              <a:t>group</a:t>
            </a:r>
            <a:r>
              <a:rPr lang="zh-CN" altLang="en-US" sz="2200" dirty="0"/>
              <a:t> </a:t>
            </a:r>
            <a:r>
              <a:rPr lang="en-US" altLang="zh-CN" sz="2200" dirty="0"/>
              <a:t>compared</a:t>
            </a:r>
            <a:r>
              <a:rPr lang="zh-CN" altLang="en-US" sz="2200" dirty="0"/>
              <a:t> </a:t>
            </a:r>
            <a:r>
              <a:rPr lang="en-US" altLang="zh-CN" sz="2200" dirty="0"/>
              <a:t>to</a:t>
            </a:r>
            <a:r>
              <a:rPr lang="zh-CN" altLang="en-US" sz="2200" dirty="0"/>
              <a:t> </a:t>
            </a:r>
            <a:r>
              <a:rPr lang="en-US" altLang="zh-CN" sz="2200" dirty="0"/>
              <a:t>unexposed</a:t>
            </a:r>
            <a:r>
              <a:rPr lang="zh-CN" altLang="en-US" sz="2200" dirty="0"/>
              <a:t> </a:t>
            </a:r>
            <a:r>
              <a:rPr lang="en-US" altLang="zh-CN" sz="2200" dirty="0"/>
              <a:t>group.</a:t>
            </a:r>
            <a:r>
              <a:rPr lang="zh-CN" altLang="en-US" sz="2200" dirty="0"/>
              <a:t> </a:t>
            </a:r>
            <a:endParaRPr lang="en-US" altLang="zh-CN" sz="2200" dirty="0"/>
          </a:p>
          <a:p>
            <a:pPr marL="0" indent="0">
              <a:buNone/>
            </a:pPr>
            <a:endParaRPr lang="en-US" dirty="0"/>
          </a:p>
        </p:txBody>
      </p:sp>
      <p:sp>
        <p:nvSpPr>
          <p:cNvPr id="4" name="Slide Number Placeholder 3">
            <a:extLst>
              <a:ext uri="{FF2B5EF4-FFF2-40B4-BE49-F238E27FC236}">
                <a16:creationId xmlns:a16="http://schemas.microsoft.com/office/drawing/2014/main" id="{D442BCE5-35E3-554C-A529-9B50E01CB92D}"/>
              </a:ext>
            </a:extLst>
          </p:cNvPr>
          <p:cNvSpPr>
            <a:spLocks noGrp="1"/>
          </p:cNvSpPr>
          <p:nvPr>
            <p:ph type="sldNum" sz="quarter" idx="12"/>
          </p:nvPr>
        </p:nvSpPr>
        <p:spPr/>
        <p:txBody>
          <a:bodyPr/>
          <a:lstStyle/>
          <a:p>
            <a:fld id="{0235576B-7F3C-4840-ADD7-A9DF1158E3A5}" type="slidenum">
              <a:rPr lang="en-US" smtClean="0"/>
              <a:pPr/>
              <a:t>17</a:t>
            </a:fld>
            <a:endParaRPr lang="en-US"/>
          </a:p>
        </p:txBody>
      </p:sp>
      <p:sp>
        <p:nvSpPr>
          <p:cNvPr id="5" name="TextBox 4">
            <a:extLst>
              <a:ext uri="{FF2B5EF4-FFF2-40B4-BE49-F238E27FC236}">
                <a16:creationId xmlns:a16="http://schemas.microsoft.com/office/drawing/2014/main" id="{C217509E-C55D-4A41-9772-34056C756EE4}"/>
              </a:ext>
            </a:extLst>
          </p:cNvPr>
          <p:cNvSpPr txBox="1"/>
          <p:nvPr/>
        </p:nvSpPr>
        <p:spPr>
          <a:xfrm>
            <a:off x="3810000" y="5562600"/>
            <a:ext cx="3810000" cy="523220"/>
          </a:xfrm>
          <a:prstGeom prst="rect">
            <a:avLst/>
          </a:prstGeom>
          <a:noFill/>
        </p:spPr>
        <p:txBody>
          <a:bodyPr wrap="square" rtlCol="0">
            <a:spAutoFit/>
          </a:bodyPr>
          <a:lstStyle/>
          <a:p>
            <a:pPr algn="r"/>
            <a:r>
              <a:rPr lang="en-US" altLang="zh-CN" sz="1400" i="1" dirty="0"/>
              <a:t>Anthony</a:t>
            </a:r>
            <a:r>
              <a:rPr lang="zh-CN" altLang="en-US" sz="1400" i="1" dirty="0"/>
              <a:t> </a:t>
            </a:r>
            <a:r>
              <a:rPr lang="en-US" altLang="zh-CN" sz="1400" i="1" dirty="0"/>
              <a:t>&amp;</a:t>
            </a:r>
            <a:r>
              <a:rPr lang="zh-CN" altLang="en-US" sz="1400" i="1" dirty="0"/>
              <a:t> </a:t>
            </a:r>
            <a:r>
              <a:rPr lang="en-US" altLang="zh-CN" sz="1400" i="1" dirty="0"/>
              <a:t>Raghavendra,</a:t>
            </a:r>
            <a:r>
              <a:rPr lang="zh-CN" altLang="en-US" sz="1400" i="1" dirty="0"/>
              <a:t> </a:t>
            </a:r>
            <a:r>
              <a:rPr lang="en-US" altLang="zh-CN" sz="1400" i="1" dirty="0"/>
              <a:t>(2011)</a:t>
            </a:r>
            <a:endParaRPr lang="en-US" sz="1400" i="1" dirty="0"/>
          </a:p>
          <a:p>
            <a:pPr algn="r"/>
            <a:endParaRPr lang="en-US" sz="1400" dirty="0"/>
          </a:p>
        </p:txBody>
      </p:sp>
    </p:spTree>
    <p:extLst>
      <p:ext uri="{BB962C8B-B14F-4D97-AF65-F5344CB8AC3E}">
        <p14:creationId xmlns:p14="http://schemas.microsoft.com/office/powerpoint/2010/main" val="4181262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AEB04-42B1-1C40-B67D-ACC302874AF3}"/>
              </a:ext>
            </a:extLst>
          </p:cNvPr>
          <p:cNvSpPr>
            <a:spLocks noGrp="1"/>
          </p:cNvSpPr>
          <p:nvPr>
            <p:ph type="title"/>
          </p:nvPr>
        </p:nvSpPr>
        <p:spPr/>
        <p:txBody>
          <a:bodyPr/>
          <a:lstStyle/>
          <a:p>
            <a:r>
              <a:rPr lang="en-US" altLang="zh-CN" dirty="0"/>
              <a:t>Confidence</a:t>
            </a:r>
            <a:r>
              <a:rPr lang="zh-CN" altLang="en-US" dirty="0"/>
              <a:t> </a:t>
            </a:r>
            <a:r>
              <a:rPr lang="en-US" altLang="zh-CN" dirty="0"/>
              <a:t>intervals</a:t>
            </a:r>
            <a:endParaRPr lang="en-US" dirty="0"/>
          </a:p>
        </p:txBody>
      </p:sp>
      <p:sp>
        <p:nvSpPr>
          <p:cNvPr id="4" name="Slide Number Placeholder 3">
            <a:extLst>
              <a:ext uri="{FF2B5EF4-FFF2-40B4-BE49-F238E27FC236}">
                <a16:creationId xmlns:a16="http://schemas.microsoft.com/office/drawing/2014/main" id="{21BE52BC-51F7-7348-9AAE-61A9E5F845ED}"/>
              </a:ext>
            </a:extLst>
          </p:cNvPr>
          <p:cNvSpPr>
            <a:spLocks noGrp="1"/>
          </p:cNvSpPr>
          <p:nvPr>
            <p:ph type="sldNum" sz="quarter" idx="12"/>
          </p:nvPr>
        </p:nvSpPr>
        <p:spPr/>
        <p:txBody>
          <a:bodyPr/>
          <a:lstStyle/>
          <a:p>
            <a:fld id="{0235576B-7F3C-4840-ADD7-A9DF1158E3A5}" type="slidenum">
              <a:rPr lang="en-US" smtClean="0"/>
              <a:pPr/>
              <a:t>18</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FC15D46-F74A-6C4E-AD65-AA2B51B5D8C6}"/>
                  </a:ext>
                </a:extLst>
              </p:cNvPr>
              <p:cNvSpPr txBox="1"/>
              <p:nvPr/>
            </p:nvSpPr>
            <p:spPr>
              <a:xfrm>
                <a:off x="228600" y="1371600"/>
                <a:ext cx="7671816" cy="4733219"/>
              </a:xfrm>
              <a:prstGeom prst="rect">
                <a:avLst/>
              </a:prstGeom>
              <a:noFill/>
            </p:spPr>
            <p:txBody>
              <a:bodyPr wrap="square" rtlCol="0">
                <a:spAutoFit/>
              </a:bodyPr>
              <a:lstStyle/>
              <a:p>
                <a:r>
                  <a:rPr lang="en-US" altLang="zh-CN" sz="2000" dirty="0"/>
                  <a:t>The</a:t>
                </a:r>
                <a:r>
                  <a:rPr lang="zh-CN" altLang="en-US" sz="2000" dirty="0"/>
                  <a:t> </a:t>
                </a:r>
                <a:r>
                  <a:rPr lang="en-US" altLang="zh-CN" sz="2000" dirty="0"/>
                  <a:t>general</a:t>
                </a:r>
                <a:r>
                  <a:rPr lang="zh-CN" altLang="en-US" sz="2000" dirty="0"/>
                  <a:t> </a:t>
                </a:r>
                <a:r>
                  <a:rPr lang="en-US" altLang="zh-CN" sz="2000" dirty="0"/>
                  <a:t>form</a:t>
                </a:r>
                <a:r>
                  <a:rPr lang="zh-CN" altLang="en-US" sz="2000" dirty="0"/>
                  <a:t> </a:t>
                </a:r>
                <a:r>
                  <a:rPr lang="en-US" altLang="zh-CN" sz="2000" dirty="0"/>
                  <a:t>of</a:t>
                </a:r>
                <a:r>
                  <a:rPr lang="zh-CN" altLang="en-US" sz="2000" dirty="0"/>
                  <a:t> </a:t>
                </a:r>
                <a:r>
                  <a:rPr lang="en-US" altLang="zh-CN" sz="2000" dirty="0"/>
                  <a:t>confidence</a:t>
                </a:r>
                <a:r>
                  <a:rPr lang="zh-CN" altLang="en-US" sz="2000" dirty="0"/>
                  <a:t> </a:t>
                </a:r>
                <a:r>
                  <a:rPr lang="en-US" altLang="zh-CN" sz="2000" dirty="0"/>
                  <a:t>interval</a:t>
                </a:r>
                <a:r>
                  <a:rPr lang="zh-CN" altLang="en-US" sz="2000" dirty="0"/>
                  <a:t> </a:t>
                </a:r>
                <a:r>
                  <a:rPr lang="en-US" altLang="zh-CN" sz="2000" dirty="0"/>
                  <a:t>is:</a:t>
                </a:r>
              </a:p>
              <a:p>
                <a:endParaRPr lang="en-US" altLang="zh-CN" sz="20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zh-CN" sz="2000" i="1">
                          <a:latin typeface="Cambria Math" panose="02040503050406030204" pitchFamily="18" charset="0"/>
                        </a:rPr>
                        <m:t>𝑒𝑠𝑡𝑖𝑚𝑎𝑡𝑒</m:t>
                      </m:r>
                      <m:r>
                        <a:rPr lang="en-US" altLang="zh-CN" sz="2000" i="1">
                          <a:latin typeface="Cambria Math" panose="02040503050406030204" pitchFamily="18" charset="0"/>
                          <a:ea typeface="Cambria Math" panose="02040503050406030204" pitchFamily="18" charset="0"/>
                        </a:rPr>
                        <m:t>±</m:t>
                      </m:r>
                      <m:r>
                        <a:rPr lang="en-US" altLang="zh-CN" sz="2000" i="1">
                          <a:latin typeface="Cambria Math" panose="02040503050406030204" pitchFamily="18" charset="0"/>
                          <a:ea typeface="Cambria Math" panose="02040503050406030204" pitchFamily="18" charset="0"/>
                        </a:rPr>
                        <m:t>𝑐𝑟𝑖𝑡𝑖𝑐𝑎𝑙</m:t>
                      </m:r>
                      <m:r>
                        <a:rPr lang="zh-CN" altLang="en-US" sz="2000" i="1">
                          <a:latin typeface="Cambria Math" panose="02040503050406030204" pitchFamily="18" charset="0"/>
                          <a:ea typeface="Cambria Math" panose="02040503050406030204" pitchFamily="18" charset="0"/>
                        </a:rPr>
                        <m:t> </m:t>
                      </m:r>
                      <m:r>
                        <a:rPr lang="en-US" altLang="zh-CN" sz="2000" i="1">
                          <a:latin typeface="Cambria Math" panose="02040503050406030204" pitchFamily="18" charset="0"/>
                          <a:ea typeface="Cambria Math" panose="02040503050406030204" pitchFamily="18" charset="0"/>
                        </a:rPr>
                        <m:t>𝑣𝑎𝑙𝑢𝑒</m:t>
                      </m:r>
                      <m:r>
                        <a:rPr lang="zh-CN" altLang="en-US" sz="2000" i="1">
                          <a:latin typeface="Cambria Math" panose="02040503050406030204" pitchFamily="18" charset="0"/>
                          <a:ea typeface="Cambria Math" panose="02040503050406030204" pitchFamily="18" charset="0"/>
                        </a:rPr>
                        <m:t> </m:t>
                      </m:r>
                      <m:r>
                        <a:rPr lang="en-US" altLang="zh-CN" sz="2000" i="1">
                          <a:latin typeface="Cambria Math" panose="02040503050406030204" pitchFamily="18" charset="0"/>
                          <a:ea typeface="Cambria Math" panose="02040503050406030204" pitchFamily="18" charset="0"/>
                        </a:rPr>
                        <m:t>×</m:t>
                      </m:r>
                      <m:r>
                        <a:rPr lang="zh-CN" altLang="en-US" sz="2000" i="1">
                          <a:latin typeface="Cambria Math" panose="02040503050406030204" pitchFamily="18" charset="0"/>
                          <a:ea typeface="Cambria Math" panose="02040503050406030204" pitchFamily="18" charset="0"/>
                        </a:rPr>
                        <m:t> </m:t>
                      </m:r>
                      <m:r>
                        <a:rPr lang="en-US" altLang="zh-CN" sz="2000" i="1">
                          <a:latin typeface="Cambria Math" panose="02040503050406030204" pitchFamily="18" charset="0"/>
                          <a:ea typeface="Cambria Math" panose="02040503050406030204" pitchFamily="18" charset="0"/>
                        </a:rPr>
                        <m:t>𝑆𝐸</m:t>
                      </m:r>
                      <m:r>
                        <a:rPr lang="en-US" altLang="zh-CN" sz="2000" i="1">
                          <a:latin typeface="Cambria Math" panose="02040503050406030204" pitchFamily="18" charset="0"/>
                          <a:ea typeface="Cambria Math" panose="02040503050406030204" pitchFamily="18" charset="0"/>
                        </a:rPr>
                        <m:t>(</m:t>
                      </m:r>
                      <m:r>
                        <a:rPr lang="en-US" altLang="zh-CN" sz="2000" i="1">
                          <a:latin typeface="Cambria Math" panose="02040503050406030204" pitchFamily="18" charset="0"/>
                          <a:ea typeface="Cambria Math" panose="02040503050406030204" pitchFamily="18" charset="0"/>
                        </a:rPr>
                        <m:t>𝑒𝑠𝑡𝑖𝑚𝑎𝑡𝑒</m:t>
                      </m:r>
                      <m:r>
                        <a:rPr lang="en-US" altLang="zh-CN" sz="2000" i="1">
                          <a:latin typeface="Cambria Math" panose="02040503050406030204" pitchFamily="18" charset="0"/>
                          <a:ea typeface="Cambria Math" panose="02040503050406030204" pitchFamily="18" charset="0"/>
                        </a:rPr>
                        <m:t>)</m:t>
                      </m:r>
                    </m:oMath>
                  </m:oMathPara>
                </a14:m>
                <a:endParaRPr lang="en-US" altLang="zh-CN" sz="2000" dirty="0"/>
              </a:p>
              <a:p>
                <a:endParaRPr lang="en-US" sz="2000" dirty="0"/>
              </a:p>
              <a:p>
                <a:r>
                  <a:rPr lang="en-US" sz="2000" dirty="0"/>
                  <a:t>The confidence level of a confidence interval is the probability that </a:t>
                </a:r>
                <a:r>
                  <a:rPr lang="en-US" altLang="zh-CN" sz="2000" dirty="0"/>
                  <a:t>the</a:t>
                </a:r>
                <a:r>
                  <a:rPr lang="zh-CN" altLang="en-US" sz="2000" dirty="0"/>
                  <a:t> </a:t>
                </a:r>
                <a:r>
                  <a:rPr lang="en-US" altLang="zh-CN" sz="2000" dirty="0"/>
                  <a:t>true</a:t>
                </a:r>
                <a:r>
                  <a:rPr lang="zh-CN" altLang="en-US" sz="2000" dirty="0"/>
                  <a:t> </a:t>
                </a:r>
                <a:r>
                  <a:rPr lang="en-US" altLang="zh-CN" sz="2000" dirty="0"/>
                  <a:t>parameter</a:t>
                </a:r>
                <a:r>
                  <a:rPr lang="zh-CN" altLang="en-US" sz="2000" dirty="0"/>
                  <a:t> </a:t>
                </a:r>
                <a:r>
                  <a:rPr lang="en-US" altLang="zh-CN" sz="2000" dirty="0"/>
                  <a:t>is</a:t>
                </a:r>
                <a:r>
                  <a:rPr lang="zh-CN" altLang="en-US" sz="2000" dirty="0"/>
                  <a:t> </a:t>
                </a:r>
                <a:r>
                  <a:rPr lang="en-US" altLang="zh-CN" sz="2000" dirty="0"/>
                  <a:t>between</a:t>
                </a:r>
                <a:r>
                  <a:rPr lang="zh-CN" altLang="en-US" sz="2000" dirty="0"/>
                  <a:t> </a:t>
                </a:r>
                <a:r>
                  <a:rPr lang="en-US" sz="2000" dirty="0"/>
                  <a:t>this interva</a:t>
                </a:r>
                <a:r>
                  <a:rPr lang="en-US" altLang="zh-CN" sz="2000" dirty="0"/>
                  <a:t>l</a:t>
                </a:r>
                <a:r>
                  <a:rPr lang="en-US" sz="2000" dirty="0"/>
                  <a:t>. </a:t>
                </a:r>
              </a:p>
              <a:p>
                <a:endParaRPr lang="en-US" sz="2000" dirty="0"/>
              </a:p>
              <a:p>
                <a:pPr lvl="1">
                  <a:buClr>
                    <a:schemeClr val="tx1"/>
                  </a:buClr>
                </a:pPr>
                <a:r>
                  <a:rPr lang="en-US" sz="2000" dirty="0"/>
                  <a:t>Usually</a:t>
                </a:r>
                <a:r>
                  <a:rPr lang="zh-CN" altLang="en-US" sz="2000" dirty="0"/>
                  <a:t> </a:t>
                </a:r>
                <a:r>
                  <a:rPr lang="en-US" altLang="zh-CN" sz="2000" dirty="0"/>
                  <a:t>use</a:t>
                </a:r>
                <a:r>
                  <a:rPr lang="en-US" sz="2000" dirty="0"/>
                  <a:t> 95%</a:t>
                </a:r>
                <a:r>
                  <a:rPr lang="zh-CN" altLang="en-US" sz="2000" dirty="0"/>
                  <a:t> </a:t>
                </a:r>
                <a:r>
                  <a:rPr lang="en-US" altLang="zh-CN" sz="2000" dirty="0"/>
                  <a:t>confidence</a:t>
                </a:r>
                <a:r>
                  <a:rPr lang="zh-CN" altLang="en-US" sz="2000" dirty="0"/>
                  <a:t> </a:t>
                </a:r>
                <a:r>
                  <a:rPr lang="en-US" altLang="zh-CN" sz="2000" dirty="0"/>
                  <a:t>interval,</a:t>
                </a:r>
                <a:r>
                  <a:rPr lang="en-US" sz="2000" dirty="0"/>
                  <a:t> </a:t>
                </a:r>
                <a14:m>
                  <m:oMath xmlns:m="http://schemas.openxmlformats.org/officeDocument/2006/math">
                    <m:r>
                      <a:rPr lang="en-US" sz="2000" i="1">
                        <a:latin typeface="Cambria Math" panose="02040503050406030204" pitchFamily="18" charset="0"/>
                        <a:ea typeface="Cambria Math" panose="02040503050406030204" pitchFamily="18" charset="0"/>
                      </a:rPr>
                      <m:t>𝛼</m:t>
                    </m:r>
                    <m:r>
                      <a:rPr lang="en-US" altLang="zh-CN" sz="2000" i="1">
                        <a:latin typeface="Cambria Math" panose="02040503050406030204" pitchFamily="18" charset="0"/>
                        <a:ea typeface="Cambria Math" panose="02040503050406030204" pitchFamily="18" charset="0"/>
                      </a:rPr>
                      <m:t>=0.05</m:t>
                    </m:r>
                  </m:oMath>
                </a14:m>
                <a:r>
                  <a:rPr lang="en-US" altLang="zh-CN" sz="2000" dirty="0"/>
                  <a:t>.</a:t>
                </a:r>
                <a:r>
                  <a:rPr lang="zh-CN" altLang="en-US" sz="2000" dirty="0"/>
                  <a:t> </a:t>
                </a:r>
                <a:r>
                  <a:rPr lang="en-US" altLang="zh-CN" sz="2000" dirty="0"/>
                  <a:t>In</a:t>
                </a:r>
                <a:r>
                  <a:rPr lang="zh-CN" altLang="en-US" sz="2000" dirty="0"/>
                  <a:t> </a:t>
                </a:r>
                <a:r>
                  <a:rPr lang="en-US" altLang="zh-CN" sz="2000" dirty="0"/>
                  <a:t>this</a:t>
                </a:r>
                <a:r>
                  <a:rPr lang="zh-CN" altLang="en-US" sz="2000" dirty="0"/>
                  <a:t> </a:t>
                </a:r>
                <a:r>
                  <a:rPr lang="en-US" altLang="zh-CN" sz="2000" dirty="0"/>
                  <a:t>lecture,</a:t>
                </a:r>
                <a:r>
                  <a:rPr lang="zh-CN" altLang="en-US" sz="2000" dirty="0"/>
                  <a:t> </a:t>
                </a:r>
                <a:r>
                  <a:rPr lang="en-US" altLang="zh-CN" sz="2000" dirty="0"/>
                  <a:t>critical</a:t>
                </a:r>
                <a:r>
                  <a:rPr lang="zh-CN" altLang="en-US" sz="2000" dirty="0"/>
                  <a:t> </a:t>
                </a:r>
                <a:r>
                  <a:rPr lang="en-US" altLang="zh-CN" sz="2000" dirty="0"/>
                  <a:t>value</a:t>
                </a:r>
                <a:r>
                  <a:rPr lang="en-US" sz="2000" dirty="0"/>
                  <a:t> is usually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𝑧</m:t>
                        </m:r>
                      </m:e>
                      <m:sub>
                        <m:r>
                          <a:rPr lang="en-US" sz="2000" i="1" dirty="0">
                            <a:latin typeface="Cambria Math" panose="02040503050406030204" pitchFamily="18" charset="0"/>
                          </a:rPr>
                          <m:t>𝛼</m:t>
                        </m:r>
                        <m:r>
                          <a:rPr lang="en-US" altLang="zh-CN" sz="2000" i="1" dirty="0">
                            <a:latin typeface="Cambria Math" panose="02040503050406030204" pitchFamily="18" charset="0"/>
                          </a:rPr>
                          <m:t>/2</m:t>
                        </m:r>
                      </m:sub>
                    </m:sSub>
                  </m:oMath>
                </a14:m>
                <a:r>
                  <a:rPr lang="en-US" sz="2000" dirty="0"/>
                  <a:t>. For a 95% confidence interval,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𝑧</m:t>
                        </m:r>
                      </m:e>
                      <m:sub>
                        <m:r>
                          <a:rPr lang="en-US" sz="2000" i="1" dirty="0">
                            <a:latin typeface="Cambria Math" panose="02040503050406030204" pitchFamily="18" charset="0"/>
                          </a:rPr>
                          <m:t>𝛼</m:t>
                        </m:r>
                        <m:r>
                          <a:rPr lang="en-US" altLang="zh-CN" sz="2000" i="1" dirty="0">
                            <a:latin typeface="Cambria Math" panose="02040503050406030204" pitchFamily="18" charset="0"/>
                          </a:rPr>
                          <m:t>/2</m:t>
                        </m:r>
                      </m:sub>
                    </m:sSub>
                  </m:oMath>
                </a14:m>
                <a:r>
                  <a:rPr lang="en-US" sz="2000" dirty="0"/>
                  <a:t> = 1.96. </a:t>
                </a:r>
              </a:p>
              <a:p>
                <a:pPr lvl="1">
                  <a:buClr>
                    <a:schemeClr val="tx1"/>
                  </a:buClr>
                </a:pPr>
                <a:r>
                  <a:rPr lang="en-US" altLang="zh-CN" sz="2000" dirty="0"/>
                  <a:t>Sometimes</a:t>
                </a:r>
                <a:r>
                  <a:rPr lang="zh-CN" altLang="en-US" sz="2000" dirty="0"/>
                  <a:t> </a:t>
                </a:r>
                <a:r>
                  <a:rPr lang="en-US" sz="2000" dirty="0"/>
                  <a:t>a confidence interval for </a:t>
                </a:r>
                <a14:m>
                  <m:oMath xmlns:m="http://schemas.openxmlformats.org/officeDocument/2006/math">
                    <m:r>
                      <a:rPr lang="en-US" sz="2000" i="1">
                        <a:latin typeface="Cambria Math" panose="02040503050406030204" pitchFamily="18" charset="0"/>
                        <a:ea typeface="Cambria Math" panose="02040503050406030204" pitchFamily="18" charset="0"/>
                      </a:rPr>
                      <m:t>𝜃</m:t>
                    </m:r>
                  </m:oMath>
                </a14:m>
                <a:r>
                  <a:rPr lang="zh-CN" altLang="en-US" sz="2000" dirty="0"/>
                  <a:t> </a:t>
                </a:r>
                <a:r>
                  <a:rPr lang="en-US" altLang="zh-CN" sz="2000" dirty="0"/>
                  <a:t>can</a:t>
                </a:r>
                <a:r>
                  <a:rPr lang="zh-CN" altLang="en-US" sz="2000" dirty="0"/>
                  <a:t> </a:t>
                </a:r>
                <a:r>
                  <a:rPr lang="en-US" altLang="zh-CN" sz="2000" dirty="0"/>
                  <a:t>be</a:t>
                </a:r>
                <a:r>
                  <a:rPr lang="zh-CN" altLang="en-US" sz="2000" dirty="0"/>
                  <a:t> </a:t>
                </a:r>
                <a:r>
                  <a:rPr lang="en-US" altLang="zh-CN" sz="2000" dirty="0"/>
                  <a:t>obtained</a:t>
                </a:r>
                <a:r>
                  <a:rPr lang="zh-CN" altLang="en-US" sz="2000" dirty="0"/>
                  <a:t> </a:t>
                </a:r>
                <a:r>
                  <a:rPr lang="en-US" altLang="zh-CN" sz="2000" dirty="0"/>
                  <a:t>indirectly, </a:t>
                </a:r>
                <a:r>
                  <a:rPr lang="en-US" sz="2000" dirty="0"/>
                  <a:t> we first calculate </a:t>
                </a:r>
                <a14:m>
                  <m:oMath xmlns:m="http://schemas.openxmlformats.org/officeDocument/2006/math">
                    <m:r>
                      <a:rPr lang="en-US" sz="2000" i="1" dirty="0">
                        <a:latin typeface="Cambria Math" panose="02040503050406030204" pitchFamily="18" charset="0"/>
                      </a:rPr>
                      <m:t>(</m:t>
                    </m:r>
                    <m:r>
                      <a:rPr lang="en-US" sz="2000" i="1" dirty="0">
                        <a:latin typeface="Cambria Math" panose="02040503050406030204" pitchFamily="18" charset="0"/>
                      </a:rPr>
                      <m:t>𝐿</m:t>
                    </m:r>
                    <m:r>
                      <a:rPr lang="en-US" sz="2000" i="1" dirty="0">
                        <a:latin typeface="Cambria Math" panose="02040503050406030204" pitchFamily="18" charset="0"/>
                      </a:rPr>
                      <m:t>,</m:t>
                    </m:r>
                    <m:r>
                      <a:rPr lang="en-US" sz="2000" i="1" dirty="0">
                        <a:latin typeface="Cambria Math" panose="02040503050406030204" pitchFamily="18" charset="0"/>
                      </a:rPr>
                      <m:t>𝑈</m:t>
                    </m:r>
                    <m:r>
                      <a:rPr lang="en-US" sz="2000" i="1" dirty="0">
                        <a:latin typeface="Cambria Math" panose="02040503050406030204" pitchFamily="18" charset="0"/>
                      </a:rPr>
                      <m:t>), </m:t>
                    </m:r>
                  </m:oMath>
                </a14:m>
                <a:r>
                  <a:rPr lang="en-US" sz="2000" dirty="0"/>
                  <a:t>which is a confidence interval for </a:t>
                </a:r>
                <a14:m>
                  <m:oMath xmlns:m="http://schemas.openxmlformats.org/officeDocument/2006/math">
                    <m:r>
                      <m:rPr>
                        <m:sty m:val="p"/>
                      </m:rPr>
                      <a:rPr lang="en-US" altLang="zh-CN" sz="2000">
                        <a:latin typeface="Cambria Math" panose="02040503050406030204" pitchFamily="18" charset="0"/>
                        <a:ea typeface="Cambria Math" panose="02040503050406030204" pitchFamily="18" charset="0"/>
                      </a:rPr>
                      <m:t>log</m:t>
                    </m:r>
                    <m:r>
                      <a:rPr lang="en-US" altLang="zh-CN" sz="200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𝜃</m:t>
                    </m:r>
                    <m:r>
                      <a:rPr lang="en-US" altLang="zh-CN" sz="2000">
                        <a:latin typeface="Cambria Math" panose="02040503050406030204" pitchFamily="18" charset="0"/>
                        <a:ea typeface="Cambria Math" panose="02040503050406030204" pitchFamily="18" charset="0"/>
                      </a:rPr>
                      <m:t>)</m:t>
                    </m:r>
                  </m:oMath>
                </a14:m>
                <a:r>
                  <a:rPr lang="en-US" sz="2000" dirty="0"/>
                  <a:t>, and then a confidence interval for </a:t>
                </a:r>
                <a14:m>
                  <m:oMath xmlns:m="http://schemas.openxmlformats.org/officeDocument/2006/math">
                    <m:r>
                      <a:rPr lang="en-US" sz="2000" i="1">
                        <a:latin typeface="Cambria Math" panose="02040503050406030204" pitchFamily="18" charset="0"/>
                        <a:ea typeface="Cambria Math" panose="02040503050406030204" pitchFamily="18" charset="0"/>
                      </a:rPr>
                      <m:t>𝜃</m:t>
                    </m:r>
                  </m:oMath>
                </a14:m>
                <a:r>
                  <a:rPr lang="en-US" sz="2000" dirty="0"/>
                  <a:t> is obtained as</a:t>
                </a:r>
                <a:r>
                  <a:rPr lang="zh-CN" altLang="en-US" sz="2000" dirty="0"/>
                  <a:t> </a:t>
                </a:r>
                <a14:m>
                  <m:oMath xmlns:m="http://schemas.openxmlformats.org/officeDocument/2006/math">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m:t>
                        </m:r>
                        <m:r>
                          <a:rPr lang="en-US" altLang="zh-CN" sz="2000" i="1">
                            <a:latin typeface="Cambria Math" panose="02040503050406030204" pitchFamily="18" charset="0"/>
                          </a:rPr>
                          <m:t>𝑒</m:t>
                        </m:r>
                      </m:e>
                      <m:sup>
                        <m:r>
                          <a:rPr lang="en-US" altLang="zh-CN" sz="2000" i="1">
                            <a:latin typeface="Cambria Math" panose="02040503050406030204" pitchFamily="18" charset="0"/>
                          </a:rPr>
                          <m:t>𝐿</m:t>
                        </m:r>
                      </m:sup>
                    </m:sSup>
                    <m:r>
                      <a:rPr lang="en-US" altLang="zh-CN" sz="2000">
                        <a:latin typeface="Cambria Math" panose="02040503050406030204" pitchFamily="18" charset="0"/>
                      </a:rPr>
                      <m:t>,</m:t>
                    </m:r>
                    <m:r>
                      <a:rPr lang="zh-CN" altLang="en-US" sz="2000">
                        <a:latin typeface="Cambria Math" panose="02040503050406030204" pitchFamily="18" charset="0"/>
                      </a:rPr>
                      <m:t> </m:t>
                    </m:r>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𝑒</m:t>
                        </m:r>
                      </m:e>
                      <m:sup>
                        <m:r>
                          <a:rPr lang="en-US" altLang="zh-CN" sz="2000" i="1">
                            <a:latin typeface="Cambria Math" panose="02040503050406030204" pitchFamily="18" charset="0"/>
                          </a:rPr>
                          <m:t>𝑈</m:t>
                        </m:r>
                      </m:sup>
                    </m:sSup>
                    <m:r>
                      <a:rPr lang="en-US" altLang="zh-CN" sz="2000" i="1">
                        <a:latin typeface="Cambria Math" panose="02040503050406030204" pitchFamily="18" charset="0"/>
                      </a:rPr>
                      <m:t>)</m:t>
                    </m:r>
                  </m:oMath>
                </a14:m>
                <a:r>
                  <a:rPr lang="en-US" altLang="zh-CN" sz="2000" dirty="0"/>
                  <a:t>.</a:t>
                </a:r>
                <a:endParaRPr lang="en-US" sz="2000" dirty="0"/>
              </a:p>
              <a:p>
                <a:endParaRPr lang="en-US" dirty="0"/>
              </a:p>
            </p:txBody>
          </p:sp>
        </mc:Choice>
        <mc:Fallback xmlns="">
          <p:sp>
            <p:nvSpPr>
              <p:cNvPr id="5" name="TextBox 4">
                <a:extLst>
                  <a:ext uri="{FF2B5EF4-FFF2-40B4-BE49-F238E27FC236}">
                    <a16:creationId xmlns:a16="http://schemas.microsoft.com/office/drawing/2014/main" id="{DFC15D46-F74A-6C4E-AD65-AA2B51B5D8C6}"/>
                  </a:ext>
                </a:extLst>
              </p:cNvPr>
              <p:cNvSpPr txBox="1">
                <a:spLocks noRot="1" noChangeAspect="1" noMove="1" noResize="1" noEditPoints="1" noAdjustHandles="1" noChangeArrowheads="1" noChangeShapeType="1" noTextEdit="1"/>
              </p:cNvSpPr>
              <p:nvPr/>
            </p:nvSpPr>
            <p:spPr>
              <a:xfrm>
                <a:off x="228600" y="1371600"/>
                <a:ext cx="7671816" cy="4733219"/>
              </a:xfrm>
              <a:prstGeom prst="rect">
                <a:avLst/>
              </a:prstGeom>
              <a:blipFill>
                <a:blip r:embed="rId2"/>
                <a:stretch>
                  <a:fillRect l="-826" t="-804" r="-661"/>
                </a:stretch>
              </a:blipFill>
            </p:spPr>
            <p:txBody>
              <a:bodyPr/>
              <a:lstStyle/>
              <a:p>
                <a:r>
                  <a:rPr lang="en-US">
                    <a:noFill/>
                  </a:rPr>
                  <a:t> </a:t>
                </a:r>
              </a:p>
            </p:txBody>
          </p:sp>
        </mc:Fallback>
      </mc:AlternateContent>
    </p:spTree>
    <p:extLst>
      <p:ext uri="{BB962C8B-B14F-4D97-AF65-F5344CB8AC3E}">
        <p14:creationId xmlns:p14="http://schemas.microsoft.com/office/powerpoint/2010/main" val="1333528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23CC6-93CE-B74E-B3E3-1A723705D189}"/>
              </a:ext>
            </a:extLst>
          </p:cNvPr>
          <p:cNvSpPr>
            <a:spLocks noGrp="1"/>
          </p:cNvSpPr>
          <p:nvPr>
            <p:ph type="title"/>
          </p:nvPr>
        </p:nvSpPr>
        <p:spPr/>
        <p:txBody>
          <a:bodyPr/>
          <a:lstStyle/>
          <a:p>
            <a:r>
              <a:rPr lang="en-US" altLang="zh-CN" dirty="0"/>
              <a:t>Example – Odds ratio</a:t>
            </a:r>
            <a:endParaRPr lang="en-US" dirty="0"/>
          </a:p>
        </p:txBody>
      </p:sp>
      <p:sp>
        <p:nvSpPr>
          <p:cNvPr id="3" name="Content Placeholder 2">
            <a:extLst>
              <a:ext uri="{FF2B5EF4-FFF2-40B4-BE49-F238E27FC236}">
                <a16:creationId xmlns:a16="http://schemas.microsoft.com/office/drawing/2014/main" id="{00524967-0AE1-224D-9903-20CDAF5215AF}"/>
              </a:ext>
            </a:extLst>
          </p:cNvPr>
          <p:cNvSpPr>
            <a:spLocks noGrp="1"/>
          </p:cNvSpPr>
          <p:nvPr>
            <p:ph idx="1"/>
          </p:nvPr>
        </p:nvSpPr>
        <p:spPr>
          <a:xfrm>
            <a:off x="228600" y="1527048"/>
            <a:ext cx="7696200" cy="4721352"/>
          </a:xfrm>
        </p:spPr>
        <p:txBody>
          <a:bodyPr>
            <a:normAutofit/>
          </a:bodyPr>
          <a:lstStyle/>
          <a:p>
            <a:pPr marL="0" indent="0">
              <a:buNone/>
            </a:pPr>
            <a:r>
              <a:rPr lang="en-US" sz="1600" dirty="0"/>
              <a:t>In a study, patients admitted with lung cancer in the preceding year were queried about</a:t>
            </a:r>
            <a:r>
              <a:rPr lang="zh-CN" altLang="en-US" sz="1600" dirty="0"/>
              <a:t> </a:t>
            </a:r>
            <a:r>
              <a:rPr lang="en-US" sz="1600" dirty="0"/>
              <a:t>their smoking behavior. </a:t>
            </a:r>
          </a:p>
          <a:p>
            <a:pPr marL="0" indent="0">
              <a:buNone/>
            </a:pPr>
            <a:r>
              <a:rPr lang="en-US" sz="1600" dirty="0"/>
              <a:t>For each of the 709 patients admitted, they recorded the smoking</a:t>
            </a:r>
            <a:r>
              <a:rPr lang="zh-CN" altLang="en-US" sz="1600" dirty="0"/>
              <a:t> </a:t>
            </a:r>
            <a:r>
              <a:rPr lang="en-US" sz="1600" dirty="0"/>
              <a:t>behavior of a noncancer patient at the same hospital of the same gender and within the same</a:t>
            </a:r>
            <a:r>
              <a:rPr lang="zh-CN" altLang="en-US" sz="1600" dirty="0"/>
              <a:t> </a:t>
            </a:r>
            <a:r>
              <a:rPr lang="en-US" sz="1600" dirty="0"/>
              <a:t>5-year grouping on age. </a:t>
            </a:r>
          </a:p>
          <a:p>
            <a:pPr marL="0" indent="0">
              <a:buNone/>
            </a:pPr>
            <a:r>
              <a:rPr lang="en-US" sz="1600" dirty="0"/>
              <a:t>The 709 cases in the first column of </a:t>
            </a:r>
            <a:r>
              <a:rPr lang="en-US" altLang="zh-CN" sz="1600" dirty="0"/>
              <a:t>the</a:t>
            </a:r>
            <a:r>
              <a:rPr lang="zh-CN" altLang="en-US" sz="1600" dirty="0"/>
              <a:t> </a:t>
            </a:r>
            <a:r>
              <a:rPr lang="en-US" altLang="zh-CN" sz="1600" dirty="0"/>
              <a:t>t</a:t>
            </a:r>
            <a:r>
              <a:rPr lang="en-US" sz="1600" dirty="0"/>
              <a:t>able </a:t>
            </a:r>
            <a:r>
              <a:rPr lang="en-US" altLang="zh-CN" sz="1600" dirty="0"/>
              <a:t>below</a:t>
            </a:r>
            <a:r>
              <a:rPr lang="en-US" sz="1600" dirty="0"/>
              <a:t> are those having</a:t>
            </a:r>
            <a:r>
              <a:rPr lang="zh-CN" altLang="en-US" sz="1600" dirty="0"/>
              <a:t> </a:t>
            </a:r>
            <a:r>
              <a:rPr lang="en-US" sz="1600" dirty="0"/>
              <a:t>lung cancer and the 709 controls in the second column are those not having it. A smoker</a:t>
            </a:r>
            <a:r>
              <a:rPr lang="zh-CN" altLang="en-US" sz="1600" dirty="0"/>
              <a:t> </a:t>
            </a:r>
            <a:r>
              <a:rPr lang="en-US" sz="1600" dirty="0"/>
              <a:t>was defined as a person who had smoked at least one cigarette a day for at least a year.</a:t>
            </a:r>
          </a:p>
          <a:p>
            <a:pPr marL="0" indent="0">
              <a:buNone/>
            </a:pPr>
            <a:endParaRPr lang="en-US" altLang="zh-CN" sz="1800" dirty="0"/>
          </a:p>
          <a:p>
            <a:pPr marL="0" indent="0">
              <a:buNone/>
            </a:pPr>
            <a:endParaRPr lang="en-US" altLang="zh-CN" sz="1800" i="1" dirty="0"/>
          </a:p>
          <a:p>
            <a:pPr marL="0" indent="0">
              <a:buNone/>
            </a:pPr>
            <a:endParaRPr lang="en-US" altLang="zh-CN" sz="1800" i="1" dirty="0"/>
          </a:p>
          <a:p>
            <a:pPr marL="0" indent="0">
              <a:buNone/>
            </a:pPr>
            <a:endParaRPr lang="en-US" sz="1800" i="1" dirty="0"/>
          </a:p>
          <a:p>
            <a:pPr marL="0" indent="0">
              <a:buNone/>
            </a:pPr>
            <a:endParaRPr lang="en-US" sz="1600" i="1" dirty="0"/>
          </a:p>
          <a:p>
            <a:pPr marL="0" indent="0">
              <a:buNone/>
            </a:pPr>
            <a:endParaRPr lang="en-US" sz="1000" i="1" dirty="0"/>
          </a:p>
          <a:p>
            <a:pPr marL="0" indent="0">
              <a:buNone/>
            </a:pPr>
            <a:r>
              <a:rPr lang="en-US" sz="1600" i="1" dirty="0"/>
              <a:t>Evaluate the strength of association by calculating odds ratio and 95% confidence interva</a:t>
            </a:r>
            <a:r>
              <a:rPr lang="en-US" altLang="zh-CN" sz="1600" i="1" dirty="0"/>
              <a:t>l.</a:t>
            </a:r>
            <a:r>
              <a:rPr lang="zh-CN" altLang="en-US" sz="1600" i="1" dirty="0"/>
              <a:t> </a:t>
            </a:r>
            <a:r>
              <a:rPr lang="en-US" altLang="zh-CN" sz="1600" i="1" dirty="0"/>
              <a:t>Is</a:t>
            </a:r>
            <a:r>
              <a:rPr lang="zh-CN" altLang="en-US" sz="1600" i="1" dirty="0"/>
              <a:t> </a:t>
            </a:r>
            <a:r>
              <a:rPr lang="en-US" altLang="zh-CN" sz="1600" i="1" dirty="0"/>
              <a:t>the</a:t>
            </a:r>
            <a:r>
              <a:rPr lang="zh-CN" altLang="en-US" sz="1600" i="1" dirty="0"/>
              <a:t> </a:t>
            </a:r>
            <a:r>
              <a:rPr lang="en-US" altLang="zh-CN" sz="1600" i="1" dirty="0"/>
              <a:t>odds</a:t>
            </a:r>
            <a:r>
              <a:rPr lang="zh-CN" altLang="en-US" sz="1600" i="1" dirty="0"/>
              <a:t> </a:t>
            </a:r>
            <a:r>
              <a:rPr lang="en-US" altLang="zh-CN" sz="1600" i="1" dirty="0"/>
              <a:t>ratio</a:t>
            </a:r>
            <a:r>
              <a:rPr lang="zh-CN" altLang="en-US" sz="1600" i="1" dirty="0"/>
              <a:t> </a:t>
            </a:r>
            <a:r>
              <a:rPr lang="en-US" altLang="zh-CN" sz="1600" i="1" dirty="0"/>
              <a:t>significantly</a:t>
            </a:r>
            <a:r>
              <a:rPr lang="zh-CN" altLang="en-US" sz="1600" i="1" dirty="0"/>
              <a:t> </a:t>
            </a:r>
            <a:r>
              <a:rPr lang="en-US" altLang="zh-CN" sz="1600" i="1" dirty="0"/>
              <a:t>different</a:t>
            </a:r>
            <a:r>
              <a:rPr lang="zh-CN" altLang="en-US" sz="1600" i="1" dirty="0"/>
              <a:t> </a:t>
            </a:r>
            <a:r>
              <a:rPr lang="en-US" altLang="zh-CN" sz="1600" i="1" dirty="0"/>
              <a:t>from</a:t>
            </a:r>
            <a:r>
              <a:rPr lang="zh-CN" altLang="en-US" sz="1600" i="1" dirty="0"/>
              <a:t> </a:t>
            </a:r>
            <a:r>
              <a:rPr lang="en-US" altLang="zh-CN" sz="1600" i="1" dirty="0"/>
              <a:t>1?</a:t>
            </a:r>
            <a:endParaRPr lang="en-US" sz="1600" i="1" dirty="0">
              <a:latin typeface="Cambria Math" panose="02040503050406030204" pitchFamily="18" charset="0"/>
            </a:endParaRPr>
          </a:p>
          <a:p>
            <a:pPr marL="0" indent="0">
              <a:buNone/>
            </a:pPr>
            <a:endParaRPr lang="en-US" sz="900" i="1" dirty="0">
              <a:latin typeface="Cambria Math" panose="02040503050406030204" pitchFamily="18" charset="0"/>
            </a:endParaRPr>
          </a:p>
          <a:p>
            <a:pPr marL="0" indent="0">
              <a:buNone/>
            </a:pPr>
            <a:endParaRPr lang="en-US" sz="5600" dirty="0"/>
          </a:p>
          <a:p>
            <a:pPr marL="0" indent="0">
              <a:buNone/>
            </a:pPr>
            <a:endParaRPr lang="en-US" dirty="0"/>
          </a:p>
        </p:txBody>
      </p:sp>
      <p:sp>
        <p:nvSpPr>
          <p:cNvPr id="4" name="Slide Number Placeholder 3">
            <a:extLst>
              <a:ext uri="{FF2B5EF4-FFF2-40B4-BE49-F238E27FC236}">
                <a16:creationId xmlns:a16="http://schemas.microsoft.com/office/drawing/2014/main" id="{1E86696A-2DB3-244F-B911-6152037C6443}"/>
              </a:ext>
            </a:extLst>
          </p:cNvPr>
          <p:cNvSpPr>
            <a:spLocks noGrp="1"/>
          </p:cNvSpPr>
          <p:nvPr>
            <p:ph type="sldNum" sz="quarter" idx="12"/>
          </p:nvPr>
        </p:nvSpPr>
        <p:spPr/>
        <p:txBody>
          <a:bodyPr/>
          <a:lstStyle/>
          <a:p>
            <a:fld id="{0235576B-7F3C-4840-ADD7-A9DF1158E3A5}" type="slidenum">
              <a:rPr lang="en-US" smtClean="0"/>
              <a:pPr/>
              <a:t>19</a:t>
            </a:fld>
            <a:endParaRPr lang="en-US"/>
          </a:p>
        </p:txBody>
      </p:sp>
      <p:pic>
        <p:nvPicPr>
          <p:cNvPr id="8" name="Picture 7">
            <a:extLst>
              <a:ext uri="{FF2B5EF4-FFF2-40B4-BE49-F238E27FC236}">
                <a16:creationId xmlns:a16="http://schemas.microsoft.com/office/drawing/2014/main" id="{EF7AE90D-D5F5-334D-A824-F80F38CA76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3887724"/>
            <a:ext cx="2514600" cy="1295400"/>
          </a:xfrm>
          <a:prstGeom prst="rect">
            <a:avLst/>
          </a:prstGeom>
        </p:spPr>
      </p:pic>
      <p:sp>
        <p:nvSpPr>
          <p:cNvPr id="7" name="TextBox 6">
            <a:extLst>
              <a:ext uri="{FF2B5EF4-FFF2-40B4-BE49-F238E27FC236}">
                <a16:creationId xmlns:a16="http://schemas.microsoft.com/office/drawing/2014/main" id="{6DEF7806-9BD2-B74C-8E11-B939A90DCD5D}"/>
              </a:ext>
            </a:extLst>
          </p:cNvPr>
          <p:cNvSpPr txBox="1"/>
          <p:nvPr/>
        </p:nvSpPr>
        <p:spPr>
          <a:xfrm>
            <a:off x="5105400" y="4859958"/>
            <a:ext cx="2667000" cy="784830"/>
          </a:xfrm>
          <a:prstGeom prst="rect">
            <a:avLst/>
          </a:prstGeom>
          <a:noFill/>
        </p:spPr>
        <p:txBody>
          <a:bodyPr wrap="square" rtlCol="0">
            <a:spAutoFit/>
          </a:bodyPr>
          <a:lstStyle/>
          <a:p>
            <a:r>
              <a:rPr lang="en-US" altLang="zh-CN" sz="900" dirty="0"/>
              <a:t>Source:</a:t>
            </a:r>
            <a:r>
              <a:rPr lang="zh-CN" altLang="en-US" sz="900" dirty="0"/>
              <a:t> </a:t>
            </a:r>
            <a:r>
              <a:rPr lang="en-US" altLang="zh-CN" sz="900" dirty="0"/>
              <a:t>data</a:t>
            </a:r>
            <a:r>
              <a:rPr lang="zh-CN" altLang="en-US" sz="900" dirty="0"/>
              <a:t> </a:t>
            </a:r>
            <a:r>
              <a:rPr lang="en-US" sz="900" dirty="0"/>
              <a:t>reported in Table IV, R. Doll and A. </a:t>
            </a:r>
            <a:r>
              <a:rPr lang="en-US" altLang="zh-CN" sz="900" dirty="0"/>
              <a:t>Source:</a:t>
            </a:r>
            <a:r>
              <a:rPr lang="en-US" sz="900" dirty="0"/>
              <a:t> data B. Hill, </a:t>
            </a:r>
            <a:r>
              <a:rPr lang="en-US" sz="900" i="1" dirty="0"/>
              <a:t>Br. Med. J., </a:t>
            </a:r>
            <a:r>
              <a:rPr lang="en-US" sz="900" dirty="0"/>
              <a:t>739-748, Sept. 30, 1950. </a:t>
            </a:r>
          </a:p>
          <a:p>
            <a:endParaRPr lang="en-US" dirty="0"/>
          </a:p>
        </p:txBody>
      </p:sp>
    </p:spTree>
    <p:extLst>
      <p:ext uri="{BB962C8B-B14F-4D97-AF65-F5344CB8AC3E}">
        <p14:creationId xmlns:p14="http://schemas.microsoft.com/office/powerpoint/2010/main" val="893299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40F87-3372-A34C-A8E0-20E744E78C81}"/>
              </a:ext>
            </a:extLst>
          </p:cNvPr>
          <p:cNvSpPr>
            <a:spLocks noGrp="1"/>
          </p:cNvSpPr>
          <p:nvPr>
            <p:ph type="title"/>
          </p:nvPr>
        </p:nvSpPr>
        <p:spPr/>
        <p:txBody>
          <a:bodyPr/>
          <a:lstStyle/>
          <a:p>
            <a:r>
              <a:rPr lang="en-US" dirty="0"/>
              <a:t>What is Categorical data?</a:t>
            </a:r>
          </a:p>
        </p:txBody>
      </p:sp>
      <p:sp>
        <p:nvSpPr>
          <p:cNvPr id="3" name="Content Placeholder 2">
            <a:extLst>
              <a:ext uri="{FF2B5EF4-FFF2-40B4-BE49-F238E27FC236}">
                <a16:creationId xmlns:a16="http://schemas.microsoft.com/office/drawing/2014/main" id="{DD6ADA1F-74D7-2F40-A1E1-C6B8D91A9AFF}"/>
              </a:ext>
            </a:extLst>
          </p:cNvPr>
          <p:cNvSpPr>
            <a:spLocks noGrp="1"/>
          </p:cNvSpPr>
          <p:nvPr>
            <p:ph idx="1"/>
          </p:nvPr>
        </p:nvSpPr>
        <p:spPr>
          <a:xfrm>
            <a:off x="228600" y="1600200"/>
            <a:ext cx="7900416" cy="4419600"/>
          </a:xfrm>
        </p:spPr>
        <p:txBody>
          <a:bodyPr>
            <a:noAutofit/>
          </a:bodyPr>
          <a:lstStyle/>
          <a:p>
            <a:pPr>
              <a:buClr>
                <a:schemeClr val="tx1"/>
              </a:buClr>
              <a:buFont typeface="Wingdings" pitchFamily="2" charset="2"/>
              <a:buChar char="q"/>
            </a:pPr>
            <a:r>
              <a:rPr lang="zh-CN" altLang="en-US" sz="2000" dirty="0"/>
              <a:t> </a:t>
            </a:r>
            <a:r>
              <a:rPr lang="en-US" sz="2000" dirty="0"/>
              <a:t>Categorical data arises when individuals are categorized into one of two or more mutually exclusive groups.</a:t>
            </a:r>
          </a:p>
          <a:p>
            <a:pPr marL="0" indent="0">
              <a:buClr>
                <a:schemeClr val="tx1"/>
              </a:buClr>
              <a:buNone/>
            </a:pPr>
            <a:endParaRPr lang="en-US" sz="100" dirty="0"/>
          </a:p>
          <a:p>
            <a:pPr>
              <a:buClr>
                <a:schemeClr val="tx1"/>
              </a:buClr>
              <a:buFont typeface="Wingdings" pitchFamily="2" charset="2"/>
              <a:buChar char="q"/>
            </a:pPr>
            <a:r>
              <a:rPr lang="zh-CN" altLang="en-US" sz="2000" dirty="0"/>
              <a:t> </a:t>
            </a:r>
            <a:r>
              <a:rPr lang="en-US" altLang="zh-CN" sz="2000" dirty="0"/>
              <a:t>Continuous</a:t>
            </a:r>
            <a:r>
              <a:rPr lang="zh-CN" altLang="en-US" sz="2000" dirty="0"/>
              <a:t> </a:t>
            </a:r>
            <a:r>
              <a:rPr lang="en-US" sz="2000" dirty="0"/>
              <a:t>data </a:t>
            </a:r>
            <a:r>
              <a:rPr lang="en-US" altLang="zh-CN" sz="2000" dirty="0"/>
              <a:t>could</a:t>
            </a:r>
            <a:r>
              <a:rPr lang="zh-CN" altLang="en-US" sz="2000" dirty="0"/>
              <a:t> </a:t>
            </a:r>
            <a:r>
              <a:rPr lang="en-US" altLang="zh-CN" sz="2000" dirty="0"/>
              <a:t>be</a:t>
            </a:r>
            <a:r>
              <a:rPr lang="en-US" sz="2000" dirty="0"/>
              <a:t> transformed to categorical data with respect to some predefined criteria. </a:t>
            </a:r>
            <a:endParaRPr lang="en-US" sz="1800" dirty="0"/>
          </a:p>
          <a:p>
            <a:pPr>
              <a:buClr>
                <a:schemeClr val="tx1"/>
              </a:buClr>
              <a:buFont typeface="Wingdings" pitchFamily="2" charset="2"/>
              <a:buChar char="q"/>
            </a:pPr>
            <a:r>
              <a:rPr lang="zh-CN" altLang="en-US" sz="2000" dirty="0"/>
              <a:t> </a:t>
            </a:r>
            <a:r>
              <a:rPr lang="en-US" altLang="zh-CN" sz="2000" dirty="0"/>
              <a:t>C</a:t>
            </a:r>
            <a:r>
              <a:rPr lang="en-US" sz="2000" dirty="0"/>
              <a:t>ategorical data on either a nominal or ordinal scale.</a:t>
            </a:r>
          </a:p>
          <a:p>
            <a:pPr>
              <a:buClr>
                <a:schemeClr val="tx1"/>
              </a:buClr>
              <a:buFont typeface="Wingdings" pitchFamily="2" charset="2"/>
              <a:buChar char="q"/>
            </a:pPr>
            <a:endParaRPr lang="en-US" sz="100" dirty="0"/>
          </a:p>
          <a:p>
            <a:pPr lvl="1">
              <a:buFont typeface="Wingdings" pitchFamily="2" charset="2"/>
              <a:buChar char="ü"/>
            </a:pPr>
            <a:r>
              <a:rPr lang="en-US" sz="1800" b="1" dirty="0"/>
              <a:t>Nominal</a:t>
            </a:r>
            <a:r>
              <a:rPr lang="en-US" sz="1800" dirty="0"/>
              <a:t>: unorder categories</a:t>
            </a:r>
          </a:p>
          <a:p>
            <a:pPr marL="228600" lvl="1" indent="0">
              <a:buNone/>
            </a:pPr>
            <a:r>
              <a:rPr lang="en-US" sz="1800" dirty="0"/>
              <a:t>	</a:t>
            </a:r>
            <a:r>
              <a:rPr lang="en-US" altLang="zh-CN" sz="1800" dirty="0"/>
              <a:t>-</a:t>
            </a:r>
            <a:r>
              <a:rPr lang="zh-CN" altLang="en-US" sz="1800" dirty="0"/>
              <a:t> </a:t>
            </a:r>
            <a:r>
              <a:rPr lang="en-US" sz="1600" dirty="0"/>
              <a:t>Examples: Gender, </a:t>
            </a:r>
            <a:r>
              <a:rPr lang="en-US" altLang="zh-CN" sz="1600" dirty="0"/>
              <a:t>race,</a:t>
            </a:r>
            <a:r>
              <a:rPr lang="zh-CN" altLang="en-US" sz="1600" dirty="0"/>
              <a:t> </a:t>
            </a:r>
            <a:r>
              <a:rPr lang="en-US" sz="1600" dirty="0"/>
              <a:t>hair color</a:t>
            </a:r>
          </a:p>
          <a:p>
            <a:pPr marL="228600" lvl="1" indent="0">
              <a:buNone/>
            </a:pPr>
            <a:r>
              <a:rPr lang="en-US" sz="1600" dirty="0"/>
              <a:t>	</a:t>
            </a:r>
            <a:r>
              <a:rPr lang="en-US" altLang="zh-CN" sz="1600" dirty="0"/>
              <a:t>-</a:t>
            </a:r>
            <a:r>
              <a:rPr lang="zh-CN" altLang="en-US" sz="1600" dirty="0"/>
              <a:t> </a:t>
            </a:r>
            <a:r>
              <a:rPr lang="en-US" altLang="zh-CN" sz="1600" dirty="0"/>
              <a:t>Measures:</a:t>
            </a:r>
            <a:r>
              <a:rPr lang="zh-CN" altLang="en-US" sz="1600" dirty="0"/>
              <a:t> </a:t>
            </a:r>
            <a:r>
              <a:rPr lang="en-US" sz="1600" dirty="0"/>
              <a:t>counts, frequency, mod</a:t>
            </a:r>
            <a:r>
              <a:rPr lang="en-US" altLang="zh-CN" sz="1600" dirty="0"/>
              <a:t>e</a:t>
            </a:r>
            <a:endParaRPr lang="en-US" sz="1600" dirty="0"/>
          </a:p>
          <a:p>
            <a:pPr lvl="1">
              <a:buFont typeface="Wingdings" pitchFamily="2" charset="2"/>
              <a:buChar char="ü"/>
            </a:pPr>
            <a:r>
              <a:rPr lang="en-US" sz="1800" b="1" dirty="0"/>
              <a:t>Ordinal</a:t>
            </a:r>
            <a:r>
              <a:rPr lang="en-US" sz="1800" dirty="0"/>
              <a:t>: order categorie</a:t>
            </a:r>
            <a:r>
              <a:rPr lang="en-US" altLang="zh-CN" sz="1800" dirty="0"/>
              <a:t>s</a:t>
            </a:r>
          </a:p>
          <a:p>
            <a:pPr marL="228600" lvl="1" indent="0">
              <a:buNone/>
            </a:pPr>
            <a:r>
              <a:rPr lang="en-US" sz="1800" dirty="0"/>
              <a:t>	</a:t>
            </a:r>
            <a:r>
              <a:rPr lang="en-US" altLang="zh-CN" sz="1600" dirty="0"/>
              <a:t>-</a:t>
            </a:r>
            <a:r>
              <a:rPr lang="zh-CN" altLang="en-US" sz="1600" dirty="0"/>
              <a:t> </a:t>
            </a:r>
            <a:r>
              <a:rPr lang="en-US" altLang="zh-CN" sz="1600" dirty="0"/>
              <a:t>Examples:</a:t>
            </a:r>
            <a:r>
              <a:rPr lang="zh-CN" altLang="en-US" sz="1600" dirty="0"/>
              <a:t> </a:t>
            </a:r>
            <a:r>
              <a:rPr lang="en-US" sz="1600" dirty="0"/>
              <a:t>Highest education degree, levels of satisfaction</a:t>
            </a:r>
          </a:p>
          <a:p>
            <a:pPr marL="228600" lvl="1" indent="0">
              <a:buNone/>
            </a:pPr>
            <a:r>
              <a:rPr lang="en-US" sz="1600" dirty="0"/>
              <a:t>	</a:t>
            </a:r>
            <a:r>
              <a:rPr lang="en-US" altLang="zh-CN" sz="1600" dirty="0"/>
              <a:t>-</a:t>
            </a:r>
            <a:r>
              <a:rPr lang="zh-CN" altLang="en-US" sz="1600" dirty="0"/>
              <a:t> </a:t>
            </a:r>
            <a:r>
              <a:rPr lang="en-US" altLang="zh-CN" sz="1600" dirty="0"/>
              <a:t>Measures:</a:t>
            </a:r>
            <a:r>
              <a:rPr lang="zh-CN" altLang="en-US" sz="1600" dirty="0"/>
              <a:t> </a:t>
            </a:r>
            <a:r>
              <a:rPr lang="en-US" sz="1600" dirty="0"/>
              <a:t>counts, frequency, mode, median</a:t>
            </a:r>
          </a:p>
          <a:p>
            <a:pPr marL="227013" lvl="1" indent="0">
              <a:buClr>
                <a:schemeClr val="tx1"/>
              </a:buClr>
              <a:buNone/>
            </a:pPr>
            <a:endParaRPr lang="en-US" sz="200" dirty="0"/>
          </a:p>
          <a:p>
            <a:pPr>
              <a:buClr>
                <a:schemeClr val="tx1"/>
              </a:buClr>
              <a:buFont typeface="Wingdings" pitchFamily="2" charset="2"/>
              <a:buChar char="q"/>
            </a:pPr>
            <a:r>
              <a:rPr lang="zh-CN" altLang="en-US" sz="2000" dirty="0"/>
              <a:t> </a:t>
            </a:r>
            <a:r>
              <a:rPr lang="en-US" sz="2000" dirty="0"/>
              <a:t>Understanding the types of data is important as they determine which method of data analysis to use and how to report the results.</a:t>
            </a:r>
          </a:p>
        </p:txBody>
      </p:sp>
      <p:sp>
        <p:nvSpPr>
          <p:cNvPr id="4" name="Slide Number Placeholder 3">
            <a:extLst>
              <a:ext uri="{FF2B5EF4-FFF2-40B4-BE49-F238E27FC236}">
                <a16:creationId xmlns:a16="http://schemas.microsoft.com/office/drawing/2014/main" id="{346F3A65-DC19-3C44-9543-19DA276C16E1}"/>
              </a:ext>
            </a:extLst>
          </p:cNvPr>
          <p:cNvSpPr>
            <a:spLocks noGrp="1"/>
          </p:cNvSpPr>
          <p:nvPr>
            <p:ph type="sldNum" sz="quarter" idx="12"/>
          </p:nvPr>
        </p:nvSpPr>
        <p:spPr/>
        <p:txBody>
          <a:bodyPr/>
          <a:lstStyle/>
          <a:p>
            <a:fld id="{0235576B-7F3C-4840-ADD7-A9DF1158E3A5}" type="slidenum">
              <a:rPr lang="en-US" smtClean="0"/>
              <a:pPr/>
              <a:t>2</a:t>
            </a:fld>
            <a:endParaRPr lang="en-US"/>
          </a:p>
        </p:txBody>
      </p:sp>
      <p:sp>
        <p:nvSpPr>
          <p:cNvPr id="6" name="TextBox 5">
            <a:extLst>
              <a:ext uri="{FF2B5EF4-FFF2-40B4-BE49-F238E27FC236}">
                <a16:creationId xmlns:a16="http://schemas.microsoft.com/office/drawing/2014/main" id="{CE481AA5-010F-914B-9B83-9120BECFDD27}"/>
              </a:ext>
            </a:extLst>
          </p:cNvPr>
          <p:cNvSpPr txBox="1"/>
          <p:nvPr/>
        </p:nvSpPr>
        <p:spPr>
          <a:xfrm>
            <a:off x="5305134" y="6111311"/>
            <a:ext cx="2819400" cy="307777"/>
          </a:xfrm>
          <a:prstGeom prst="rect">
            <a:avLst/>
          </a:prstGeom>
          <a:noFill/>
        </p:spPr>
        <p:txBody>
          <a:bodyPr wrap="square" rtlCol="0">
            <a:spAutoFit/>
          </a:bodyPr>
          <a:lstStyle/>
          <a:p>
            <a:r>
              <a:rPr lang="en-US" altLang="zh-CN" sz="1400" i="1" dirty="0"/>
              <a:t>Anthony</a:t>
            </a:r>
            <a:r>
              <a:rPr lang="zh-CN" altLang="en-US" sz="1400" i="1" dirty="0"/>
              <a:t> </a:t>
            </a:r>
            <a:r>
              <a:rPr lang="en-US" altLang="zh-CN" sz="1400" i="1" dirty="0"/>
              <a:t>&amp;</a:t>
            </a:r>
            <a:r>
              <a:rPr lang="zh-CN" altLang="en-US" sz="1400" i="1" dirty="0"/>
              <a:t> </a:t>
            </a:r>
            <a:r>
              <a:rPr lang="en-US" altLang="zh-CN" sz="1400" i="1" dirty="0"/>
              <a:t>Raghavendra,</a:t>
            </a:r>
            <a:r>
              <a:rPr lang="zh-CN" altLang="en-US" sz="1400" i="1" dirty="0"/>
              <a:t> </a:t>
            </a:r>
            <a:r>
              <a:rPr lang="en-US" altLang="zh-CN" sz="1400" i="1" dirty="0"/>
              <a:t>(2011)</a:t>
            </a:r>
            <a:endParaRPr lang="en-US" sz="1400" i="1" dirty="0"/>
          </a:p>
        </p:txBody>
      </p:sp>
    </p:spTree>
    <p:extLst>
      <p:ext uri="{BB962C8B-B14F-4D97-AF65-F5344CB8AC3E}">
        <p14:creationId xmlns:p14="http://schemas.microsoft.com/office/powerpoint/2010/main" val="3574630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751C4-181C-E842-A20E-82794AF857D5}"/>
              </a:ext>
            </a:extLst>
          </p:cNvPr>
          <p:cNvSpPr>
            <a:spLocks noGrp="1"/>
          </p:cNvSpPr>
          <p:nvPr>
            <p:ph type="title"/>
          </p:nvPr>
        </p:nvSpPr>
        <p:spPr/>
        <p:txBody>
          <a:bodyPr/>
          <a:lstStyle/>
          <a:p>
            <a:r>
              <a:rPr lang="en-US" altLang="zh-CN" dirty="0" err="1"/>
              <a:t>Cont</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AC38691-DED6-1848-BFE2-A30318761A07}"/>
                  </a:ext>
                </a:extLst>
              </p:cNvPr>
              <p:cNvSpPr>
                <a:spLocks noGrp="1"/>
              </p:cNvSpPr>
              <p:nvPr>
                <p:ph idx="1"/>
              </p:nvPr>
            </p:nvSpPr>
            <p:spPr/>
            <p:txBody>
              <a:bodyPr>
                <a:normAutofit fontScale="25000" lnSpcReduction="20000"/>
              </a:bodyPr>
              <a:lstStyle/>
              <a:p>
                <a:pPr marL="0" indent="0">
                  <a:buNone/>
                </a:pPr>
                <a:r>
                  <a:rPr lang="en-US" altLang="zh-CN" sz="6400" dirty="0"/>
                  <a:t>From</a:t>
                </a:r>
                <a:r>
                  <a:rPr lang="zh-CN" altLang="en-US" sz="6400" dirty="0"/>
                  <a:t> </a:t>
                </a:r>
                <a:r>
                  <a:rPr lang="en-US" altLang="zh-CN" sz="6400" dirty="0"/>
                  <a:t>example,</a:t>
                </a:r>
                <a:r>
                  <a:rPr lang="zh-CN" altLang="en-US" sz="6400" dirty="0"/>
                  <a:t> </a:t>
                </a:r>
                <a14:m>
                  <m:oMath xmlns:m="http://schemas.openxmlformats.org/officeDocument/2006/math">
                    <m:r>
                      <a:rPr lang="en-US" sz="6400" i="1">
                        <a:latin typeface="Cambria Math" panose="02040503050406030204" pitchFamily="18" charset="0"/>
                      </a:rPr>
                      <m:t>𝑂𝑑𝑑𝑠</m:t>
                    </m:r>
                    <m:r>
                      <a:rPr lang="en-US" sz="6400" i="1">
                        <a:latin typeface="Cambria Math" panose="02040503050406030204" pitchFamily="18" charset="0"/>
                      </a:rPr>
                      <m:t> </m:t>
                    </m:r>
                    <m:r>
                      <a:rPr lang="en-US" sz="6400" i="1">
                        <a:latin typeface="Cambria Math" panose="02040503050406030204" pitchFamily="18" charset="0"/>
                      </a:rPr>
                      <m:t>𝑟𝑎𝑡𝑖𝑜</m:t>
                    </m:r>
                    <m:r>
                      <a:rPr lang="en-US" sz="6400" i="1">
                        <a:latin typeface="Cambria Math" panose="02040503050406030204" pitchFamily="18" charset="0"/>
                      </a:rPr>
                      <m:t>=</m:t>
                    </m:r>
                    <m:f>
                      <m:fPr>
                        <m:ctrlPr>
                          <a:rPr lang="en-US" sz="6400" i="1">
                            <a:latin typeface="Cambria Math" panose="02040503050406030204" pitchFamily="18" charset="0"/>
                            <a:ea typeface="Cambria Math" panose="02040503050406030204" pitchFamily="18" charset="0"/>
                          </a:rPr>
                        </m:ctrlPr>
                      </m:fPr>
                      <m:num>
                        <m:r>
                          <a:rPr lang="en-US" sz="6400" i="1">
                            <a:latin typeface="Cambria Math" panose="02040503050406030204" pitchFamily="18" charset="0"/>
                            <a:ea typeface="Cambria Math" panose="02040503050406030204" pitchFamily="18" charset="0"/>
                          </a:rPr>
                          <m:t>688×59</m:t>
                        </m:r>
                      </m:num>
                      <m:den>
                        <m:r>
                          <a:rPr lang="en-US" sz="6400" i="1">
                            <a:latin typeface="Cambria Math" panose="02040503050406030204" pitchFamily="18" charset="0"/>
                            <a:ea typeface="Cambria Math" panose="02040503050406030204" pitchFamily="18" charset="0"/>
                          </a:rPr>
                          <m:t>650×21</m:t>
                        </m:r>
                      </m:den>
                    </m:f>
                    <m:r>
                      <a:rPr lang="en-US" sz="6400" i="1">
                        <a:latin typeface="Cambria Math" panose="02040503050406030204" pitchFamily="18" charset="0"/>
                        <a:ea typeface="Cambria Math" panose="02040503050406030204" pitchFamily="18" charset="0"/>
                      </a:rPr>
                      <m:t>=2.97≈3</m:t>
                    </m:r>
                  </m:oMath>
                </a14:m>
                <a:endParaRPr lang="en-US" sz="6400" dirty="0"/>
              </a:p>
              <a:p>
                <a:pPr marL="0" indent="0">
                  <a:buNone/>
                </a:pPr>
                <a:endParaRPr lang="en-US" sz="6400" dirty="0"/>
              </a:p>
              <a:p>
                <a:pPr marL="0" indent="0">
                  <a:buNone/>
                </a:pPr>
                <a:r>
                  <a:rPr lang="en-US" sz="6400" dirty="0"/>
                  <a:t>The odds of patient to have lung cancer are three times that if smoke compare to if did not smoke.</a:t>
                </a:r>
              </a:p>
              <a:p>
                <a:pPr marL="0" indent="0">
                  <a:buNone/>
                </a:pPr>
                <a:endParaRPr lang="en-US" sz="6400" dirty="0"/>
              </a:p>
              <a:p>
                <a:pPr marL="0" indent="0">
                  <a:buNone/>
                </a:pPr>
                <a:r>
                  <a:rPr lang="en-US" sz="6400" dirty="0"/>
                  <a:t>The asymptotic standard error of the log odds is: </a:t>
                </a:r>
              </a:p>
              <a:p>
                <a:pPr marL="228600" lvl="1" indent="0" algn="ctr">
                  <a:buNone/>
                </a:pPr>
                <a:endParaRPr lang="en-US" sz="6400" dirty="0">
                  <a:latin typeface="Cambria Math" panose="02040503050406030204" pitchFamily="18" charset="0"/>
                </a:endParaRPr>
              </a:p>
              <a:p>
                <a:pPr marL="228600" lvl="1" indent="0" algn="ctr">
                  <a:buNone/>
                </a:pPr>
                <a14:m>
                  <m:oMath xmlns:m="http://schemas.openxmlformats.org/officeDocument/2006/math">
                    <m:r>
                      <a:rPr lang="en-US" sz="6400">
                        <a:latin typeface="Cambria Math" panose="02040503050406030204" pitchFamily="18" charset="0"/>
                      </a:rPr>
                      <m:t>𝐴𝑆𝐸</m:t>
                    </m:r>
                    <m:r>
                      <a:rPr lang="en-US" sz="6400">
                        <a:latin typeface="Cambria Math" panose="02040503050406030204" pitchFamily="18" charset="0"/>
                      </a:rPr>
                      <m:t>(</m:t>
                    </m:r>
                    <m:r>
                      <a:rPr lang="en-US" sz="6400">
                        <a:latin typeface="Cambria Math" panose="02040503050406030204" pitchFamily="18" charset="0"/>
                      </a:rPr>
                      <m:t>𝑙𝑜𝑔</m:t>
                    </m:r>
                    <m:acc>
                      <m:accPr>
                        <m:chr m:val="̂"/>
                        <m:ctrlPr>
                          <a:rPr lang="en-US" sz="6400" i="1">
                            <a:latin typeface="Cambria Math" panose="02040503050406030204" pitchFamily="18" charset="0"/>
                          </a:rPr>
                        </m:ctrlPr>
                      </m:accPr>
                      <m:e>
                        <m:r>
                          <a:rPr lang="en-US" sz="6400">
                            <a:latin typeface="Cambria Math" panose="02040503050406030204" pitchFamily="18" charset="0"/>
                          </a:rPr>
                          <m:t>𝜃</m:t>
                        </m:r>
                      </m:e>
                    </m:acc>
                  </m:oMath>
                </a14:m>
                <a:r>
                  <a:rPr lang="en-US" sz="6400" dirty="0"/>
                  <a:t>) = </a:t>
                </a:r>
                <a14:m>
                  <m:oMath xmlns:m="http://schemas.openxmlformats.org/officeDocument/2006/math">
                    <m:rad>
                      <m:radPr>
                        <m:degHide m:val="on"/>
                        <m:ctrlPr>
                          <a:rPr lang="en-US" sz="6400" i="1">
                            <a:latin typeface="Cambria Math" panose="02040503050406030204" pitchFamily="18" charset="0"/>
                          </a:rPr>
                        </m:ctrlPr>
                      </m:radPr>
                      <m:deg/>
                      <m:e>
                        <m:f>
                          <m:fPr>
                            <m:ctrlPr>
                              <a:rPr lang="en-US" sz="6400" i="1">
                                <a:latin typeface="Cambria Math" panose="02040503050406030204" pitchFamily="18" charset="0"/>
                              </a:rPr>
                            </m:ctrlPr>
                          </m:fPr>
                          <m:num>
                            <m:r>
                              <a:rPr lang="en-US" sz="6400">
                                <a:latin typeface="Cambria Math" panose="02040503050406030204" pitchFamily="18" charset="0"/>
                              </a:rPr>
                              <m:t>1</m:t>
                            </m:r>
                          </m:num>
                          <m:den>
                            <m:sSub>
                              <m:sSubPr>
                                <m:ctrlPr>
                                  <a:rPr lang="en-US" sz="6400" i="1">
                                    <a:ln w="0"/>
                                    <a:effectLst>
                                      <a:outerShdw blurRad="38100" dist="19050" dir="2700000" algn="tl" rotWithShape="0">
                                        <a:schemeClr val="dk1">
                                          <a:alpha val="40000"/>
                                        </a:schemeClr>
                                      </a:outerShdw>
                                    </a:effectLst>
                                    <a:latin typeface="Cambria Math" panose="02040503050406030204" pitchFamily="18" charset="0"/>
                                  </a:rPr>
                                </m:ctrlPr>
                              </m:sSubPr>
                              <m:e>
                                <m:r>
                                  <a:rPr lang="en-US" sz="6400" i="1">
                                    <a:ln w="0"/>
                                    <a:effectLst>
                                      <a:outerShdw blurRad="38100" dist="19050" dir="2700000" algn="tl" rotWithShape="0">
                                        <a:schemeClr val="dk1">
                                          <a:alpha val="40000"/>
                                        </a:schemeClr>
                                      </a:outerShdw>
                                    </a:effectLst>
                                    <a:latin typeface="Cambria Math" panose="02040503050406030204" pitchFamily="18" charset="0"/>
                                  </a:rPr>
                                  <m:t>𝑛</m:t>
                                </m:r>
                              </m:e>
                              <m:sub>
                                <m:r>
                                  <a:rPr lang="en-US" sz="6400" i="1">
                                    <a:ln w="0"/>
                                    <a:effectLst>
                                      <a:outerShdw blurRad="38100" dist="19050" dir="2700000" algn="tl" rotWithShape="0">
                                        <a:schemeClr val="dk1">
                                          <a:alpha val="40000"/>
                                        </a:schemeClr>
                                      </a:outerShdw>
                                    </a:effectLst>
                                    <a:latin typeface="Cambria Math" panose="02040503050406030204" pitchFamily="18" charset="0"/>
                                  </a:rPr>
                                  <m:t>11</m:t>
                                </m:r>
                              </m:sub>
                            </m:sSub>
                          </m:den>
                        </m:f>
                        <m:r>
                          <a:rPr lang="en-US" sz="6400">
                            <a:latin typeface="Cambria Math" panose="02040503050406030204" pitchFamily="18" charset="0"/>
                          </a:rPr>
                          <m:t>+</m:t>
                        </m:r>
                        <m:f>
                          <m:fPr>
                            <m:ctrlPr>
                              <a:rPr lang="en-US" sz="6400" i="1">
                                <a:latin typeface="Cambria Math" panose="02040503050406030204" pitchFamily="18" charset="0"/>
                              </a:rPr>
                            </m:ctrlPr>
                          </m:fPr>
                          <m:num>
                            <m:r>
                              <a:rPr lang="en-US" sz="6400">
                                <a:latin typeface="Cambria Math" panose="02040503050406030204" pitchFamily="18" charset="0"/>
                              </a:rPr>
                              <m:t>1</m:t>
                            </m:r>
                          </m:num>
                          <m:den>
                            <m:sSub>
                              <m:sSubPr>
                                <m:ctrlPr>
                                  <a:rPr lang="en-US" sz="6400" i="1">
                                    <a:ln w="0"/>
                                    <a:effectLst>
                                      <a:outerShdw blurRad="38100" dist="19050" dir="2700000" algn="tl" rotWithShape="0">
                                        <a:schemeClr val="dk1">
                                          <a:alpha val="40000"/>
                                        </a:schemeClr>
                                      </a:outerShdw>
                                    </a:effectLst>
                                    <a:latin typeface="Cambria Math" panose="02040503050406030204" pitchFamily="18" charset="0"/>
                                  </a:rPr>
                                </m:ctrlPr>
                              </m:sSubPr>
                              <m:e>
                                <m:r>
                                  <a:rPr lang="en-US" sz="6400" i="1">
                                    <a:ln w="0"/>
                                    <a:effectLst>
                                      <a:outerShdw blurRad="38100" dist="19050" dir="2700000" algn="tl" rotWithShape="0">
                                        <a:schemeClr val="dk1">
                                          <a:alpha val="40000"/>
                                        </a:schemeClr>
                                      </a:outerShdw>
                                    </a:effectLst>
                                    <a:latin typeface="Cambria Math" panose="02040503050406030204" pitchFamily="18" charset="0"/>
                                  </a:rPr>
                                  <m:t>𝑛</m:t>
                                </m:r>
                              </m:e>
                              <m:sub>
                                <m:r>
                                  <a:rPr lang="en-US" sz="6400" i="1">
                                    <a:ln w="0"/>
                                    <a:effectLst>
                                      <a:outerShdw blurRad="38100" dist="19050" dir="2700000" algn="tl" rotWithShape="0">
                                        <a:schemeClr val="dk1">
                                          <a:alpha val="40000"/>
                                        </a:schemeClr>
                                      </a:outerShdw>
                                    </a:effectLst>
                                    <a:latin typeface="Cambria Math" panose="02040503050406030204" pitchFamily="18" charset="0"/>
                                  </a:rPr>
                                  <m:t>12</m:t>
                                </m:r>
                              </m:sub>
                            </m:sSub>
                          </m:den>
                        </m:f>
                        <m:r>
                          <a:rPr lang="en-US" sz="6400">
                            <a:latin typeface="Cambria Math" panose="02040503050406030204" pitchFamily="18" charset="0"/>
                          </a:rPr>
                          <m:t>+</m:t>
                        </m:r>
                        <m:f>
                          <m:fPr>
                            <m:ctrlPr>
                              <a:rPr lang="en-US" sz="6400" i="1">
                                <a:latin typeface="Cambria Math" panose="02040503050406030204" pitchFamily="18" charset="0"/>
                              </a:rPr>
                            </m:ctrlPr>
                          </m:fPr>
                          <m:num>
                            <m:r>
                              <a:rPr lang="en-US" sz="6400">
                                <a:latin typeface="Cambria Math" panose="02040503050406030204" pitchFamily="18" charset="0"/>
                              </a:rPr>
                              <m:t>1</m:t>
                            </m:r>
                          </m:num>
                          <m:den>
                            <m:sSub>
                              <m:sSubPr>
                                <m:ctrlPr>
                                  <a:rPr lang="en-US" sz="6400" i="1">
                                    <a:ln w="0"/>
                                    <a:effectLst>
                                      <a:outerShdw blurRad="38100" dist="19050" dir="2700000" algn="tl" rotWithShape="0">
                                        <a:schemeClr val="dk1">
                                          <a:alpha val="40000"/>
                                        </a:schemeClr>
                                      </a:outerShdw>
                                    </a:effectLst>
                                    <a:latin typeface="Cambria Math" panose="02040503050406030204" pitchFamily="18" charset="0"/>
                                  </a:rPr>
                                </m:ctrlPr>
                              </m:sSubPr>
                              <m:e>
                                <m:r>
                                  <a:rPr lang="en-US" sz="6400" i="1">
                                    <a:ln w="0"/>
                                    <a:effectLst>
                                      <a:outerShdw blurRad="38100" dist="19050" dir="2700000" algn="tl" rotWithShape="0">
                                        <a:schemeClr val="dk1">
                                          <a:alpha val="40000"/>
                                        </a:schemeClr>
                                      </a:outerShdw>
                                    </a:effectLst>
                                    <a:latin typeface="Cambria Math" panose="02040503050406030204" pitchFamily="18" charset="0"/>
                                  </a:rPr>
                                  <m:t>𝑛</m:t>
                                </m:r>
                              </m:e>
                              <m:sub>
                                <m:r>
                                  <a:rPr lang="en-US" sz="6400" i="1">
                                    <a:ln w="0"/>
                                    <a:effectLst>
                                      <a:outerShdw blurRad="38100" dist="19050" dir="2700000" algn="tl" rotWithShape="0">
                                        <a:schemeClr val="dk1">
                                          <a:alpha val="40000"/>
                                        </a:schemeClr>
                                      </a:outerShdw>
                                    </a:effectLst>
                                    <a:latin typeface="Cambria Math" panose="02040503050406030204" pitchFamily="18" charset="0"/>
                                  </a:rPr>
                                  <m:t>21</m:t>
                                </m:r>
                              </m:sub>
                            </m:sSub>
                          </m:den>
                        </m:f>
                        <m:r>
                          <a:rPr lang="en-US" sz="6400">
                            <a:latin typeface="Cambria Math" panose="02040503050406030204" pitchFamily="18" charset="0"/>
                          </a:rPr>
                          <m:t>+</m:t>
                        </m:r>
                        <m:f>
                          <m:fPr>
                            <m:ctrlPr>
                              <a:rPr lang="en-US" sz="6400" i="1">
                                <a:latin typeface="Cambria Math" panose="02040503050406030204" pitchFamily="18" charset="0"/>
                              </a:rPr>
                            </m:ctrlPr>
                          </m:fPr>
                          <m:num>
                            <m:r>
                              <a:rPr lang="en-US" sz="6400">
                                <a:latin typeface="Cambria Math" panose="02040503050406030204" pitchFamily="18" charset="0"/>
                              </a:rPr>
                              <m:t>1</m:t>
                            </m:r>
                          </m:num>
                          <m:den>
                            <m:sSub>
                              <m:sSubPr>
                                <m:ctrlPr>
                                  <a:rPr lang="en-US" sz="6400" i="1">
                                    <a:ln w="0"/>
                                    <a:effectLst>
                                      <a:outerShdw blurRad="38100" dist="19050" dir="2700000" algn="tl" rotWithShape="0">
                                        <a:schemeClr val="dk1">
                                          <a:alpha val="40000"/>
                                        </a:schemeClr>
                                      </a:outerShdw>
                                    </a:effectLst>
                                    <a:latin typeface="Cambria Math" panose="02040503050406030204" pitchFamily="18" charset="0"/>
                                  </a:rPr>
                                </m:ctrlPr>
                              </m:sSubPr>
                              <m:e>
                                <m:r>
                                  <a:rPr lang="en-US" sz="6400" i="1">
                                    <a:ln w="0"/>
                                    <a:effectLst>
                                      <a:outerShdw blurRad="38100" dist="19050" dir="2700000" algn="tl" rotWithShape="0">
                                        <a:schemeClr val="dk1">
                                          <a:alpha val="40000"/>
                                        </a:schemeClr>
                                      </a:outerShdw>
                                    </a:effectLst>
                                    <a:latin typeface="Cambria Math" panose="02040503050406030204" pitchFamily="18" charset="0"/>
                                  </a:rPr>
                                  <m:t>𝑛</m:t>
                                </m:r>
                              </m:e>
                              <m:sub>
                                <m:r>
                                  <a:rPr lang="en-US" sz="6400" i="1">
                                    <a:ln w="0"/>
                                    <a:effectLst>
                                      <a:outerShdw blurRad="38100" dist="19050" dir="2700000" algn="tl" rotWithShape="0">
                                        <a:schemeClr val="dk1">
                                          <a:alpha val="40000"/>
                                        </a:schemeClr>
                                      </a:outerShdw>
                                    </a:effectLst>
                                    <a:latin typeface="Cambria Math" panose="02040503050406030204" pitchFamily="18" charset="0"/>
                                  </a:rPr>
                                  <m:t>22</m:t>
                                </m:r>
                              </m:sub>
                            </m:sSub>
                          </m:den>
                        </m:f>
                      </m:e>
                    </m:rad>
                    <m:r>
                      <a:rPr lang="en-US" sz="6400">
                        <a:latin typeface="Cambria Math" panose="02040503050406030204" pitchFamily="18" charset="0"/>
                      </a:rPr>
                      <m:t>=0.26</m:t>
                    </m:r>
                  </m:oMath>
                </a14:m>
                <a:r>
                  <a:rPr lang="en-US" sz="6400" dirty="0"/>
                  <a:t> </a:t>
                </a:r>
              </a:p>
              <a:p>
                <a:pPr marL="0" indent="0">
                  <a:buNone/>
                </a:pPr>
                <a:endParaRPr lang="en-US" sz="6400" dirty="0"/>
              </a:p>
              <a:p>
                <a:pPr marL="0" indent="0">
                  <a:buNone/>
                </a:pPr>
                <a:r>
                  <a:rPr lang="en-US" sz="6400" dirty="0"/>
                  <a:t>95% CI for </a:t>
                </a:r>
                <a14:m>
                  <m:oMath xmlns:m="http://schemas.openxmlformats.org/officeDocument/2006/math">
                    <m:func>
                      <m:funcPr>
                        <m:ctrlPr>
                          <a:rPr lang="en-US" sz="6400" i="1">
                            <a:latin typeface="Cambria Math" panose="02040503050406030204" pitchFamily="18" charset="0"/>
                          </a:rPr>
                        </m:ctrlPr>
                      </m:funcPr>
                      <m:fName>
                        <m:r>
                          <m:rPr>
                            <m:sty m:val="p"/>
                          </m:rPr>
                          <a:rPr lang="en-US" sz="6400">
                            <a:latin typeface="Cambria Math" panose="02040503050406030204" pitchFamily="18" charset="0"/>
                          </a:rPr>
                          <m:t>log</m:t>
                        </m:r>
                      </m:fName>
                      <m:e>
                        <m:r>
                          <a:rPr lang="en-US" sz="6400">
                            <a:latin typeface="Cambria Math" panose="02040503050406030204" pitchFamily="18" charset="0"/>
                          </a:rPr>
                          <m:t>𝜃</m:t>
                        </m:r>
                      </m:e>
                    </m:func>
                  </m:oMath>
                </a14:m>
                <a:r>
                  <a:rPr lang="en-US" sz="6400" dirty="0"/>
                  <a:t> is </a:t>
                </a:r>
                <a14:m>
                  <m:oMath xmlns:m="http://schemas.openxmlformats.org/officeDocument/2006/math">
                    <m:func>
                      <m:funcPr>
                        <m:ctrlPr>
                          <a:rPr lang="en-US" sz="6400" i="1">
                            <a:latin typeface="Cambria Math" panose="02040503050406030204" pitchFamily="18" charset="0"/>
                          </a:rPr>
                        </m:ctrlPr>
                      </m:funcPr>
                      <m:fName>
                        <m:r>
                          <m:rPr>
                            <m:sty m:val="p"/>
                          </m:rPr>
                          <a:rPr lang="en-US" sz="6400">
                            <a:latin typeface="Cambria Math" panose="02040503050406030204" pitchFamily="18" charset="0"/>
                          </a:rPr>
                          <m:t>log</m:t>
                        </m:r>
                      </m:fName>
                      <m:e>
                        <m:acc>
                          <m:accPr>
                            <m:chr m:val="̂"/>
                            <m:ctrlPr>
                              <a:rPr lang="en-US" sz="6400" i="1">
                                <a:latin typeface="Cambria Math" panose="02040503050406030204" pitchFamily="18" charset="0"/>
                              </a:rPr>
                            </m:ctrlPr>
                          </m:accPr>
                          <m:e>
                            <m:r>
                              <a:rPr lang="en-US" sz="6400">
                                <a:latin typeface="Cambria Math" panose="02040503050406030204" pitchFamily="18" charset="0"/>
                              </a:rPr>
                              <m:t>𝜃</m:t>
                            </m:r>
                          </m:e>
                        </m:acc>
                      </m:e>
                    </m:func>
                    <m:r>
                      <a:rPr lang="en-US" sz="6400" i="1">
                        <a:latin typeface="Cambria Math" panose="02040503050406030204" pitchFamily="18" charset="0"/>
                        <a:ea typeface="Cambria Math" panose="02040503050406030204" pitchFamily="18" charset="0"/>
                      </a:rPr>
                      <m:t>±</m:t>
                    </m:r>
                    <m:r>
                      <a:rPr lang="en-US" sz="6400">
                        <a:latin typeface="Cambria Math" panose="02040503050406030204" pitchFamily="18" charset="0"/>
                        <a:ea typeface="Cambria Math" panose="02040503050406030204" pitchFamily="18" charset="0"/>
                      </a:rPr>
                      <m:t>1.96 </m:t>
                    </m:r>
                    <m:r>
                      <a:rPr lang="en-US" sz="6400">
                        <a:latin typeface="Cambria Math" panose="02040503050406030204" pitchFamily="18" charset="0"/>
                      </a:rPr>
                      <m:t>𝐴𝑆𝐸</m:t>
                    </m:r>
                    <m:r>
                      <a:rPr lang="en-US" sz="6400">
                        <a:latin typeface="Cambria Math" panose="02040503050406030204" pitchFamily="18" charset="0"/>
                      </a:rPr>
                      <m:t>(</m:t>
                    </m:r>
                    <m:r>
                      <a:rPr lang="en-US" sz="6400">
                        <a:latin typeface="Cambria Math" panose="02040503050406030204" pitchFamily="18" charset="0"/>
                      </a:rPr>
                      <m:t>𝑙𝑜𝑔</m:t>
                    </m:r>
                    <m:acc>
                      <m:accPr>
                        <m:chr m:val="̂"/>
                        <m:ctrlPr>
                          <a:rPr lang="en-US" sz="6400" i="1">
                            <a:latin typeface="Cambria Math" panose="02040503050406030204" pitchFamily="18" charset="0"/>
                          </a:rPr>
                        </m:ctrlPr>
                      </m:accPr>
                      <m:e>
                        <m:r>
                          <a:rPr lang="en-US" sz="6400">
                            <a:latin typeface="Cambria Math" panose="02040503050406030204" pitchFamily="18" charset="0"/>
                          </a:rPr>
                          <m:t>𝜃</m:t>
                        </m:r>
                      </m:e>
                    </m:acc>
                    <m:r>
                      <m:rPr>
                        <m:nor/>
                      </m:rPr>
                      <a:rPr lang="en-US" sz="6400" dirty="0"/>
                      <m:t>)=(0.58,1.60)</m:t>
                    </m:r>
                  </m:oMath>
                </a14:m>
                <a:endParaRPr lang="en-US" sz="6400" dirty="0"/>
              </a:p>
              <a:p>
                <a:pPr marL="0" indent="0">
                  <a:buNone/>
                </a:pPr>
                <a:endParaRPr lang="en-US" sz="6400" dirty="0"/>
              </a:p>
              <a:p>
                <a:pPr marL="0" indent="0">
                  <a:buNone/>
                </a:pPr>
                <a:r>
                  <a:rPr lang="en-US" sz="6400" dirty="0"/>
                  <a:t>95% CI for </a:t>
                </a:r>
                <a14:m>
                  <m:oMath xmlns:m="http://schemas.openxmlformats.org/officeDocument/2006/math">
                    <m:r>
                      <a:rPr lang="en-US" sz="6400">
                        <a:latin typeface="Cambria Math" panose="02040503050406030204" pitchFamily="18" charset="0"/>
                      </a:rPr>
                      <m:t>𝜃</m:t>
                    </m:r>
                  </m:oMath>
                </a14:m>
                <a:r>
                  <a:rPr lang="en-US" sz="6400" dirty="0"/>
                  <a:t> is </a:t>
                </a:r>
                <a14:m>
                  <m:oMath xmlns:m="http://schemas.openxmlformats.org/officeDocument/2006/math">
                    <m:sSup>
                      <m:sSupPr>
                        <m:ctrlPr>
                          <a:rPr lang="en-US" sz="6400" i="1">
                            <a:latin typeface="Cambria Math" panose="02040503050406030204" pitchFamily="18" charset="0"/>
                          </a:rPr>
                        </m:ctrlPr>
                      </m:sSupPr>
                      <m:e>
                        <m:r>
                          <a:rPr lang="en-US" sz="6400">
                            <a:latin typeface="Cambria Math" panose="02040503050406030204" pitchFamily="18" charset="0"/>
                          </a:rPr>
                          <m:t>(</m:t>
                        </m:r>
                        <m:r>
                          <a:rPr lang="en-US" sz="6400">
                            <a:latin typeface="Cambria Math" panose="02040503050406030204" pitchFamily="18" charset="0"/>
                          </a:rPr>
                          <m:t>𝑒</m:t>
                        </m:r>
                      </m:e>
                      <m:sup>
                        <m:func>
                          <m:funcPr>
                            <m:ctrlPr>
                              <a:rPr lang="en-US" sz="6400" i="1">
                                <a:latin typeface="Cambria Math" panose="02040503050406030204" pitchFamily="18" charset="0"/>
                              </a:rPr>
                            </m:ctrlPr>
                          </m:funcPr>
                          <m:fName>
                            <m:r>
                              <m:rPr>
                                <m:sty m:val="p"/>
                              </m:rPr>
                              <a:rPr lang="en-US" sz="6400">
                                <a:latin typeface="Cambria Math" panose="02040503050406030204" pitchFamily="18" charset="0"/>
                              </a:rPr>
                              <m:t>log</m:t>
                            </m:r>
                          </m:fName>
                          <m:e>
                            <m:acc>
                              <m:accPr>
                                <m:chr m:val="̂"/>
                                <m:ctrlPr>
                                  <a:rPr lang="en-US" sz="6400" i="1">
                                    <a:latin typeface="Cambria Math" panose="02040503050406030204" pitchFamily="18" charset="0"/>
                                  </a:rPr>
                                </m:ctrlPr>
                              </m:accPr>
                              <m:e>
                                <m:r>
                                  <a:rPr lang="en-US" sz="6400">
                                    <a:latin typeface="Cambria Math" panose="02040503050406030204" pitchFamily="18" charset="0"/>
                                  </a:rPr>
                                  <m:t>𝜃</m:t>
                                </m:r>
                              </m:e>
                            </m:acc>
                          </m:e>
                        </m:func>
                        <m:r>
                          <a:rPr lang="en-US" sz="6400" i="1">
                            <a:latin typeface="Cambria Math" panose="02040503050406030204" pitchFamily="18" charset="0"/>
                          </a:rPr>
                          <m:t>−</m:t>
                        </m:r>
                        <m:r>
                          <a:rPr lang="en-US" sz="6400">
                            <a:latin typeface="Cambria Math" panose="02040503050406030204" pitchFamily="18" charset="0"/>
                            <a:ea typeface="Cambria Math" panose="02040503050406030204" pitchFamily="18" charset="0"/>
                          </a:rPr>
                          <m:t>1.96 </m:t>
                        </m:r>
                        <m:r>
                          <a:rPr lang="en-US" sz="6400">
                            <a:latin typeface="Cambria Math" panose="02040503050406030204" pitchFamily="18" charset="0"/>
                          </a:rPr>
                          <m:t>𝐴𝑆𝐸</m:t>
                        </m:r>
                        <m:r>
                          <a:rPr lang="en-US" sz="6400">
                            <a:latin typeface="Cambria Math" panose="02040503050406030204" pitchFamily="18" charset="0"/>
                          </a:rPr>
                          <m:t>(</m:t>
                        </m:r>
                        <m:r>
                          <a:rPr lang="en-US" sz="6400">
                            <a:latin typeface="Cambria Math" panose="02040503050406030204" pitchFamily="18" charset="0"/>
                          </a:rPr>
                          <m:t>𝑙𝑜𝑔</m:t>
                        </m:r>
                        <m:acc>
                          <m:accPr>
                            <m:chr m:val="̂"/>
                            <m:ctrlPr>
                              <a:rPr lang="en-US" sz="6400" i="1">
                                <a:latin typeface="Cambria Math" panose="02040503050406030204" pitchFamily="18" charset="0"/>
                              </a:rPr>
                            </m:ctrlPr>
                          </m:accPr>
                          <m:e>
                            <m:r>
                              <a:rPr lang="en-US" sz="6400">
                                <a:latin typeface="Cambria Math" panose="02040503050406030204" pitchFamily="18" charset="0"/>
                              </a:rPr>
                              <m:t>𝜃</m:t>
                            </m:r>
                          </m:e>
                        </m:acc>
                        <m:r>
                          <a:rPr lang="en-US" sz="6400">
                            <a:latin typeface="Cambria Math" panose="02040503050406030204" pitchFamily="18" charset="0"/>
                          </a:rPr>
                          <m:t>)</m:t>
                        </m:r>
                        <m:r>
                          <a:rPr lang="en-US" sz="6400" i="1">
                            <a:latin typeface="Cambria Math" panose="02040503050406030204" pitchFamily="18" charset="0"/>
                          </a:rPr>
                          <m:t> </m:t>
                        </m:r>
                      </m:sup>
                    </m:sSup>
                    <m:r>
                      <a:rPr lang="en-US" sz="6400">
                        <a:latin typeface="Cambria Math" panose="02040503050406030204" pitchFamily="18" charset="0"/>
                      </a:rPr>
                      <m:t>,</m:t>
                    </m:r>
                    <m:sSup>
                      <m:sSupPr>
                        <m:ctrlPr>
                          <a:rPr lang="en-US" sz="6400" i="1">
                            <a:latin typeface="Cambria Math" panose="02040503050406030204" pitchFamily="18" charset="0"/>
                          </a:rPr>
                        </m:ctrlPr>
                      </m:sSupPr>
                      <m:e>
                        <m:r>
                          <a:rPr lang="en-US" sz="6400">
                            <a:latin typeface="Cambria Math" panose="02040503050406030204" pitchFamily="18" charset="0"/>
                          </a:rPr>
                          <m:t>𝑒</m:t>
                        </m:r>
                      </m:e>
                      <m:sup>
                        <m:func>
                          <m:funcPr>
                            <m:ctrlPr>
                              <a:rPr lang="en-US" sz="6400" i="1">
                                <a:latin typeface="Cambria Math" panose="02040503050406030204" pitchFamily="18" charset="0"/>
                              </a:rPr>
                            </m:ctrlPr>
                          </m:funcPr>
                          <m:fName>
                            <m:r>
                              <m:rPr>
                                <m:sty m:val="p"/>
                              </m:rPr>
                              <a:rPr lang="en-US" sz="6400">
                                <a:latin typeface="Cambria Math" panose="02040503050406030204" pitchFamily="18" charset="0"/>
                              </a:rPr>
                              <m:t>log</m:t>
                            </m:r>
                          </m:fName>
                          <m:e>
                            <m:acc>
                              <m:accPr>
                                <m:chr m:val="̂"/>
                                <m:ctrlPr>
                                  <a:rPr lang="en-US" sz="6400" i="1">
                                    <a:latin typeface="Cambria Math" panose="02040503050406030204" pitchFamily="18" charset="0"/>
                                  </a:rPr>
                                </m:ctrlPr>
                              </m:accPr>
                              <m:e>
                                <m:r>
                                  <a:rPr lang="en-US" sz="6400">
                                    <a:latin typeface="Cambria Math" panose="02040503050406030204" pitchFamily="18" charset="0"/>
                                  </a:rPr>
                                  <m:t>𝜃</m:t>
                                </m:r>
                              </m:e>
                            </m:acc>
                          </m:e>
                        </m:func>
                        <m:r>
                          <a:rPr lang="en-US" sz="6400" i="1">
                            <a:latin typeface="Cambria Math" panose="02040503050406030204" pitchFamily="18" charset="0"/>
                          </a:rPr>
                          <m:t>+</m:t>
                        </m:r>
                        <m:r>
                          <a:rPr lang="en-US" sz="6400">
                            <a:latin typeface="Cambria Math" panose="02040503050406030204" pitchFamily="18" charset="0"/>
                            <a:ea typeface="Cambria Math" panose="02040503050406030204" pitchFamily="18" charset="0"/>
                          </a:rPr>
                          <m:t>1.96 </m:t>
                        </m:r>
                        <m:r>
                          <a:rPr lang="en-US" sz="6400">
                            <a:latin typeface="Cambria Math" panose="02040503050406030204" pitchFamily="18" charset="0"/>
                          </a:rPr>
                          <m:t>𝐴𝑆𝐸</m:t>
                        </m:r>
                        <m:r>
                          <a:rPr lang="en-US" sz="6400">
                            <a:latin typeface="Cambria Math" panose="02040503050406030204" pitchFamily="18" charset="0"/>
                          </a:rPr>
                          <m:t>(</m:t>
                        </m:r>
                        <m:r>
                          <a:rPr lang="en-US" sz="6400">
                            <a:latin typeface="Cambria Math" panose="02040503050406030204" pitchFamily="18" charset="0"/>
                          </a:rPr>
                          <m:t>𝑙𝑜𝑔</m:t>
                        </m:r>
                        <m:acc>
                          <m:accPr>
                            <m:chr m:val="̂"/>
                            <m:ctrlPr>
                              <a:rPr lang="en-US" sz="6400" i="1">
                                <a:latin typeface="Cambria Math" panose="02040503050406030204" pitchFamily="18" charset="0"/>
                              </a:rPr>
                            </m:ctrlPr>
                          </m:accPr>
                          <m:e>
                            <m:r>
                              <a:rPr lang="en-US" sz="6400">
                                <a:latin typeface="Cambria Math" panose="02040503050406030204" pitchFamily="18" charset="0"/>
                              </a:rPr>
                              <m:t>𝜃</m:t>
                            </m:r>
                          </m:e>
                        </m:acc>
                        <m:r>
                          <a:rPr lang="en-US" sz="6400">
                            <a:latin typeface="Cambria Math" panose="02040503050406030204" pitchFamily="18" charset="0"/>
                          </a:rPr>
                          <m:t>)</m:t>
                        </m:r>
                        <m:r>
                          <a:rPr lang="en-US" sz="6400" i="1">
                            <a:latin typeface="Cambria Math" panose="02040503050406030204" pitchFamily="18" charset="0"/>
                          </a:rPr>
                          <m:t> </m:t>
                        </m:r>
                      </m:sup>
                    </m:sSup>
                    <m:r>
                      <a:rPr lang="en-US" sz="6400" dirty="0">
                        <a:latin typeface="Cambria Math" panose="02040503050406030204" pitchFamily="18" charset="0"/>
                      </a:rPr>
                      <m:t>)=(1.79, 4.95)</m:t>
                    </m:r>
                  </m:oMath>
                </a14:m>
                <a:r>
                  <a:rPr lang="en-US" sz="6400" dirty="0"/>
                  <a:t> </a:t>
                </a:r>
              </a:p>
              <a:p>
                <a:pPr marL="0" indent="0">
                  <a:buNone/>
                </a:pPr>
                <a:endParaRPr lang="en-US" sz="6400" dirty="0"/>
              </a:p>
              <a:p>
                <a:pPr marL="0" indent="0">
                  <a:buNone/>
                </a:pPr>
                <a:r>
                  <a:rPr lang="en-US" sz="6400" dirty="0"/>
                  <a:t>The 95% confidence interval is </a:t>
                </a:r>
                <a14:m>
                  <m:oMath xmlns:m="http://schemas.openxmlformats.org/officeDocument/2006/math">
                    <m:d>
                      <m:dPr>
                        <m:ctrlPr>
                          <a:rPr lang="en-US" sz="6400" i="1" dirty="0">
                            <a:latin typeface="Cambria Math" panose="02040503050406030204" pitchFamily="18" charset="0"/>
                          </a:rPr>
                        </m:ctrlPr>
                      </m:dPr>
                      <m:e>
                        <m:r>
                          <a:rPr lang="en-US" sz="6400" dirty="0">
                            <a:latin typeface="Cambria Math" panose="02040503050406030204" pitchFamily="18" charset="0"/>
                          </a:rPr>
                          <m:t>1.79, 4.95</m:t>
                        </m:r>
                      </m:e>
                    </m:d>
                    <m:r>
                      <a:rPr lang="en-US" altLang="zh-CN" sz="6400" b="0" i="0" dirty="0" smtClean="0">
                        <a:latin typeface="Cambria Math" panose="02040503050406030204" pitchFamily="18" charset="0"/>
                      </a:rPr>
                      <m:t>.</m:t>
                    </m:r>
                  </m:oMath>
                </a14:m>
                <a:r>
                  <a:rPr lang="zh-CN" altLang="en-US" sz="6400" dirty="0"/>
                  <a:t> </a:t>
                </a:r>
                <a:r>
                  <a:rPr lang="en-US" altLang="zh-CN" sz="6400" dirty="0"/>
                  <a:t>Since</a:t>
                </a:r>
                <a:r>
                  <a:rPr lang="zh-CN" altLang="en-US" sz="6400" dirty="0"/>
                  <a:t> </a:t>
                </a:r>
                <a:r>
                  <a:rPr lang="en-US" altLang="zh-CN" sz="6400" dirty="0"/>
                  <a:t>it</a:t>
                </a:r>
                <a:r>
                  <a:rPr lang="zh-CN" altLang="en-US" sz="6400" dirty="0"/>
                  <a:t> </a:t>
                </a:r>
                <a:r>
                  <a:rPr lang="en-US" sz="6400" dirty="0"/>
                  <a:t>does not include one</a:t>
                </a:r>
                <a:r>
                  <a:rPr lang="en-US" altLang="zh-CN" sz="6400" dirty="0"/>
                  <a:t>,</a:t>
                </a:r>
                <a:r>
                  <a:rPr lang="zh-CN" altLang="en-US" sz="6400" dirty="0"/>
                  <a:t> </a:t>
                </a:r>
                <a:r>
                  <a:rPr lang="en-US" altLang="zh-CN" sz="6400" dirty="0"/>
                  <a:t>odds</a:t>
                </a:r>
                <a:r>
                  <a:rPr lang="zh-CN" altLang="en-US" sz="6400" dirty="0"/>
                  <a:t> </a:t>
                </a:r>
                <a:r>
                  <a:rPr lang="en-US" altLang="zh-CN" sz="6400" dirty="0"/>
                  <a:t>ratio</a:t>
                </a:r>
                <a:r>
                  <a:rPr lang="zh-CN" altLang="en-US" sz="6400" dirty="0"/>
                  <a:t> </a:t>
                </a:r>
                <a:r>
                  <a:rPr lang="en-US" altLang="zh-CN" sz="6400" dirty="0"/>
                  <a:t>is</a:t>
                </a:r>
                <a:r>
                  <a:rPr lang="zh-CN" altLang="en-US" sz="6400" dirty="0"/>
                  <a:t> </a:t>
                </a:r>
                <a:r>
                  <a:rPr lang="en-US" altLang="zh-CN" sz="6400" dirty="0"/>
                  <a:t>significantly</a:t>
                </a:r>
                <a:r>
                  <a:rPr lang="zh-CN" altLang="en-US" sz="6400" dirty="0"/>
                  <a:t> </a:t>
                </a:r>
                <a:r>
                  <a:rPr lang="en-US" altLang="zh-CN" sz="6400" dirty="0"/>
                  <a:t>different</a:t>
                </a:r>
                <a:r>
                  <a:rPr lang="zh-CN" altLang="en-US" sz="6400" dirty="0"/>
                  <a:t> </a:t>
                </a:r>
                <a:r>
                  <a:rPr lang="en-US" altLang="zh-CN" sz="6400" dirty="0"/>
                  <a:t>from</a:t>
                </a:r>
                <a:r>
                  <a:rPr lang="zh-CN" altLang="en-US" sz="6400" dirty="0"/>
                  <a:t> </a:t>
                </a:r>
                <a:r>
                  <a:rPr lang="en-US" altLang="zh-CN" sz="6400" dirty="0"/>
                  <a:t>1</a:t>
                </a:r>
                <a:r>
                  <a:rPr lang="en-US" sz="6400" dirty="0"/>
                  <a:t>. The </a:t>
                </a:r>
                <a:r>
                  <a:rPr lang="en-US" altLang="zh-CN" sz="6400" dirty="0"/>
                  <a:t>odds</a:t>
                </a:r>
                <a:r>
                  <a:rPr lang="zh-CN" altLang="en-US" sz="6400" dirty="0"/>
                  <a:t> </a:t>
                </a:r>
                <a:r>
                  <a:rPr lang="en-US" altLang="zh-CN" sz="6400" dirty="0"/>
                  <a:t>of</a:t>
                </a:r>
                <a:r>
                  <a:rPr lang="zh-CN" altLang="en-US" sz="6400" dirty="0"/>
                  <a:t> </a:t>
                </a:r>
                <a:r>
                  <a:rPr lang="en-US" altLang="zh-CN" sz="6400" dirty="0"/>
                  <a:t>the</a:t>
                </a:r>
                <a:r>
                  <a:rPr lang="zh-CN" altLang="en-US" sz="6400" dirty="0"/>
                  <a:t> </a:t>
                </a:r>
                <a:r>
                  <a:rPr lang="en-US" sz="6400" dirty="0"/>
                  <a:t>smoking group </a:t>
                </a:r>
                <a:r>
                  <a:rPr lang="en-US" altLang="zh-CN" sz="6400" dirty="0"/>
                  <a:t>to</a:t>
                </a:r>
                <a:r>
                  <a:rPr lang="zh-CN" altLang="en-US" sz="6400" dirty="0"/>
                  <a:t> </a:t>
                </a:r>
                <a:r>
                  <a:rPr lang="en-US" altLang="zh-CN" sz="6400" dirty="0"/>
                  <a:t>have</a:t>
                </a:r>
                <a:r>
                  <a:rPr lang="en-US" sz="6400" dirty="0"/>
                  <a:t> lung cancer is between 1.79 and 4.95 times compared to the non smoking group.</a:t>
                </a:r>
              </a:p>
              <a:p>
                <a:pPr marL="0" indent="0">
                  <a:buNone/>
                </a:pPr>
                <a:endParaRPr lang="en-US" sz="5600" dirty="0"/>
              </a:p>
              <a:p>
                <a:pPr marL="0" indent="0">
                  <a:buNone/>
                </a:pPr>
                <a:endParaRPr lang="en-US" sz="5600" dirty="0"/>
              </a:p>
              <a:p>
                <a:endParaRPr lang="en-US" dirty="0"/>
              </a:p>
            </p:txBody>
          </p:sp>
        </mc:Choice>
        <mc:Fallback xmlns="">
          <p:sp>
            <p:nvSpPr>
              <p:cNvPr id="3" name="Content Placeholder 2">
                <a:extLst>
                  <a:ext uri="{FF2B5EF4-FFF2-40B4-BE49-F238E27FC236}">
                    <a16:creationId xmlns:a16="http://schemas.microsoft.com/office/drawing/2014/main" id="{9AC38691-DED6-1848-BFE2-A30318761A07}"/>
                  </a:ext>
                </a:extLst>
              </p:cNvPr>
              <p:cNvSpPr>
                <a:spLocks noGrp="1" noRot="1" noChangeAspect="1" noMove="1" noResize="1" noEditPoints="1" noAdjustHandles="1" noChangeArrowheads="1" noChangeShapeType="1" noTextEdit="1"/>
              </p:cNvSpPr>
              <p:nvPr>
                <p:ph idx="1"/>
              </p:nvPr>
            </p:nvSpPr>
            <p:spPr>
              <a:blipFill>
                <a:blip r:embed="rId2"/>
                <a:stretch>
                  <a:fillRect l="-1513" t="-1724" r="-134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0E9D56D-BB49-EF4D-9012-67614DB20AB4}"/>
              </a:ext>
            </a:extLst>
          </p:cNvPr>
          <p:cNvSpPr>
            <a:spLocks noGrp="1"/>
          </p:cNvSpPr>
          <p:nvPr>
            <p:ph type="sldNum" sz="quarter" idx="12"/>
          </p:nvPr>
        </p:nvSpPr>
        <p:spPr/>
        <p:txBody>
          <a:bodyPr/>
          <a:lstStyle/>
          <a:p>
            <a:fld id="{0235576B-7F3C-4840-ADD7-A9DF1158E3A5}" type="slidenum">
              <a:rPr lang="en-US" smtClean="0"/>
              <a:pPr/>
              <a:t>20</a:t>
            </a:fld>
            <a:endParaRPr lang="en-US"/>
          </a:p>
        </p:txBody>
      </p:sp>
    </p:spTree>
    <p:extLst>
      <p:ext uri="{BB962C8B-B14F-4D97-AF65-F5344CB8AC3E}">
        <p14:creationId xmlns:p14="http://schemas.microsoft.com/office/powerpoint/2010/main" val="2666436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23511-AADD-0E4B-B6E5-26B6A0BD8293}"/>
              </a:ext>
            </a:extLst>
          </p:cNvPr>
          <p:cNvSpPr>
            <a:spLocks noGrp="1"/>
          </p:cNvSpPr>
          <p:nvPr>
            <p:ph type="title"/>
          </p:nvPr>
        </p:nvSpPr>
        <p:spPr/>
        <p:txBody>
          <a:bodyPr/>
          <a:lstStyle/>
          <a:p>
            <a:r>
              <a:rPr lang="en-US" dirty="0"/>
              <a:t>Relative risk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886C6C8-C849-FB4C-96C0-0621794339A7}"/>
                  </a:ext>
                </a:extLst>
              </p:cNvPr>
              <p:cNvSpPr>
                <a:spLocks noGrp="1"/>
              </p:cNvSpPr>
              <p:nvPr>
                <p:ph idx="1"/>
              </p:nvPr>
            </p:nvSpPr>
            <p:spPr>
              <a:xfrm>
                <a:off x="228600" y="1527048"/>
                <a:ext cx="7900416" cy="4187952"/>
              </a:xfrm>
            </p:spPr>
            <p:txBody>
              <a:bodyPr>
                <a:noAutofit/>
              </a:bodyPr>
              <a:lstStyle/>
              <a:p>
                <a:pPr marL="0" indent="0">
                  <a:buNone/>
                </a:pPr>
                <a:r>
                  <a:rPr lang="en-US" sz="1700" dirty="0">
                    <a:solidFill>
                      <a:srgbClr val="0432FF"/>
                    </a:solidFill>
                  </a:rPr>
                  <a:t>Relative risk </a:t>
                </a:r>
                <a:r>
                  <a:rPr lang="en-US" sz="1700" dirty="0"/>
                  <a:t>is a measure of the risk of a certain event happening in one group compared to the risk of the same event happening in another group.</a:t>
                </a:r>
              </a:p>
              <a:p>
                <a:pPr marL="0" indent="0">
                  <a:buNone/>
                </a:pPr>
                <a:endParaRPr lang="en-US" sz="500" dirty="0"/>
              </a:p>
              <a:p>
                <a:pPr marL="0" indent="0">
                  <a:buNone/>
                </a:pPr>
                <a:r>
                  <a:rPr lang="en-US" sz="1700" dirty="0"/>
                  <a:t>Relative risk equals to:</a:t>
                </a:r>
              </a:p>
              <a:p>
                <a:pPr marL="0" indent="0">
                  <a:buNone/>
                </a:pPr>
                <a:endParaRPr lang="en-US" sz="1100" dirty="0"/>
              </a:p>
              <a:p>
                <a:pPr marL="0" indent="0">
                  <a:buNone/>
                </a:pPr>
                <a14:m>
                  <m:oMathPara xmlns:m="http://schemas.openxmlformats.org/officeDocument/2006/math">
                    <m:oMathParaPr>
                      <m:jc m:val="left"/>
                    </m:oMathParaPr>
                    <m:oMath xmlns:m="http://schemas.openxmlformats.org/officeDocument/2006/math">
                      <m:r>
                        <a:rPr lang="en-US" sz="1700" b="0" i="1" dirty="0" smtClean="0">
                          <a:latin typeface="Cambria Math" panose="02040503050406030204" pitchFamily="18" charset="0"/>
                        </a:rPr>
                        <m:t>𝑟</m:t>
                      </m:r>
                      <m:r>
                        <a:rPr lang="en-US" sz="1700" b="0" i="1" dirty="0" smtClean="0">
                          <a:latin typeface="Cambria Math" panose="02040503050406030204" pitchFamily="18" charset="0"/>
                        </a:rPr>
                        <m:t>=</m:t>
                      </m:r>
                      <m:f>
                        <m:fPr>
                          <m:ctrlPr>
                            <a:rPr lang="en-US" sz="1700" i="1" dirty="0">
                              <a:latin typeface="Cambria Math" panose="02040503050406030204" pitchFamily="18" charset="0"/>
                            </a:rPr>
                          </m:ctrlPr>
                        </m:fPr>
                        <m:num>
                          <m:sSub>
                            <m:sSubPr>
                              <m:ctrlPr>
                                <a:rPr lang="en-US" sz="1700" i="1">
                                  <a:latin typeface="Cambria Math" panose="02040503050406030204" pitchFamily="18" charset="0"/>
                                </a:rPr>
                              </m:ctrlPr>
                            </m:sSubPr>
                            <m:e>
                              <m:acc>
                                <m:accPr>
                                  <m:chr m:val="̂"/>
                                  <m:ctrlPr>
                                    <a:rPr lang="en-US" sz="1700" i="1">
                                      <a:latin typeface="Cambria Math" panose="02040503050406030204" pitchFamily="18" charset="0"/>
                                    </a:rPr>
                                  </m:ctrlPr>
                                </m:accPr>
                                <m:e>
                                  <m:r>
                                    <a:rPr lang="en-US" sz="1700" i="1">
                                      <a:latin typeface="Cambria Math" panose="02040503050406030204" pitchFamily="18" charset="0"/>
                                      <a:ea typeface="Cambria Math" panose="02040503050406030204" pitchFamily="18" charset="0"/>
                                    </a:rPr>
                                    <m:t>𝜋</m:t>
                                  </m:r>
                                </m:e>
                              </m:acc>
                            </m:e>
                            <m:sub>
                              <m:r>
                                <a:rPr lang="en-US" sz="1700" i="1">
                                  <a:latin typeface="Cambria Math" panose="02040503050406030204" pitchFamily="18" charset="0"/>
                                </a:rPr>
                                <m:t>1</m:t>
                              </m:r>
                            </m:sub>
                          </m:sSub>
                        </m:num>
                        <m:den>
                          <m:sSub>
                            <m:sSubPr>
                              <m:ctrlPr>
                                <a:rPr lang="en-US" sz="1700" i="1">
                                  <a:latin typeface="Cambria Math" panose="02040503050406030204" pitchFamily="18" charset="0"/>
                                </a:rPr>
                              </m:ctrlPr>
                            </m:sSubPr>
                            <m:e>
                              <m:acc>
                                <m:accPr>
                                  <m:chr m:val="̂"/>
                                  <m:ctrlPr>
                                    <a:rPr lang="en-US" sz="1700" i="1">
                                      <a:latin typeface="Cambria Math" panose="02040503050406030204" pitchFamily="18" charset="0"/>
                                    </a:rPr>
                                  </m:ctrlPr>
                                </m:accPr>
                                <m:e>
                                  <m:r>
                                    <a:rPr lang="en-US" sz="1700" i="1">
                                      <a:latin typeface="Cambria Math" panose="02040503050406030204" pitchFamily="18" charset="0"/>
                                      <a:ea typeface="Cambria Math" panose="02040503050406030204" pitchFamily="18" charset="0"/>
                                    </a:rPr>
                                    <m:t>𝜋</m:t>
                                  </m:r>
                                </m:e>
                              </m:acc>
                            </m:e>
                            <m:sub>
                              <m:r>
                                <a:rPr lang="en-US" sz="1700" i="1">
                                  <a:latin typeface="Cambria Math" panose="02040503050406030204" pitchFamily="18" charset="0"/>
                                  <a:ea typeface="Cambria Math" panose="02040503050406030204" pitchFamily="18" charset="0"/>
                                </a:rPr>
                                <m:t>2</m:t>
                              </m:r>
                            </m:sub>
                          </m:sSub>
                        </m:den>
                      </m:f>
                      <m:r>
                        <a:rPr lang="en-US" sz="1700" b="0" i="1" smtClean="0">
                          <a:latin typeface="Cambria Math" panose="02040503050406030204" pitchFamily="18" charset="0"/>
                          <a:ea typeface="Cambria Math" panose="02040503050406030204" pitchFamily="18" charset="0"/>
                        </a:rPr>
                        <m:t>=</m:t>
                      </m:r>
                      <m:f>
                        <m:fPr>
                          <m:ctrlPr>
                            <a:rPr lang="en-US" sz="1700" b="0" i="1" smtClean="0">
                              <a:latin typeface="Cambria Math" panose="02040503050406030204" pitchFamily="18" charset="0"/>
                              <a:ea typeface="Cambria Math" panose="02040503050406030204" pitchFamily="18" charset="0"/>
                            </a:rPr>
                          </m:ctrlPr>
                        </m:fPr>
                        <m:num>
                          <m:sSub>
                            <m:sSubPr>
                              <m:ctrlPr>
                                <a:rPr lang="en-US" sz="1700" i="1">
                                  <a:ln w="0"/>
                                  <a:effectLst>
                                    <a:outerShdw blurRad="38100" dist="19050" dir="2700000" algn="tl" rotWithShape="0">
                                      <a:schemeClr val="dk1">
                                        <a:alpha val="40000"/>
                                      </a:schemeClr>
                                    </a:outerShdw>
                                  </a:effectLst>
                                  <a:latin typeface="Cambria Math" panose="02040503050406030204" pitchFamily="18" charset="0"/>
                                </a:rPr>
                              </m:ctrlPr>
                            </m:sSubPr>
                            <m:e>
                              <m:r>
                                <a:rPr lang="en-US" sz="1700" i="1">
                                  <a:ln w="0"/>
                                  <a:effectLst>
                                    <a:outerShdw blurRad="38100" dist="19050" dir="2700000" algn="tl" rotWithShape="0">
                                      <a:schemeClr val="dk1">
                                        <a:alpha val="40000"/>
                                      </a:schemeClr>
                                    </a:outerShdw>
                                  </a:effectLst>
                                  <a:latin typeface="Cambria Math" panose="02040503050406030204" pitchFamily="18" charset="0"/>
                                </a:rPr>
                                <m:t>𝑛</m:t>
                              </m:r>
                            </m:e>
                            <m:sub>
                              <m:r>
                                <a:rPr lang="en-US" sz="1700" i="1">
                                  <a:ln w="0"/>
                                  <a:effectLst>
                                    <a:outerShdw blurRad="38100" dist="19050" dir="2700000" algn="tl" rotWithShape="0">
                                      <a:schemeClr val="dk1">
                                        <a:alpha val="40000"/>
                                      </a:schemeClr>
                                    </a:outerShdw>
                                  </a:effectLst>
                                  <a:latin typeface="Cambria Math" panose="02040503050406030204" pitchFamily="18" charset="0"/>
                                </a:rPr>
                                <m:t>11</m:t>
                              </m:r>
                            </m:sub>
                          </m:sSub>
                          <m:r>
                            <a:rPr lang="en-US" sz="1700" b="0" i="1" smtClean="0">
                              <a:ln w="0"/>
                              <a:effectLst>
                                <a:outerShdw blurRad="38100" dist="19050" dir="2700000" algn="tl" rotWithShape="0">
                                  <a:schemeClr val="dk1">
                                    <a:alpha val="40000"/>
                                  </a:schemeClr>
                                </a:outerShdw>
                              </a:effectLst>
                              <a:latin typeface="Cambria Math" panose="02040503050406030204" pitchFamily="18" charset="0"/>
                            </a:rPr>
                            <m:t> (</m:t>
                          </m:r>
                          <m:sSub>
                            <m:sSubPr>
                              <m:ctrlPr>
                                <a:rPr lang="en-US" sz="1700" i="1">
                                  <a:ln w="0"/>
                                  <a:effectLst>
                                    <a:outerShdw blurRad="38100" dist="19050" dir="2700000" algn="tl" rotWithShape="0">
                                      <a:schemeClr val="dk1">
                                        <a:alpha val="40000"/>
                                      </a:schemeClr>
                                    </a:outerShdw>
                                  </a:effectLst>
                                  <a:latin typeface="Cambria Math" panose="02040503050406030204" pitchFamily="18" charset="0"/>
                                </a:rPr>
                              </m:ctrlPr>
                            </m:sSubPr>
                            <m:e>
                              <m:r>
                                <a:rPr lang="en-US" sz="1700" i="1">
                                  <a:ln w="0"/>
                                  <a:effectLst>
                                    <a:outerShdw blurRad="38100" dist="19050" dir="2700000" algn="tl" rotWithShape="0">
                                      <a:schemeClr val="dk1">
                                        <a:alpha val="40000"/>
                                      </a:schemeClr>
                                    </a:outerShdw>
                                  </a:effectLst>
                                  <a:latin typeface="Cambria Math" panose="02040503050406030204" pitchFamily="18" charset="0"/>
                                </a:rPr>
                                <m:t>𝑛</m:t>
                              </m:r>
                            </m:e>
                            <m:sub>
                              <m:r>
                                <a:rPr lang="en-US" sz="1700" i="1">
                                  <a:ln w="0"/>
                                  <a:effectLst>
                                    <a:outerShdw blurRad="38100" dist="19050" dir="2700000" algn="tl" rotWithShape="0">
                                      <a:schemeClr val="dk1">
                                        <a:alpha val="40000"/>
                                      </a:schemeClr>
                                    </a:outerShdw>
                                  </a:effectLst>
                                  <a:latin typeface="Cambria Math" panose="02040503050406030204" pitchFamily="18" charset="0"/>
                                </a:rPr>
                                <m:t>2</m:t>
                              </m:r>
                              <m:r>
                                <a:rPr lang="en-US" sz="1700" b="0" i="1" smtClean="0">
                                  <a:ln w="0"/>
                                  <a:effectLst>
                                    <a:outerShdw blurRad="38100" dist="19050" dir="2700000" algn="tl" rotWithShape="0">
                                      <a:schemeClr val="dk1">
                                        <a:alpha val="40000"/>
                                      </a:schemeClr>
                                    </a:outerShdw>
                                  </a:effectLst>
                                  <a:latin typeface="Cambria Math" panose="02040503050406030204" pitchFamily="18" charset="0"/>
                                </a:rPr>
                                <m:t>1</m:t>
                              </m:r>
                            </m:sub>
                          </m:sSub>
                          <m:r>
                            <a:rPr lang="en-US" sz="1700" i="1">
                              <a:ln w="0"/>
                              <a:effectLst>
                                <a:outerShdw blurRad="38100" dist="19050" dir="2700000" algn="tl" rotWithShape="0">
                                  <a:schemeClr val="dk1">
                                    <a:alpha val="40000"/>
                                  </a:schemeClr>
                                </a:outerShdw>
                              </a:effectLst>
                              <a:latin typeface="Cambria Math" panose="02040503050406030204" pitchFamily="18" charset="0"/>
                            </a:rPr>
                            <m:t>+</m:t>
                          </m:r>
                          <m:sSub>
                            <m:sSubPr>
                              <m:ctrlPr>
                                <a:rPr lang="en-US" sz="1700" i="1">
                                  <a:ln w="0"/>
                                  <a:effectLst>
                                    <a:outerShdw blurRad="38100" dist="19050" dir="2700000" algn="tl" rotWithShape="0">
                                      <a:schemeClr val="dk1">
                                        <a:alpha val="40000"/>
                                      </a:schemeClr>
                                    </a:outerShdw>
                                  </a:effectLst>
                                  <a:latin typeface="Cambria Math" panose="02040503050406030204" pitchFamily="18" charset="0"/>
                                </a:rPr>
                              </m:ctrlPr>
                            </m:sSubPr>
                            <m:e>
                              <m:r>
                                <a:rPr lang="en-US" sz="1700" i="1">
                                  <a:ln w="0"/>
                                  <a:effectLst>
                                    <a:outerShdw blurRad="38100" dist="19050" dir="2700000" algn="tl" rotWithShape="0">
                                      <a:schemeClr val="dk1">
                                        <a:alpha val="40000"/>
                                      </a:schemeClr>
                                    </a:outerShdw>
                                  </a:effectLst>
                                  <a:latin typeface="Cambria Math" panose="02040503050406030204" pitchFamily="18" charset="0"/>
                                </a:rPr>
                                <m:t>𝑛</m:t>
                              </m:r>
                            </m:e>
                            <m:sub>
                              <m:r>
                                <a:rPr lang="en-US" sz="1700" b="0" i="1" smtClean="0">
                                  <a:ln w="0"/>
                                  <a:effectLst>
                                    <a:outerShdw blurRad="38100" dist="19050" dir="2700000" algn="tl" rotWithShape="0">
                                      <a:schemeClr val="dk1">
                                        <a:alpha val="40000"/>
                                      </a:schemeClr>
                                    </a:outerShdw>
                                  </a:effectLst>
                                  <a:latin typeface="Cambria Math" panose="02040503050406030204" pitchFamily="18" charset="0"/>
                                </a:rPr>
                                <m:t>2</m:t>
                              </m:r>
                              <m:r>
                                <a:rPr lang="en-US" sz="1700" i="1">
                                  <a:ln w="0"/>
                                  <a:effectLst>
                                    <a:outerShdw blurRad="38100" dist="19050" dir="2700000" algn="tl" rotWithShape="0">
                                      <a:schemeClr val="dk1">
                                        <a:alpha val="40000"/>
                                      </a:schemeClr>
                                    </a:outerShdw>
                                  </a:effectLst>
                                  <a:latin typeface="Cambria Math" panose="02040503050406030204" pitchFamily="18" charset="0"/>
                                </a:rPr>
                                <m:t>2</m:t>
                              </m:r>
                            </m:sub>
                          </m:sSub>
                          <m:r>
                            <a:rPr lang="en-US" sz="1700" b="0" i="1" smtClean="0">
                              <a:ln w="0"/>
                              <a:effectLst>
                                <a:outerShdw blurRad="38100" dist="19050" dir="2700000" algn="tl" rotWithShape="0">
                                  <a:schemeClr val="dk1">
                                    <a:alpha val="40000"/>
                                  </a:schemeClr>
                                </a:outerShdw>
                              </a:effectLst>
                              <a:latin typeface="Cambria Math" panose="02040503050406030204" pitchFamily="18" charset="0"/>
                            </a:rPr>
                            <m:t>)</m:t>
                          </m:r>
                        </m:num>
                        <m:den>
                          <m:sSub>
                            <m:sSubPr>
                              <m:ctrlPr>
                                <a:rPr lang="en-US" sz="1700" i="1">
                                  <a:ln w="0"/>
                                  <a:effectLst>
                                    <a:outerShdw blurRad="38100" dist="19050" dir="2700000" algn="tl" rotWithShape="0">
                                      <a:schemeClr val="dk1">
                                        <a:alpha val="40000"/>
                                      </a:schemeClr>
                                    </a:outerShdw>
                                  </a:effectLst>
                                  <a:latin typeface="Cambria Math" panose="02040503050406030204" pitchFamily="18" charset="0"/>
                                </a:rPr>
                              </m:ctrlPr>
                            </m:sSubPr>
                            <m:e>
                              <m:sSub>
                                <m:sSubPr>
                                  <m:ctrlPr>
                                    <a:rPr lang="en-US" sz="1700" i="1" smtClean="0">
                                      <a:ln w="0"/>
                                      <a:effectLst>
                                        <a:outerShdw blurRad="38100" dist="19050" dir="2700000" algn="tl" rotWithShape="0">
                                          <a:schemeClr val="dk1">
                                            <a:alpha val="40000"/>
                                          </a:schemeClr>
                                        </a:outerShdw>
                                      </a:effectLst>
                                      <a:latin typeface="Cambria Math" panose="02040503050406030204" pitchFamily="18" charset="0"/>
                                    </a:rPr>
                                  </m:ctrlPr>
                                </m:sSubPr>
                                <m:e>
                                  <m:r>
                                    <a:rPr lang="en-US" sz="1700" b="0" i="1" smtClean="0">
                                      <a:ln w="0"/>
                                      <a:effectLst>
                                        <a:outerShdw blurRad="38100" dist="19050" dir="2700000" algn="tl" rotWithShape="0">
                                          <a:schemeClr val="dk1">
                                            <a:alpha val="40000"/>
                                          </a:schemeClr>
                                        </a:outerShdw>
                                      </a:effectLst>
                                      <a:latin typeface="Cambria Math" panose="02040503050406030204" pitchFamily="18" charset="0"/>
                                    </a:rPr>
                                    <m:t>𝑛</m:t>
                                  </m:r>
                                </m:e>
                                <m:sub>
                                  <m:r>
                                    <a:rPr lang="en-US" sz="1700" b="0" i="1" smtClean="0">
                                      <a:ln w="0"/>
                                      <a:effectLst>
                                        <a:outerShdw blurRad="38100" dist="19050" dir="2700000" algn="tl" rotWithShape="0">
                                          <a:schemeClr val="dk1">
                                            <a:alpha val="40000"/>
                                          </a:schemeClr>
                                        </a:outerShdw>
                                      </a:effectLst>
                                      <a:latin typeface="Cambria Math" panose="02040503050406030204" pitchFamily="18" charset="0"/>
                                    </a:rPr>
                                    <m:t>21</m:t>
                                  </m:r>
                                </m:sub>
                              </m:sSub>
                              <m:r>
                                <a:rPr lang="en-US" sz="1700" b="0" i="1" smtClean="0">
                                  <a:ln w="0"/>
                                  <a:effectLst>
                                    <a:outerShdw blurRad="38100" dist="19050" dir="2700000" algn="tl" rotWithShape="0">
                                      <a:schemeClr val="dk1">
                                        <a:alpha val="40000"/>
                                      </a:schemeClr>
                                    </a:outerShdw>
                                  </a:effectLst>
                                  <a:latin typeface="Cambria Math" panose="02040503050406030204" pitchFamily="18" charset="0"/>
                                </a:rPr>
                                <m:t>(</m:t>
                              </m:r>
                              <m:r>
                                <a:rPr lang="en-US" sz="1700" i="1">
                                  <a:ln w="0"/>
                                  <a:effectLst>
                                    <a:outerShdw blurRad="38100" dist="19050" dir="2700000" algn="tl" rotWithShape="0">
                                      <a:schemeClr val="dk1">
                                        <a:alpha val="40000"/>
                                      </a:schemeClr>
                                    </a:outerShdw>
                                  </a:effectLst>
                                  <a:latin typeface="Cambria Math" panose="02040503050406030204" pitchFamily="18" charset="0"/>
                                </a:rPr>
                                <m:t>𝑛</m:t>
                              </m:r>
                            </m:e>
                            <m:sub>
                              <m:r>
                                <a:rPr lang="en-US" sz="1700" i="1">
                                  <a:ln w="0"/>
                                  <a:effectLst>
                                    <a:outerShdw blurRad="38100" dist="19050" dir="2700000" algn="tl" rotWithShape="0">
                                      <a:schemeClr val="dk1">
                                        <a:alpha val="40000"/>
                                      </a:schemeClr>
                                    </a:outerShdw>
                                  </a:effectLst>
                                  <a:latin typeface="Cambria Math" panose="02040503050406030204" pitchFamily="18" charset="0"/>
                                </a:rPr>
                                <m:t>11</m:t>
                              </m:r>
                            </m:sub>
                          </m:sSub>
                          <m:r>
                            <a:rPr lang="en-US" sz="1700" b="0" i="1" smtClean="0">
                              <a:ln w="0"/>
                              <a:effectLst>
                                <a:outerShdw blurRad="38100" dist="19050" dir="2700000" algn="tl" rotWithShape="0">
                                  <a:schemeClr val="dk1">
                                    <a:alpha val="40000"/>
                                  </a:schemeClr>
                                </a:outerShdw>
                              </a:effectLst>
                              <a:latin typeface="Cambria Math" panose="02040503050406030204" pitchFamily="18" charset="0"/>
                            </a:rPr>
                            <m:t>+</m:t>
                          </m:r>
                          <m:sSub>
                            <m:sSubPr>
                              <m:ctrlPr>
                                <a:rPr lang="en-US" sz="1700" i="1">
                                  <a:ln w="0"/>
                                  <a:effectLst>
                                    <a:outerShdw blurRad="38100" dist="19050" dir="2700000" algn="tl" rotWithShape="0">
                                      <a:schemeClr val="dk1">
                                        <a:alpha val="40000"/>
                                      </a:schemeClr>
                                    </a:outerShdw>
                                  </a:effectLst>
                                  <a:latin typeface="Cambria Math" panose="02040503050406030204" pitchFamily="18" charset="0"/>
                                </a:rPr>
                              </m:ctrlPr>
                            </m:sSubPr>
                            <m:e>
                              <m:r>
                                <a:rPr lang="en-US" sz="1700" i="1">
                                  <a:ln w="0"/>
                                  <a:effectLst>
                                    <a:outerShdw blurRad="38100" dist="19050" dir="2700000" algn="tl" rotWithShape="0">
                                      <a:schemeClr val="dk1">
                                        <a:alpha val="40000"/>
                                      </a:schemeClr>
                                    </a:outerShdw>
                                  </a:effectLst>
                                  <a:latin typeface="Cambria Math" panose="02040503050406030204" pitchFamily="18" charset="0"/>
                                </a:rPr>
                                <m:t>𝑛</m:t>
                              </m:r>
                            </m:e>
                            <m:sub>
                              <m:r>
                                <a:rPr lang="en-US" sz="1700" i="1">
                                  <a:ln w="0"/>
                                  <a:effectLst>
                                    <a:outerShdw blurRad="38100" dist="19050" dir="2700000" algn="tl" rotWithShape="0">
                                      <a:schemeClr val="dk1">
                                        <a:alpha val="40000"/>
                                      </a:schemeClr>
                                    </a:outerShdw>
                                  </a:effectLst>
                                  <a:latin typeface="Cambria Math" panose="02040503050406030204" pitchFamily="18" charset="0"/>
                                </a:rPr>
                                <m:t>1</m:t>
                              </m:r>
                              <m:r>
                                <a:rPr lang="en-US" sz="1700" b="0" i="1" smtClean="0">
                                  <a:ln w="0"/>
                                  <a:effectLst>
                                    <a:outerShdw blurRad="38100" dist="19050" dir="2700000" algn="tl" rotWithShape="0">
                                      <a:schemeClr val="dk1">
                                        <a:alpha val="40000"/>
                                      </a:schemeClr>
                                    </a:outerShdw>
                                  </a:effectLst>
                                  <a:latin typeface="Cambria Math" panose="02040503050406030204" pitchFamily="18" charset="0"/>
                                </a:rPr>
                                <m:t>2</m:t>
                              </m:r>
                            </m:sub>
                          </m:sSub>
                          <m:r>
                            <a:rPr lang="en-US" sz="1700" b="0" i="1" smtClean="0">
                              <a:ln w="0"/>
                              <a:effectLst>
                                <a:outerShdw blurRad="38100" dist="19050" dir="2700000" algn="tl" rotWithShape="0">
                                  <a:schemeClr val="dk1">
                                    <a:alpha val="40000"/>
                                  </a:schemeClr>
                                </a:outerShdw>
                              </a:effectLst>
                              <a:latin typeface="Cambria Math" panose="02040503050406030204" pitchFamily="18" charset="0"/>
                            </a:rPr>
                            <m:t>)</m:t>
                          </m:r>
                        </m:den>
                      </m:f>
                    </m:oMath>
                  </m:oMathPara>
                </a14:m>
                <a:endParaRPr lang="en-US" sz="1700" dirty="0"/>
              </a:p>
              <a:p>
                <a:pPr marL="0" indent="0">
                  <a:buNone/>
                </a:pPr>
                <a:endParaRPr lang="en-US" sz="1700" dirty="0"/>
              </a:p>
              <a:p>
                <a:pPr marL="0" indent="0">
                  <a:buNone/>
                </a:pPr>
                <a:r>
                  <a:rPr lang="en-US" sz="1700" dirty="0"/>
                  <a:t>An estimated standard error for log </a:t>
                </a:r>
                <a14:m>
                  <m:oMath xmlns:m="http://schemas.openxmlformats.org/officeDocument/2006/math">
                    <m:r>
                      <a:rPr lang="en-US" sz="1700" i="1" dirty="0">
                        <a:latin typeface="Cambria Math" panose="02040503050406030204" pitchFamily="18" charset="0"/>
                      </a:rPr>
                      <m:t>𝑟</m:t>
                    </m:r>
                  </m:oMath>
                </a14:m>
                <a:r>
                  <a:rPr lang="en-US" sz="1700" dirty="0"/>
                  <a:t>:</a:t>
                </a:r>
              </a:p>
              <a:p>
                <a:pPr marL="0" indent="0">
                  <a:buNone/>
                </a:pPr>
                <a:endParaRPr lang="en-US" sz="1700" dirty="0"/>
              </a:p>
              <a:p>
                <a:pPr marL="0" indent="0">
                  <a:buNone/>
                </a:pPr>
                <a14:m>
                  <m:oMathPara xmlns:m="http://schemas.openxmlformats.org/officeDocument/2006/math">
                    <m:oMathParaPr>
                      <m:jc m:val="left"/>
                    </m:oMathParaPr>
                    <m:oMath xmlns:m="http://schemas.openxmlformats.org/officeDocument/2006/math">
                      <m:acc>
                        <m:accPr>
                          <m:chr m:val="̂"/>
                          <m:ctrlPr>
                            <a:rPr lang="en-US" sz="1700" i="1">
                              <a:latin typeface="Cambria Math" panose="02040503050406030204" pitchFamily="18" charset="0"/>
                            </a:rPr>
                          </m:ctrlPr>
                        </m:accPr>
                        <m:e>
                          <m:r>
                            <a:rPr lang="en-US" sz="1700" i="1">
                              <a:latin typeface="Cambria Math" panose="02040503050406030204" pitchFamily="18" charset="0"/>
                              <a:ea typeface="Cambria Math" panose="02040503050406030204" pitchFamily="18" charset="0"/>
                            </a:rPr>
                            <m:t>𝜎</m:t>
                          </m:r>
                        </m:e>
                      </m:acc>
                      <m:r>
                        <a:rPr lang="en-US" sz="1700" i="1">
                          <a:latin typeface="Cambria Math" panose="02040503050406030204" pitchFamily="18" charset="0"/>
                        </a:rPr>
                        <m:t>(</m:t>
                      </m:r>
                      <m:func>
                        <m:funcPr>
                          <m:ctrlPr>
                            <a:rPr lang="en-US" sz="1700" i="1">
                              <a:latin typeface="Cambria Math" panose="02040503050406030204" pitchFamily="18" charset="0"/>
                            </a:rPr>
                          </m:ctrlPr>
                        </m:funcPr>
                        <m:fName>
                          <m:r>
                            <m:rPr>
                              <m:sty m:val="p"/>
                            </m:rPr>
                            <a:rPr lang="en-US" sz="1700">
                              <a:latin typeface="Cambria Math" panose="02040503050406030204" pitchFamily="18" charset="0"/>
                            </a:rPr>
                            <m:t>log</m:t>
                          </m:r>
                        </m:fName>
                        <m:e>
                          <m:r>
                            <a:rPr lang="en-US" sz="1700" i="1">
                              <a:latin typeface="Cambria Math" panose="02040503050406030204" pitchFamily="18" charset="0"/>
                            </a:rPr>
                            <m:t>𝑟</m:t>
                          </m:r>
                          <m:r>
                            <a:rPr lang="en-US" sz="1700" i="1">
                              <a:latin typeface="Cambria Math" panose="02040503050406030204" pitchFamily="18" charset="0"/>
                            </a:rPr>
                            <m:t>)=</m:t>
                          </m:r>
                        </m:e>
                      </m:func>
                      <m:rad>
                        <m:radPr>
                          <m:degHide m:val="on"/>
                          <m:ctrlPr>
                            <a:rPr lang="en-US" sz="1700" i="1">
                              <a:latin typeface="Cambria Math" panose="02040503050406030204" pitchFamily="18" charset="0"/>
                            </a:rPr>
                          </m:ctrlPr>
                        </m:radPr>
                        <m:deg/>
                        <m:e>
                          <m:f>
                            <m:fPr>
                              <m:ctrlPr>
                                <a:rPr lang="en-US" sz="1700" i="1">
                                  <a:latin typeface="Cambria Math" panose="02040503050406030204" pitchFamily="18" charset="0"/>
                                </a:rPr>
                              </m:ctrlPr>
                            </m:fPr>
                            <m:num>
                              <m:r>
                                <a:rPr lang="en-US" sz="1700" i="1">
                                  <a:latin typeface="Cambria Math" panose="02040503050406030204" pitchFamily="18" charset="0"/>
                                </a:rPr>
                                <m:t>1</m:t>
                              </m:r>
                            </m:num>
                            <m:den>
                              <m:sSub>
                                <m:sSubPr>
                                  <m:ctrlPr>
                                    <a:rPr lang="en-US" sz="1700" i="1">
                                      <a:latin typeface="Cambria Math" panose="02040503050406030204" pitchFamily="18" charset="0"/>
                                    </a:rPr>
                                  </m:ctrlPr>
                                </m:sSubPr>
                                <m:e>
                                  <m:r>
                                    <a:rPr lang="en-US" sz="1700" i="1">
                                      <a:latin typeface="Cambria Math" panose="02040503050406030204" pitchFamily="18" charset="0"/>
                                    </a:rPr>
                                    <m:t>𝑛</m:t>
                                  </m:r>
                                </m:e>
                                <m:sub>
                                  <m:r>
                                    <a:rPr lang="en-US" sz="1700" i="1">
                                      <a:latin typeface="Cambria Math" panose="02040503050406030204" pitchFamily="18" charset="0"/>
                                    </a:rPr>
                                    <m:t>11</m:t>
                                  </m:r>
                                </m:sub>
                              </m:sSub>
                            </m:den>
                          </m:f>
                          <m:r>
                            <a:rPr lang="en-US" sz="1700" i="1">
                              <a:latin typeface="Cambria Math" panose="02040503050406030204" pitchFamily="18" charset="0"/>
                            </a:rPr>
                            <m:t>−</m:t>
                          </m:r>
                          <m:f>
                            <m:fPr>
                              <m:ctrlPr>
                                <a:rPr lang="en-US" sz="1700" i="1">
                                  <a:latin typeface="Cambria Math" panose="02040503050406030204" pitchFamily="18" charset="0"/>
                                </a:rPr>
                              </m:ctrlPr>
                            </m:fPr>
                            <m:num>
                              <m:r>
                                <a:rPr lang="en-US" sz="1700" i="1">
                                  <a:latin typeface="Cambria Math" panose="02040503050406030204" pitchFamily="18" charset="0"/>
                                </a:rPr>
                                <m:t>1</m:t>
                              </m:r>
                            </m:num>
                            <m:den>
                              <m:sSub>
                                <m:sSubPr>
                                  <m:ctrlPr>
                                    <a:rPr lang="en-US" sz="1700" i="1">
                                      <a:latin typeface="Cambria Math" panose="02040503050406030204" pitchFamily="18" charset="0"/>
                                    </a:rPr>
                                  </m:ctrlPr>
                                </m:sSubPr>
                                <m:e>
                                  <m:r>
                                    <a:rPr lang="en-US" sz="1700" i="1">
                                      <a:latin typeface="Cambria Math" panose="02040503050406030204" pitchFamily="18" charset="0"/>
                                    </a:rPr>
                                    <m:t>𝑛</m:t>
                                  </m:r>
                                </m:e>
                                <m:sub>
                                  <m:r>
                                    <a:rPr lang="en-US" sz="1700" i="1">
                                      <a:latin typeface="Cambria Math" panose="02040503050406030204" pitchFamily="18" charset="0"/>
                                    </a:rPr>
                                    <m:t>11</m:t>
                                  </m:r>
                                </m:sub>
                              </m:sSub>
                              <m:r>
                                <a:rPr lang="en-US" sz="1700" i="1">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𝑛</m:t>
                                  </m:r>
                                </m:e>
                                <m:sub>
                                  <m:r>
                                    <a:rPr lang="en-US" sz="1700" i="1">
                                      <a:latin typeface="Cambria Math" panose="02040503050406030204" pitchFamily="18" charset="0"/>
                                    </a:rPr>
                                    <m:t>12</m:t>
                                  </m:r>
                                </m:sub>
                              </m:sSub>
                            </m:den>
                          </m:f>
                          <m:r>
                            <a:rPr lang="en-US" sz="1700" i="1">
                              <a:latin typeface="Cambria Math" panose="02040503050406030204" pitchFamily="18" charset="0"/>
                            </a:rPr>
                            <m:t>+</m:t>
                          </m:r>
                          <m:f>
                            <m:fPr>
                              <m:ctrlPr>
                                <a:rPr lang="en-US" sz="1700" i="1">
                                  <a:latin typeface="Cambria Math" panose="02040503050406030204" pitchFamily="18" charset="0"/>
                                </a:rPr>
                              </m:ctrlPr>
                            </m:fPr>
                            <m:num>
                              <m:r>
                                <a:rPr lang="en-US" sz="1700" i="1">
                                  <a:latin typeface="Cambria Math" panose="02040503050406030204" pitchFamily="18" charset="0"/>
                                </a:rPr>
                                <m:t>1</m:t>
                              </m:r>
                            </m:num>
                            <m:den>
                              <m:sSub>
                                <m:sSubPr>
                                  <m:ctrlPr>
                                    <a:rPr lang="en-US" sz="1700" i="1">
                                      <a:latin typeface="Cambria Math" panose="02040503050406030204" pitchFamily="18" charset="0"/>
                                    </a:rPr>
                                  </m:ctrlPr>
                                </m:sSubPr>
                                <m:e>
                                  <m:r>
                                    <a:rPr lang="en-US" sz="1700" i="1">
                                      <a:latin typeface="Cambria Math" panose="02040503050406030204" pitchFamily="18" charset="0"/>
                                    </a:rPr>
                                    <m:t>𝑛</m:t>
                                  </m:r>
                                </m:e>
                                <m:sub>
                                  <m:r>
                                    <a:rPr lang="en-US" sz="1700" i="1">
                                      <a:latin typeface="Cambria Math" panose="02040503050406030204" pitchFamily="18" charset="0"/>
                                    </a:rPr>
                                    <m:t>21</m:t>
                                  </m:r>
                                </m:sub>
                              </m:sSub>
                            </m:den>
                          </m:f>
                          <m:r>
                            <a:rPr lang="en-US" sz="1700" i="1">
                              <a:latin typeface="Cambria Math" panose="02040503050406030204" pitchFamily="18" charset="0"/>
                            </a:rPr>
                            <m:t>−</m:t>
                          </m:r>
                          <m:f>
                            <m:fPr>
                              <m:ctrlPr>
                                <a:rPr lang="en-US" sz="1700" i="1">
                                  <a:latin typeface="Cambria Math" panose="02040503050406030204" pitchFamily="18" charset="0"/>
                                </a:rPr>
                              </m:ctrlPr>
                            </m:fPr>
                            <m:num>
                              <m:r>
                                <a:rPr lang="en-US" sz="1700" i="1">
                                  <a:latin typeface="Cambria Math" panose="02040503050406030204" pitchFamily="18" charset="0"/>
                                </a:rPr>
                                <m:t>1</m:t>
                              </m:r>
                            </m:num>
                            <m:den>
                              <m:sSub>
                                <m:sSubPr>
                                  <m:ctrlPr>
                                    <a:rPr lang="en-US" sz="1700" i="1">
                                      <a:latin typeface="Cambria Math" panose="02040503050406030204" pitchFamily="18" charset="0"/>
                                    </a:rPr>
                                  </m:ctrlPr>
                                </m:sSubPr>
                                <m:e>
                                  <m:r>
                                    <a:rPr lang="en-US" sz="1700" i="1">
                                      <a:latin typeface="Cambria Math" panose="02040503050406030204" pitchFamily="18" charset="0"/>
                                    </a:rPr>
                                    <m:t>𝑛</m:t>
                                  </m:r>
                                </m:e>
                                <m:sub>
                                  <m:r>
                                    <a:rPr lang="en-US" sz="1700" i="1">
                                      <a:latin typeface="Cambria Math" panose="02040503050406030204" pitchFamily="18" charset="0"/>
                                    </a:rPr>
                                    <m:t>21</m:t>
                                  </m:r>
                                </m:sub>
                              </m:sSub>
                              <m:r>
                                <a:rPr lang="en-US" sz="1700" i="1">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𝑛</m:t>
                                  </m:r>
                                </m:e>
                                <m:sub>
                                  <m:r>
                                    <a:rPr lang="en-US" sz="1700" i="1">
                                      <a:latin typeface="Cambria Math" panose="02040503050406030204" pitchFamily="18" charset="0"/>
                                    </a:rPr>
                                    <m:t>22</m:t>
                                  </m:r>
                                </m:sub>
                              </m:sSub>
                            </m:den>
                          </m:f>
                        </m:e>
                      </m:rad>
                    </m:oMath>
                  </m:oMathPara>
                </a14:m>
                <a:endParaRPr lang="en-US" sz="1700" dirty="0"/>
              </a:p>
              <a:p>
                <a:pPr marL="0" indent="0">
                  <a:buNone/>
                </a:pPr>
                <a:endParaRPr lang="en-US" sz="1000" dirty="0"/>
              </a:p>
              <a:p>
                <a:pPr marL="0" indent="0">
                  <a:buNone/>
                </a:pPr>
                <a:r>
                  <a:rPr lang="en-US" altLang="zh-CN" sz="1700" dirty="0"/>
                  <a:t>In</a:t>
                </a:r>
                <a:r>
                  <a:rPr lang="zh-CN" altLang="en-US" sz="1700" dirty="0"/>
                  <a:t> </a:t>
                </a:r>
                <a:r>
                  <a:rPr lang="en-US" altLang="zh-CN" sz="1700" dirty="0"/>
                  <a:t>clinical</a:t>
                </a:r>
                <a:r>
                  <a:rPr lang="zh-CN" altLang="en-US" sz="1700" dirty="0"/>
                  <a:t> </a:t>
                </a:r>
                <a:r>
                  <a:rPr lang="en-US" altLang="zh-CN" sz="1700" dirty="0"/>
                  <a:t>trails,</a:t>
                </a:r>
                <a:r>
                  <a:rPr lang="zh-CN" altLang="en-US" sz="1700" dirty="0"/>
                  <a:t> </a:t>
                </a:r>
                <a:r>
                  <a:rPr lang="en-US" altLang="zh-CN" sz="1700" dirty="0"/>
                  <a:t>it</a:t>
                </a:r>
                <a:r>
                  <a:rPr lang="zh-CN" altLang="en-US" sz="1700" dirty="0"/>
                  <a:t> </a:t>
                </a:r>
                <a:r>
                  <a:rPr lang="en-US" altLang="zh-CN" sz="1700" dirty="0"/>
                  <a:t>is</a:t>
                </a:r>
                <a:r>
                  <a:rPr lang="zh-CN" altLang="en-US" sz="1700" dirty="0"/>
                  <a:t> </a:t>
                </a:r>
                <a:r>
                  <a:rPr lang="en-US" altLang="zh-CN" sz="1700" dirty="0"/>
                  <a:t>used</a:t>
                </a:r>
                <a:r>
                  <a:rPr lang="zh-CN" altLang="en-US" sz="1700" dirty="0"/>
                  <a:t> </a:t>
                </a:r>
                <a:r>
                  <a:rPr lang="en-US" altLang="zh-CN" sz="1700" dirty="0"/>
                  <a:t>to</a:t>
                </a:r>
                <a:r>
                  <a:rPr lang="zh-CN" altLang="en-US" sz="1700" dirty="0"/>
                  <a:t> </a:t>
                </a:r>
                <a:r>
                  <a:rPr lang="en-US" altLang="zh-CN" sz="1700" dirty="0"/>
                  <a:t>compare</a:t>
                </a:r>
                <a:r>
                  <a:rPr lang="zh-CN" altLang="en-US" sz="1700" dirty="0"/>
                  <a:t> </a:t>
                </a:r>
                <a:r>
                  <a:rPr lang="en-US" altLang="zh-CN" sz="1700" dirty="0"/>
                  <a:t>the</a:t>
                </a:r>
                <a:r>
                  <a:rPr lang="zh-CN" altLang="en-US" sz="1700" dirty="0"/>
                  <a:t> </a:t>
                </a:r>
                <a:r>
                  <a:rPr lang="en-US" altLang="zh-CN" sz="1700" dirty="0"/>
                  <a:t>risk</a:t>
                </a:r>
                <a:r>
                  <a:rPr lang="zh-CN" altLang="en-US" sz="1700" dirty="0"/>
                  <a:t> </a:t>
                </a:r>
                <a:r>
                  <a:rPr lang="en-US" altLang="zh-CN" sz="1700" dirty="0"/>
                  <a:t>of</a:t>
                </a:r>
                <a:r>
                  <a:rPr lang="zh-CN" altLang="en-US" sz="1700" dirty="0"/>
                  <a:t> </a:t>
                </a:r>
                <a:r>
                  <a:rPr lang="en-US" altLang="zh-CN" sz="1700" dirty="0"/>
                  <a:t>developing</a:t>
                </a:r>
                <a:r>
                  <a:rPr lang="zh-CN" altLang="en-US" sz="1700" dirty="0"/>
                  <a:t> </a:t>
                </a:r>
                <a:r>
                  <a:rPr lang="en-US" altLang="zh-CN" sz="1700" dirty="0"/>
                  <a:t>a</a:t>
                </a:r>
                <a:r>
                  <a:rPr lang="zh-CN" altLang="en-US" sz="1700" dirty="0"/>
                  <a:t> </a:t>
                </a:r>
                <a:r>
                  <a:rPr lang="en-US" altLang="zh-CN" sz="1700" dirty="0"/>
                  <a:t>disease</a:t>
                </a:r>
                <a:r>
                  <a:rPr lang="zh-CN" altLang="en-US" sz="1700" dirty="0"/>
                  <a:t> </a:t>
                </a:r>
                <a:r>
                  <a:rPr lang="en-US" altLang="zh-CN" sz="1700" dirty="0"/>
                  <a:t>in</a:t>
                </a:r>
                <a:r>
                  <a:rPr lang="zh-CN" altLang="en-US" sz="1700" dirty="0"/>
                  <a:t> </a:t>
                </a:r>
                <a:r>
                  <a:rPr lang="en-US" altLang="zh-CN" sz="1700" dirty="0"/>
                  <a:t>people</a:t>
                </a:r>
                <a:r>
                  <a:rPr lang="zh-CN" altLang="en-US" sz="1700" dirty="0"/>
                  <a:t> </a:t>
                </a:r>
                <a:r>
                  <a:rPr lang="en-US" altLang="zh-CN" sz="1700" dirty="0"/>
                  <a:t>not</a:t>
                </a:r>
                <a:r>
                  <a:rPr lang="zh-CN" altLang="en-US" sz="1700" dirty="0"/>
                  <a:t> </a:t>
                </a:r>
                <a:r>
                  <a:rPr lang="en-US" altLang="zh-CN" sz="1700" dirty="0"/>
                  <a:t>receiving</a:t>
                </a:r>
                <a:r>
                  <a:rPr lang="zh-CN" altLang="en-US" sz="1700" dirty="0"/>
                  <a:t> </a:t>
                </a:r>
                <a:r>
                  <a:rPr lang="en-US" altLang="zh-CN" sz="1700" dirty="0"/>
                  <a:t>the</a:t>
                </a:r>
                <a:r>
                  <a:rPr lang="zh-CN" altLang="en-US" sz="1700" dirty="0"/>
                  <a:t> </a:t>
                </a:r>
                <a:r>
                  <a:rPr lang="en-US" altLang="zh-CN" sz="1700" dirty="0"/>
                  <a:t>treatment</a:t>
                </a:r>
                <a:r>
                  <a:rPr lang="zh-CN" altLang="en-US" sz="1700" dirty="0"/>
                  <a:t> </a:t>
                </a:r>
                <a:r>
                  <a:rPr lang="en-US" altLang="zh-CN" sz="1700" dirty="0"/>
                  <a:t>(or</a:t>
                </a:r>
                <a:r>
                  <a:rPr lang="zh-CN" altLang="en-US" sz="1700" dirty="0"/>
                  <a:t> </a:t>
                </a:r>
                <a:r>
                  <a:rPr lang="en-US" altLang="zh-CN" sz="1700" dirty="0"/>
                  <a:t>receiving</a:t>
                </a:r>
                <a:r>
                  <a:rPr lang="zh-CN" altLang="en-US" sz="1700" dirty="0"/>
                  <a:t> </a:t>
                </a:r>
                <a:r>
                  <a:rPr lang="en-US" altLang="zh-CN" sz="1700" dirty="0"/>
                  <a:t>a</a:t>
                </a:r>
                <a:r>
                  <a:rPr lang="zh-CN" altLang="en-US" sz="1700" dirty="0"/>
                  <a:t> </a:t>
                </a:r>
                <a:r>
                  <a:rPr lang="en-US" altLang="zh-CN" sz="1700" dirty="0"/>
                  <a:t>placebo)</a:t>
                </a:r>
                <a:r>
                  <a:rPr lang="zh-CN" altLang="en-US" sz="1700" dirty="0"/>
                  <a:t> </a:t>
                </a:r>
                <a:r>
                  <a:rPr lang="en-US" altLang="zh-CN" sz="1700" dirty="0"/>
                  <a:t>versus</a:t>
                </a:r>
                <a:r>
                  <a:rPr lang="zh-CN" altLang="en-US" sz="1700" dirty="0"/>
                  <a:t> </a:t>
                </a:r>
                <a:r>
                  <a:rPr lang="en-US" altLang="zh-CN" sz="1700" dirty="0"/>
                  <a:t>people</a:t>
                </a:r>
                <a:r>
                  <a:rPr lang="zh-CN" altLang="en-US" sz="1700" dirty="0"/>
                  <a:t> </a:t>
                </a:r>
                <a:r>
                  <a:rPr lang="en-US" altLang="zh-CN" sz="1700" dirty="0"/>
                  <a:t>who</a:t>
                </a:r>
                <a:r>
                  <a:rPr lang="zh-CN" altLang="en-US" sz="1700" dirty="0"/>
                  <a:t> </a:t>
                </a:r>
                <a:r>
                  <a:rPr lang="en-US" altLang="zh-CN" sz="1700" dirty="0"/>
                  <a:t>are</a:t>
                </a:r>
                <a:r>
                  <a:rPr lang="zh-CN" altLang="en-US" sz="1700" dirty="0"/>
                  <a:t> </a:t>
                </a:r>
                <a:r>
                  <a:rPr lang="en-US" altLang="zh-CN" sz="1700" dirty="0"/>
                  <a:t>receiving</a:t>
                </a:r>
                <a:r>
                  <a:rPr lang="zh-CN" altLang="en-US" sz="1700" dirty="0"/>
                  <a:t> </a:t>
                </a:r>
                <a:r>
                  <a:rPr lang="en-US" altLang="zh-CN" sz="1700" dirty="0"/>
                  <a:t>the</a:t>
                </a:r>
                <a:r>
                  <a:rPr lang="zh-CN" altLang="en-US" sz="1700" dirty="0"/>
                  <a:t> </a:t>
                </a:r>
                <a:r>
                  <a:rPr lang="en-US" altLang="zh-CN" sz="1700" dirty="0"/>
                  <a:t>treatment.</a:t>
                </a:r>
                <a:r>
                  <a:rPr lang="zh-CN" altLang="en-US" sz="1700" dirty="0"/>
                  <a:t> </a:t>
                </a:r>
                <a:endParaRPr lang="en-US" sz="1700" dirty="0"/>
              </a:p>
            </p:txBody>
          </p:sp>
        </mc:Choice>
        <mc:Fallback xmlns="">
          <p:sp>
            <p:nvSpPr>
              <p:cNvPr id="3" name="Content Placeholder 2">
                <a:extLst>
                  <a:ext uri="{FF2B5EF4-FFF2-40B4-BE49-F238E27FC236}">
                    <a16:creationId xmlns:a16="http://schemas.microsoft.com/office/drawing/2014/main" id="{C886C6C8-C849-FB4C-96C0-0621794339A7}"/>
                  </a:ext>
                </a:extLst>
              </p:cNvPr>
              <p:cNvSpPr>
                <a:spLocks noGrp="1" noRot="1" noChangeAspect="1" noMove="1" noResize="1" noEditPoints="1" noAdjustHandles="1" noChangeArrowheads="1" noChangeShapeType="1" noTextEdit="1"/>
              </p:cNvSpPr>
              <p:nvPr>
                <p:ph idx="1"/>
              </p:nvPr>
            </p:nvSpPr>
            <p:spPr>
              <a:xfrm>
                <a:off x="228600" y="1527048"/>
                <a:ext cx="7900416" cy="4187952"/>
              </a:xfrm>
              <a:blipFill>
                <a:blip r:embed="rId3"/>
                <a:stretch>
                  <a:fillRect l="-1605" t="-1515" b="-727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48AC884-8C06-2842-8D83-4A622793ABBE}"/>
              </a:ext>
            </a:extLst>
          </p:cNvPr>
          <p:cNvSpPr>
            <a:spLocks noGrp="1"/>
          </p:cNvSpPr>
          <p:nvPr>
            <p:ph type="sldNum" sz="quarter" idx="12"/>
          </p:nvPr>
        </p:nvSpPr>
        <p:spPr/>
        <p:txBody>
          <a:bodyPr/>
          <a:lstStyle/>
          <a:p>
            <a:fld id="{0235576B-7F3C-4840-ADD7-A9DF1158E3A5}" type="slidenum">
              <a:rPr lang="en-US" smtClean="0"/>
              <a:pPr/>
              <a:t>21</a:t>
            </a:fld>
            <a:endParaRPr lang="en-US"/>
          </a:p>
        </p:txBody>
      </p:sp>
      <p:sp>
        <p:nvSpPr>
          <p:cNvPr id="5" name="TextBox 4">
            <a:extLst>
              <a:ext uri="{FF2B5EF4-FFF2-40B4-BE49-F238E27FC236}">
                <a16:creationId xmlns:a16="http://schemas.microsoft.com/office/drawing/2014/main" id="{82B515AE-D883-7549-AB57-29253567B3F8}"/>
              </a:ext>
            </a:extLst>
          </p:cNvPr>
          <p:cNvSpPr txBox="1"/>
          <p:nvPr/>
        </p:nvSpPr>
        <p:spPr>
          <a:xfrm>
            <a:off x="4108862" y="2974769"/>
            <a:ext cx="65" cy="276999"/>
          </a:xfrm>
          <a:prstGeom prst="rect">
            <a:avLst/>
          </a:prstGeom>
          <a:noFill/>
        </p:spPr>
        <p:txBody>
          <a:bodyPr wrap="none" lIns="0" tIns="0" rIns="0" bIns="0" rtlCol="0">
            <a:spAutoFit/>
          </a:bodyPr>
          <a:lstStyle/>
          <a:p>
            <a:endParaRPr lang="en-US" dirty="0"/>
          </a:p>
        </p:txBody>
      </p:sp>
      <p:pic>
        <p:nvPicPr>
          <p:cNvPr id="7" name="Picture 6">
            <a:extLst>
              <a:ext uri="{FF2B5EF4-FFF2-40B4-BE49-F238E27FC236}">
                <a16:creationId xmlns:a16="http://schemas.microsoft.com/office/drawing/2014/main" id="{686401B7-DADF-3944-B5B1-4981F5A4B8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2692400"/>
            <a:ext cx="2781300" cy="1473200"/>
          </a:xfrm>
          <a:prstGeom prst="rect">
            <a:avLst/>
          </a:prstGeom>
        </p:spPr>
      </p:pic>
    </p:spTree>
    <p:extLst>
      <p:ext uri="{BB962C8B-B14F-4D97-AF65-F5344CB8AC3E}">
        <p14:creationId xmlns:p14="http://schemas.microsoft.com/office/powerpoint/2010/main" val="4084674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76CEC-5988-DA4A-ADE8-39701F63F887}"/>
              </a:ext>
            </a:extLst>
          </p:cNvPr>
          <p:cNvSpPr>
            <a:spLocks noGrp="1"/>
          </p:cNvSpPr>
          <p:nvPr>
            <p:ph type="title"/>
          </p:nvPr>
        </p:nvSpPr>
        <p:spPr/>
        <p:txBody>
          <a:bodyPr/>
          <a:lstStyle/>
          <a:p>
            <a:r>
              <a:rPr lang="en-US" altLang="zh-CN" dirty="0"/>
              <a:t>Relative</a:t>
            </a:r>
            <a:r>
              <a:rPr lang="zh-CN" altLang="en-US" dirty="0"/>
              <a:t> </a:t>
            </a:r>
            <a:r>
              <a:rPr lang="en-US" altLang="zh-CN" dirty="0"/>
              <a:t>risk</a:t>
            </a:r>
            <a:endParaRPr lang="en-US" dirty="0"/>
          </a:p>
        </p:txBody>
      </p:sp>
      <p:sp>
        <p:nvSpPr>
          <p:cNvPr id="3" name="Content Placeholder 2">
            <a:extLst>
              <a:ext uri="{FF2B5EF4-FFF2-40B4-BE49-F238E27FC236}">
                <a16:creationId xmlns:a16="http://schemas.microsoft.com/office/drawing/2014/main" id="{4435EDE0-6C29-A84C-A44A-C9CFFBF999E0}"/>
              </a:ext>
            </a:extLst>
          </p:cNvPr>
          <p:cNvSpPr>
            <a:spLocks noGrp="1"/>
          </p:cNvSpPr>
          <p:nvPr>
            <p:ph idx="1"/>
          </p:nvPr>
        </p:nvSpPr>
        <p:spPr/>
        <p:txBody>
          <a:bodyPr>
            <a:normAutofit/>
          </a:bodyPr>
          <a:lstStyle/>
          <a:p>
            <a:pPr marL="0" indent="0">
              <a:buNone/>
            </a:pPr>
            <a:r>
              <a:rPr lang="en-US" altLang="zh-CN" dirty="0">
                <a:solidFill>
                  <a:srgbClr val="0432FF"/>
                </a:solidFill>
              </a:rPr>
              <a:t>RR=1</a:t>
            </a:r>
            <a:r>
              <a:rPr lang="zh-CN" altLang="en-US" dirty="0">
                <a:solidFill>
                  <a:srgbClr val="0432FF"/>
                </a:solidFill>
              </a:rPr>
              <a:t> </a:t>
            </a:r>
            <a:r>
              <a:rPr lang="en-US" altLang="zh-CN" dirty="0"/>
              <a:t>means</a:t>
            </a:r>
            <a:r>
              <a:rPr lang="zh-CN" altLang="en-US" dirty="0"/>
              <a:t> </a:t>
            </a:r>
            <a:r>
              <a:rPr lang="en-US" altLang="zh-CN" dirty="0"/>
              <a:t>there</a:t>
            </a:r>
            <a:r>
              <a:rPr lang="zh-CN" altLang="en-US" dirty="0"/>
              <a:t> </a:t>
            </a:r>
            <a:r>
              <a:rPr lang="en-US" altLang="zh-CN" dirty="0"/>
              <a:t>is</a:t>
            </a:r>
            <a:r>
              <a:rPr lang="zh-CN" altLang="en-US" dirty="0"/>
              <a:t> </a:t>
            </a:r>
            <a:r>
              <a:rPr lang="en-US" altLang="zh-CN" dirty="0">
                <a:solidFill>
                  <a:srgbClr val="0432FF"/>
                </a:solidFill>
              </a:rPr>
              <a:t>no</a:t>
            </a:r>
            <a:r>
              <a:rPr lang="zh-CN" altLang="en-US" dirty="0">
                <a:solidFill>
                  <a:srgbClr val="0432FF"/>
                </a:solidFill>
              </a:rPr>
              <a:t> </a:t>
            </a:r>
            <a:r>
              <a:rPr lang="en-US" altLang="zh-CN" dirty="0">
                <a:solidFill>
                  <a:srgbClr val="0432FF"/>
                </a:solidFill>
              </a:rPr>
              <a:t>difference</a:t>
            </a:r>
            <a:r>
              <a:rPr lang="zh-CN" altLang="en-US" dirty="0">
                <a:solidFill>
                  <a:srgbClr val="0432FF"/>
                </a:solidFill>
              </a:rPr>
              <a:t> </a:t>
            </a:r>
            <a:r>
              <a:rPr lang="en-US" altLang="zh-CN" dirty="0"/>
              <a:t>in</a:t>
            </a:r>
            <a:r>
              <a:rPr lang="zh-CN" altLang="en-US" dirty="0"/>
              <a:t> </a:t>
            </a:r>
            <a:r>
              <a:rPr lang="en-US" altLang="zh-CN" dirty="0"/>
              <a:t>the</a:t>
            </a:r>
            <a:r>
              <a:rPr lang="zh-CN" altLang="en-US" dirty="0"/>
              <a:t> </a:t>
            </a:r>
            <a:r>
              <a:rPr lang="en-US" altLang="zh-CN" dirty="0"/>
              <a:t>risk</a:t>
            </a:r>
            <a:r>
              <a:rPr lang="zh-CN" altLang="en-US" dirty="0"/>
              <a:t> </a:t>
            </a:r>
            <a:r>
              <a:rPr lang="en-US" altLang="zh-CN" dirty="0"/>
              <a:t>of</a:t>
            </a:r>
            <a:r>
              <a:rPr lang="zh-CN" altLang="en-US" dirty="0"/>
              <a:t> </a:t>
            </a:r>
            <a:r>
              <a:rPr lang="en-US" altLang="zh-CN" dirty="0"/>
              <a:t>getting</a:t>
            </a:r>
            <a:r>
              <a:rPr lang="zh-CN" altLang="en-US" dirty="0"/>
              <a:t> </a:t>
            </a:r>
            <a:r>
              <a:rPr lang="en-US" altLang="zh-CN" dirty="0"/>
              <a:t>disease</a:t>
            </a:r>
            <a:r>
              <a:rPr lang="zh-CN" altLang="en-US" dirty="0"/>
              <a:t> </a:t>
            </a:r>
            <a:r>
              <a:rPr lang="en-US" altLang="zh-CN" dirty="0"/>
              <a:t>between</a:t>
            </a:r>
            <a:r>
              <a:rPr lang="zh-CN" altLang="en-US" dirty="0"/>
              <a:t> </a:t>
            </a:r>
            <a:r>
              <a:rPr lang="en-US" altLang="zh-CN" dirty="0"/>
              <a:t>two</a:t>
            </a:r>
            <a:r>
              <a:rPr lang="zh-CN" altLang="en-US" dirty="0"/>
              <a:t> </a:t>
            </a:r>
            <a:r>
              <a:rPr lang="en-US" altLang="zh-CN" dirty="0"/>
              <a:t>groups.</a:t>
            </a:r>
          </a:p>
          <a:p>
            <a:pPr marL="0" indent="0">
              <a:buNone/>
            </a:pPr>
            <a:endParaRPr lang="en-US" dirty="0"/>
          </a:p>
          <a:p>
            <a:pPr marL="0" indent="0">
              <a:buNone/>
            </a:pPr>
            <a:r>
              <a:rPr lang="en-US" altLang="zh-CN" dirty="0">
                <a:solidFill>
                  <a:srgbClr val="0432FF"/>
                </a:solidFill>
              </a:rPr>
              <a:t>RR&gt;1</a:t>
            </a:r>
            <a:r>
              <a:rPr lang="zh-CN" altLang="en-US" dirty="0">
                <a:solidFill>
                  <a:srgbClr val="0432FF"/>
                </a:solidFill>
              </a:rPr>
              <a:t> </a:t>
            </a:r>
            <a:r>
              <a:rPr lang="en-US" altLang="zh-CN" dirty="0"/>
              <a:t>means</a:t>
            </a:r>
            <a:r>
              <a:rPr lang="zh-CN" altLang="en-US" dirty="0"/>
              <a:t> </a:t>
            </a:r>
            <a:r>
              <a:rPr lang="en-US" altLang="zh-CN" dirty="0"/>
              <a:t>there</a:t>
            </a:r>
            <a:r>
              <a:rPr lang="zh-CN" altLang="en-US" dirty="0"/>
              <a:t> </a:t>
            </a:r>
            <a:r>
              <a:rPr lang="en-US" altLang="zh-CN" dirty="0"/>
              <a:t>is</a:t>
            </a:r>
            <a:r>
              <a:rPr lang="zh-CN" altLang="en-US" dirty="0"/>
              <a:t> </a:t>
            </a:r>
            <a:r>
              <a:rPr lang="en-US" altLang="zh-CN" dirty="0">
                <a:solidFill>
                  <a:srgbClr val="0432FF"/>
                </a:solidFill>
              </a:rPr>
              <a:t>more</a:t>
            </a:r>
            <a:r>
              <a:rPr lang="zh-CN" altLang="en-US" dirty="0"/>
              <a:t> </a:t>
            </a:r>
            <a:r>
              <a:rPr lang="en-US" altLang="zh-CN" dirty="0"/>
              <a:t>risk</a:t>
            </a:r>
            <a:r>
              <a:rPr lang="zh-CN" altLang="en-US" dirty="0"/>
              <a:t> </a:t>
            </a:r>
            <a:r>
              <a:rPr lang="en-US" altLang="zh-CN" dirty="0"/>
              <a:t>of</a:t>
            </a:r>
            <a:r>
              <a:rPr lang="zh-CN" altLang="en-US" dirty="0"/>
              <a:t> </a:t>
            </a:r>
            <a:r>
              <a:rPr lang="en-US" altLang="zh-CN" dirty="0"/>
              <a:t>getting</a:t>
            </a:r>
            <a:r>
              <a:rPr lang="zh-CN" altLang="en-US" dirty="0"/>
              <a:t> </a:t>
            </a:r>
            <a:r>
              <a:rPr lang="en-US" altLang="zh-CN" dirty="0"/>
              <a:t>disease</a:t>
            </a:r>
            <a:r>
              <a:rPr lang="zh-CN" altLang="en-US" dirty="0"/>
              <a:t> </a:t>
            </a:r>
            <a:r>
              <a:rPr lang="en-US" altLang="zh-CN" dirty="0"/>
              <a:t>among</a:t>
            </a:r>
            <a:r>
              <a:rPr lang="zh-CN" altLang="en-US" dirty="0"/>
              <a:t> </a:t>
            </a:r>
            <a:r>
              <a:rPr lang="en-US" altLang="zh-CN" dirty="0"/>
              <a:t>exposed</a:t>
            </a:r>
            <a:r>
              <a:rPr lang="zh-CN" altLang="en-US" dirty="0"/>
              <a:t> </a:t>
            </a:r>
            <a:r>
              <a:rPr lang="en-US" altLang="zh-CN" dirty="0"/>
              <a:t>group</a:t>
            </a:r>
            <a:r>
              <a:rPr lang="zh-CN" altLang="en-US" dirty="0"/>
              <a:t> </a:t>
            </a:r>
            <a:r>
              <a:rPr lang="en-US" altLang="zh-CN" dirty="0"/>
              <a:t>compared</a:t>
            </a:r>
            <a:r>
              <a:rPr lang="zh-CN" altLang="en-US" dirty="0"/>
              <a:t> </a:t>
            </a:r>
            <a:r>
              <a:rPr lang="en-US" altLang="zh-CN" dirty="0"/>
              <a:t>to</a:t>
            </a:r>
            <a:r>
              <a:rPr lang="zh-CN" altLang="en-US" dirty="0"/>
              <a:t> </a:t>
            </a:r>
            <a:r>
              <a:rPr lang="en-US" altLang="zh-CN" dirty="0"/>
              <a:t>unexposed</a:t>
            </a:r>
            <a:r>
              <a:rPr lang="zh-CN" altLang="en-US" dirty="0"/>
              <a:t> </a:t>
            </a:r>
            <a:r>
              <a:rPr lang="en-US" altLang="zh-CN" dirty="0"/>
              <a:t>group.</a:t>
            </a:r>
          </a:p>
          <a:p>
            <a:pPr marL="0" indent="0">
              <a:buNone/>
            </a:pPr>
            <a:endParaRPr lang="en-US" dirty="0"/>
          </a:p>
          <a:p>
            <a:pPr marL="0" indent="0">
              <a:buNone/>
            </a:pPr>
            <a:r>
              <a:rPr lang="en-US" altLang="zh-CN" dirty="0">
                <a:solidFill>
                  <a:srgbClr val="0432FF"/>
                </a:solidFill>
              </a:rPr>
              <a:t>RR&lt;1</a:t>
            </a:r>
            <a:r>
              <a:rPr lang="zh-CN" altLang="en-US" dirty="0">
                <a:solidFill>
                  <a:srgbClr val="0432FF"/>
                </a:solidFill>
              </a:rPr>
              <a:t> </a:t>
            </a:r>
            <a:r>
              <a:rPr lang="en-US" altLang="zh-CN" dirty="0"/>
              <a:t>means</a:t>
            </a:r>
            <a:r>
              <a:rPr lang="zh-CN" altLang="en-US" dirty="0"/>
              <a:t> </a:t>
            </a:r>
            <a:r>
              <a:rPr lang="en-US" altLang="zh-CN" dirty="0"/>
              <a:t>there</a:t>
            </a:r>
            <a:r>
              <a:rPr lang="zh-CN" altLang="en-US" dirty="0"/>
              <a:t> </a:t>
            </a:r>
            <a:r>
              <a:rPr lang="en-US" altLang="zh-CN" dirty="0"/>
              <a:t>is</a:t>
            </a:r>
            <a:r>
              <a:rPr lang="zh-CN" altLang="en-US" dirty="0"/>
              <a:t> </a:t>
            </a:r>
            <a:r>
              <a:rPr lang="en-US" altLang="zh-CN" dirty="0"/>
              <a:t>a</a:t>
            </a:r>
            <a:r>
              <a:rPr lang="zh-CN" altLang="en-US" dirty="0"/>
              <a:t> </a:t>
            </a:r>
            <a:r>
              <a:rPr lang="en-US" altLang="zh-CN" dirty="0">
                <a:solidFill>
                  <a:srgbClr val="0432FF"/>
                </a:solidFill>
              </a:rPr>
              <a:t>less</a:t>
            </a:r>
            <a:r>
              <a:rPr lang="zh-CN" altLang="en-US" dirty="0"/>
              <a:t> </a:t>
            </a:r>
            <a:r>
              <a:rPr lang="en-US" altLang="zh-CN" dirty="0"/>
              <a:t>risk</a:t>
            </a:r>
            <a:r>
              <a:rPr lang="zh-CN" altLang="en-US" dirty="0"/>
              <a:t> </a:t>
            </a:r>
            <a:r>
              <a:rPr lang="en-US" altLang="zh-CN" dirty="0"/>
              <a:t>of</a:t>
            </a:r>
            <a:r>
              <a:rPr lang="zh-CN" altLang="en-US" dirty="0"/>
              <a:t> </a:t>
            </a:r>
            <a:r>
              <a:rPr lang="en-US" altLang="zh-CN" dirty="0"/>
              <a:t>getting</a:t>
            </a:r>
            <a:r>
              <a:rPr lang="zh-CN" altLang="en-US" dirty="0"/>
              <a:t> </a:t>
            </a:r>
            <a:r>
              <a:rPr lang="en-US" altLang="zh-CN" dirty="0"/>
              <a:t>disease</a:t>
            </a:r>
            <a:r>
              <a:rPr lang="zh-CN" altLang="en-US" dirty="0"/>
              <a:t> </a:t>
            </a:r>
            <a:r>
              <a:rPr lang="en-US" altLang="zh-CN" dirty="0"/>
              <a:t>among</a:t>
            </a:r>
            <a:r>
              <a:rPr lang="zh-CN" altLang="en-US" dirty="0"/>
              <a:t> </a:t>
            </a:r>
            <a:r>
              <a:rPr lang="en-US" altLang="zh-CN" dirty="0"/>
              <a:t>exposed</a:t>
            </a:r>
            <a:r>
              <a:rPr lang="zh-CN" altLang="en-US" dirty="0"/>
              <a:t> </a:t>
            </a:r>
            <a:r>
              <a:rPr lang="en-US" altLang="zh-CN" dirty="0"/>
              <a:t>group</a:t>
            </a:r>
            <a:r>
              <a:rPr lang="zh-CN" altLang="en-US" dirty="0"/>
              <a:t> </a:t>
            </a:r>
            <a:r>
              <a:rPr lang="en-US" altLang="zh-CN" dirty="0"/>
              <a:t>compared</a:t>
            </a:r>
            <a:r>
              <a:rPr lang="zh-CN" altLang="en-US" dirty="0"/>
              <a:t> </a:t>
            </a:r>
            <a:r>
              <a:rPr lang="en-US" altLang="zh-CN" dirty="0"/>
              <a:t>to</a:t>
            </a:r>
            <a:r>
              <a:rPr lang="zh-CN" altLang="en-US" dirty="0"/>
              <a:t> </a:t>
            </a:r>
            <a:r>
              <a:rPr lang="en-US" altLang="zh-CN" dirty="0"/>
              <a:t>unexposed</a:t>
            </a:r>
            <a:r>
              <a:rPr lang="zh-CN" altLang="en-US" dirty="0"/>
              <a:t> </a:t>
            </a:r>
            <a:r>
              <a:rPr lang="en-US" altLang="zh-CN" dirty="0"/>
              <a:t>group.</a:t>
            </a:r>
            <a:endParaRPr lang="en-US" dirty="0"/>
          </a:p>
        </p:txBody>
      </p:sp>
      <p:sp>
        <p:nvSpPr>
          <p:cNvPr id="4" name="Slide Number Placeholder 3">
            <a:extLst>
              <a:ext uri="{FF2B5EF4-FFF2-40B4-BE49-F238E27FC236}">
                <a16:creationId xmlns:a16="http://schemas.microsoft.com/office/drawing/2014/main" id="{E07888F0-0F1C-1748-BEE4-4D417CA277D8}"/>
              </a:ext>
            </a:extLst>
          </p:cNvPr>
          <p:cNvSpPr>
            <a:spLocks noGrp="1"/>
          </p:cNvSpPr>
          <p:nvPr>
            <p:ph type="sldNum" sz="quarter" idx="12"/>
          </p:nvPr>
        </p:nvSpPr>
        <p:spPr/>
        <p:txBody>
          <a:bodyPr/>
          <a:lstStyle/>
          <a:p>
            <a:fld id="{0235576B-7F3C-4840-ADD7-A9DF1158E3A5}" type="slidenum">
              <a:rPr lang="en-US" smtClean="0"/>
              <a:pPr/>
              <a:t>22</a:t>
            </a:fld>
            <a:endParaRPr lang="en-US"/>
          </a:p>
        </p:txBody>
      </p:sp>
    </p:spTree>
    <p:extLst>
      <p:ext uri="{BB962C8B-B14F-4D97-AF65-F5344CB8AC3E}">
        <p14:creationId xmlns:p14="http://schemas.microsoft.com/office/powerpoint/2010/main" val="2900039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586CB-CBEA-2B43-91CC-2DD90C60213D}"/>
              </a:ext>
            </a:extLst>
          </p:cNvPr>
          <p:cNvSpPr>
            <a:spLocks noGrp="1"/>
          </p:cNvSpPr>
          <p:nvPr>
            <p:ph type="title"/>
          </p:nvPr>
        </p:nvSpPr>
        <p:spPr/>
        <p:txBody>
          <a:bodyPr/>
          <a:lstStyle/>
          <a:p>
            <a:r>
              <a:rPr lang="en-US" dirty="0"/>
              <a:t>Example– Aspirin and Heart Attacks</a:t>
            </a:r>
          </a:p>
        </p:txBody>
      </p:sp>
      <p:sp>
        <p:nvSpPr>
          <p:cNvPr id="3" name="Content Placeholder 2">
            <a:extLst>
              <a:ext uri="{FF2B5EF4-FFF2-40B4-BE49-F238E27FC236}">
                <a16:creationId xmlns:a16="http://schemas.microsoft.com/office/drawing/2014/main" id="{F187FB42-A818-4243-B7E9-C58A9C286491}"/>
              </a:ext>
            </a:extLst>
          </p:cNvPr>
          <p:cNvSpPr>
            <a:spLocks noGrp="1"/>
          </p:cNvSpPr>
          <p:nvPr>
            <p:ph idx="1"/>
          </p:nvPr>
        </p:nvSpPr>
        <p:spPr/>
        <p:txBody>
          <a:bodyPr>
            <a:normAutofit/>
          </a:bodyPr>
          <a:lstStyle/>
          <a:p>
            <a:pPr marL="0" indent="0">
              <a:buNone/>
            </a:pPr>
            <a:r>
              <a:rPr lang="en-US" sz="1700" dirty="0"/>
              <a:t>Below table is from a report on the relationship between aspirin use and myocardial infraction (heart attacks) by the Physicians’ Health Study Research Group at Harvard Medical School. The Physicians’ Health Study was a five-year randomized study testing whether regular intake of aspirin reduces mortality from cardiovascular disease. Every other day, the male physicians participating in the study took either one aspirin tablet or a placebo. The study was “blind” – the physicians in the study did not know which type of pill they were taking. </a:t>
            </a:r>
          </a:p>
          <a:p>
            <a:pPr marL="0" indent="0">
              <a:buNone/>
            </a:pPr>
            <a:endParaRPr lang="en-US" sz="1700" dirty="0"/>
          </a:p>
          <a:p>
            <a:pPr marL="0" indent="0">
              <a:buNone/>
            </a:pPr>
            <a:endParaRPr lang="en-US" sz="1700" dirty="0"/>
          </a:p>
        </p:txBody>
      </p:sp>
      <p:sp>
        <p:nvSpPr>
          <p:cNvPr id="4" name="Slide Number Placeholder 3">
            <a:extLst>
              <a:ext uri="{FF2B5EF4-FFF2-40B4-BE49-F238E27FC236}">
                <a16:creationId xmlns:a16="http://schemas.microsoft.com/office/drawing/2014/main" id="{196B7DC8-0DF4-6F4D-ABA4-3C15B0BCD3ED}"/>
              </a:ext>
            </a:extLst>
          </p:cNvPr>
          <p:cNvSpPr>
            <a:spLocks noGrp="1"/>
          </p:cNvSpPr>
          <p:nvPr>
            <p:ph type="sldNum" sz="quarter" idx="12"/>
          </p:nvPr>
        </p:nvSpPr>
        <p:spPr/>
        <p:txBody>
          <a:bodyPr/>
          <a:lstStyle/>
          <a:p>
            <a:fld id="{0235576B-7F3C-4840-ADD7-A9DF1158E3A5}" type="slidenum">
              <a:rPr lang="en-US" smtClean="0"/>
              <a:pPr/>
              <a:t>23</a:t>
            </a:fld>
            <a:endParaRPr lang="en-US"/>
          </a:p>
        </p:txBody>
      </p:sp>
      <p:graphicFrame>
        <p:nvGraphicFramePr>
          <p:cNvPr id="5" name="Table 4">
            <a:extLst>
              <a:ext uri="{FF2B5EF4-FFF2-40B4-BE49-F238E27FC236}">
                <a16:creationId xmlns:a16="http://schemas.microsoft.com/office/drawing/2014/main" id="{8E8BDBE5-F9BB-DA4B-9D4D-157BD64B65A3}"/>
              </a:ext>
            </a:extLst>
          </p:cNvPr>
          <p:cNvGraphicFramePr>
            <a:graphicFrameLocks noGrp="1"/>
          </p:cNvGraphicFramePr>
          <p:nvPr>
            <p:extLst>
              <p:ext uri="{D42A27DB-BD31-4B8C-83A1-F6EECF244321}">
                <p14:modId xmlns:p14="http://schemas.microsoft.com/office/powerpoint/2010/main" val="1433912729"/>
              </p:ext>
            </p:extLst>
          </p:nvPr>
        </p:nvGraphicFramePr>
        <p:xfrm>
          <a:off x="1358590" y="3963812"/>
          <a:ext cx="5676900" cy="1341120"/>
        </p:xfrm>
        <a:graphic>
          <a:graphicData uri="http://schemas.openxmlformats.org/drawingml/2006/table">
            <a:tbl>
              <a:tblPr firstRow="1" bandRow="1">
                <a:tableStyleId>{5C22544A-7EE6-4342-B048-85BDC9FD1C3A}</a:tableStyleId>
              </a:tblPr>
              <a:tblGrid>
                <a:gridCol w="1419225">
                  <a:extLst>
                    <a:ext uri="{9D8B030D-6E8A-4147-A177-3AD203B41FA5}">
                      <a16:colId xmlns:a16="http://schemas.microsoft.com/office/drawing/2014/main" val="939356542"/>
                    </a:ext>
                  </a:extLst>
                </a:gridCol>
                <a:gridCol w="1419225">
                  <a:extLst>
                    <a:ext uri="{9D8B030D-6E8A-4147-A177-3AD203B41FA5}">
                      <a16:colId xmlns:a16="http://schemas.microsoft.com/office/drawing/2014/main" val="2926177747"/>
                    </a:ext>
                  </a:extLst>
                </a:gridCol>
                <a:gridCol w="1419225">
                  <a:extLst>
                    <a:ext uri="{9D8B030D-6E8A-4147-A177-3AD203B41FA5}">
                      <a16:colId xmlns:a16="http://schemas.microsoft.com/office/drawing/2014/main" val="3997205690"/>
                    </a:ext>
                  </a:extLst>
                </a:gridCol>
                <a:gridCol w="1419225">
                  <a:extLst>
                    <a:ext uri="{9D8B030D-6E8A-4147-A177-3AD203B41FA5}">
                      <a16:colId xmlns:a16="http://schemas.microsoft.com/office/drawing/2014/main" val="3775401802"/>
                    </a:ext>
                  </a:extLst>
                </a:gridCol>
              </a:tblGrid>
              <a:tr h="301871">
                <a:tc>
                  <a:txBody>
                    <a:bodyPr/>
                    <a:lstStyle/>
                    <a:p>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lang="en-US" sz="1600" b="0" dirty="0">
                          <a:solidFill>
                            <a:schemeClr val="tx1"/>
                          </a:solidFill>
                        </a:rPr>
                        <a:t>Myocardial Infarction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9317810"/>
                  </a:ext>
                </a:extLst>
              </a:tr>
              <a:tr h="333888">
                <a:tc>
                  <a:txBody>
                    <a:bodyPr/>
                    <a:lstStyle/>
                    <a:p>
                      <a:r>
                        <a:rPr lang="en-US" sz="1600" dirty="0"/>
                        <a:t>Group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t>Yes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t>No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t>Total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3642945"/>
                  </a:ext>
                </a:extLst>
              </a:tr>
              <a:tr h="333888">
                <a:tc>
                  <a:txBody>
                    <a:bodyPr/>
                    <a:lstStyle/>
                    <a:p>
                      <a:r>
                        <a:rPr lang="en-US" altLang="zh-CN" sz="1600" dirty="0"/>
                        <a:t>Aspirin</a:t>
                      </a:r>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t>1</a:t>
                      </a:r>
                      <a:r>
                        <a:rPr lang="en-US" altLang="zh-CN" sz="1600" dirty="0"/>
                        <a:t>04</a:t>
                      </a:r>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t>10</a:t>
                      </a:r>
                      <a:r>
                        <a:rPr lang="en-US" altLang="zh-CN" sz="1600" dirty="0"/>
                        <a:t>933</a:t>
                      </a:r>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t>1103</a:t>
                      </a:r>
                      <a:r>
                        <a:rPr lang="en-US" altLang="zh-CN" sz="1600" dirty="0"/>
                        <a:t>7</a:t>
                      </a:r>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1585092"/>
                  </a:ext>
                </a:extLst>
              </a:tr>
              <a:tr h="333888">
                <a:tc>
                  <a:txBody>
                    <a:bodyPr/>
                    <a:lstStyle/>
                    <a:p>
                      <a:r>
                        <a:rPr lang="en-US" altLang="zh-CN" sz="1600" dirty="0"/>
                        <a:t>Placebo</a:t>
                      </a:r>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t>1</a:t>
                      </a:r>
                      <a:r>
                        <a:rPr lang="en-US" altLang="zh-CN" sz="1600" dirty="0"/>
                        <a:t>89</a:t>
                      </a:r>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t>10</a:t>
                      </a:r>
                      <a:r>
                        <a:rPr lang="en-US" altLang="zh-CN" sz="1600" dirty="0"/>
                        <a:t>845</a:t>
                      </a:r>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t>1103</a:t>
                      </a:r>
                      <a:r>
                        <a:rPr lang="en-US" altLang="zh-CN" sz="1600" dirty="0"/>
                        <a:t>4</a:t>
                      </a:r>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8045891"/>
                  </a:ext>
                </a:extLst>
              </a:tr>
            </a:tbl>
          </a:graphicData>
        </a:graphic>
      </p:graphicFrame>
      <p:sp>
        <p:nvSpPr>
          <p:cNvPr id="6" name="TextBox 5">
            <a:extLst>
              <a:ext uri="{FF2B5EF4-FFF2-40B4-BE49-F238E27FC236}">
                <a16:creationId xmlns:a16="http://schemas.microsoft.com/office/drawing/2014/main" id="{A8C86C0F-5F2F-424B-8810-9441639F548C}"/>
              </a:ext>
            </a:extLst>
          </p:cNvPr>
          <p:cNvSpPr txBox="1"/>
          <p:nvPr/>
        </p:nvSpPr>
        <p:spPr>
          <a:xfrm>
            <a:off x="3413580" y="5653031"/>
            <a:ext cx="4737847" cy="577081"/>
          </a:xfrm>
          <a:prstGeom prst="rect">
            <a:avLst/>
          </a:prstGeom>
          <a:noFill/>
        </p:spPr>
        <p:txBody>
          <a:bodyPr wrap="square" rtlCol="0">
            <a:spAutoFit/>
          </a:bodyPr>
          <a:lstStyle/>
          <a:p>
            <a:r>
              <a:rPr lang="en-US" sz="1050" dirty="0"/>
              <a:t>Source: Preliminary Report: Findings from the Aspirin Component of the Ongoing Physicians’ Health Study. </a:t>
            </a:r>
            <a:r>
              <a:rPr lang="en-US" sz="1050" i="1" dirty="0"/>
              <a:t>New Engl. J. Med.</a:t>
            </a:r>
            <a:r>
              <a:rPr lang="en-US" sz="1050" dirty="0"/>
              <a:t>, </a:t>
            </a:r>
            <a:r>
              <a:rPr lang="en-US" sz="1050" b="1" dirty="0"/>
              <a:t>318</a:t>
            </a:r>
            <a:r>
              <a:rPr lang="en-US" sz="1050" dirty="0"/>
              <a:t>: 262–264, 1988. </a:t>
            </a:r>
          </a:p>
          <a:p>
            <a:endParaRPr lang="en-US" sz="1050" dirty="0"/>
          </a:p>
        </p:txBody>
      </p:sp>
    </p:spTree>
    <p:extLst>
      <p:ext uri="{BB962C8B-B14F-4D97-AF65-F5344CB8AC3E}">
        <p14:creationId xmlns:p14="http://schemas.microsoft.com/office/powerpoint/2010/main" val="169585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C8399-8296-8A42-AE3B-DD55E6B031A2}"/>
              </a:ext>
            </a:extLst>
          </p:cNvPr>
          <p:cNvSpPr>
            <a:spLocks noGrp="1"/>
          </p:cNvSpPr>
          <p:nvPr>
            <p:ph type="title"/>
          </p:nvPr>
        </p:nvSpPr>
        <p:spPr/>
        <p:txBody>
          <a:bodyPr/>
          <a:lstStyle/>
          <a:p>
            <a:r>
              <a:rPr lang="en-US" dirty="0"/>
              <a:t>Example – Aspirin and Heart Attacks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EA189D3-8BFC-0E4E-90EA-67B6B1828A44}"/>
                  </a:ext>
                </a:extLst>
              </p:cNvPr>
              <p:cNvSpPr>
                <a:spLocks noGrp="1"/>
              </p:cNvSpPr>
              <p:nvPr>
                <p:ph idx="1"/>
              </p:nvPr>
            </p:nvSpPr>
            <p:spPr>
              <a:xfrm>
                <a:off x="228600" y="1527048"/>
                <a:ext cx="7772400" cy="4416552"/>
              </a:xfrm>
            </p:spPr>
            <p:txBody>
              <a:bodyPr>
                <a:normAutofit fontScale="62500" lnSpcReduction="20000"/>
              </a:bodyPr>
              <a:lstStyle/>
              <a:p>
                <a:pPr marL="0" indent="0">
                  <a:buNone/>
                </a:pPr>
                <a:r>
                  <a:rPr lang="en-US" dirty="0"/>
                  <a:t>In this example, the proportion having MI were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 </m:t>
                        </m:r>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𝜋</m:t>
                            </m:r>
                          </m:e>
                        </m:acc>
                      </m:e>
                      <m:sub>
                        <m:r>
                          <a:rPr lang="en-US" altLang="zh-CN" b="0" i="1" smtClean="0">
                            <a:latin typeface="Cambria Math" panose="02040503050406030204" pitchFamily="18" charset="0"/>
                            <a:ea typeface="Cambria Math" panose="02040503050406030204" pitchFamily="18" charset="0"/>
                          </a:rPr>
                          <m:t>1</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104</m:t>
                        </m:r>
                      </m:num>
                      <m:den>
                        <m:r>
                          <a:rPr lang="en-US" i="1">
                            <a:latin typeface="Cambria Math" panose="02040503050406030204" pitchFamily="18" charset="0"/>
                          </a:rPr>
                          <m:t>11037</m:t>
                        </m:r>
                      </m:den>
                    </m:f>
                    <m:r>
                      <a:rPr lang="en-US" i="1">
                        <a:latin typeface="Cambria Math" panose="02040503050406030204" pitchFamily="18" charset="0"/>
                      </a:rPr>
                      <m:t>=0.0094</m:t>
                    </m:r>
                  </m:oMath>
                </a14:m>
                <a:r>
                  <a:rPr lang="en-US" dirty="0"/>
                  <a:t> for Aspirin </a:t>
                </a:r>
                <a:r>
                  <a:rPr lang="en-US" altLang="zh-CN" dirty="0"/>
                  <a:t>and</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 </m:t>
                        </m:r>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𝜋</m:t>
                            </m:r>
                          </m:e>
                        </m:acc>
                      </m:e>
                      <m:sub>
                        <m:r>
                          <a:rPr lang="en-US" altLang="zh-CN" b="0" i="1" smtClean="0">
                            <a:latin typeface="Cambria Math" panose="02040503050406030204" pitchFamily="18" charset="0"/>
                            <a:ea typeface="Cambria Math" panose="02040503050406030204" pitchFamily="18" charset="0"/>
                          </a:rPr>
                          <m:t>2</m:t>
                        </m:r>
                      </m:sub>
                    </m:sSub>
                    <m:r>
                      <a:rPr lang="en-US" i="1">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189</m:t>
                        </m:r>
                      </m:num>
                      <m:den>
                        <m:r>
                          <a:rPr lang="en-US" b="0" i="1" smtClean="0">
                            <a:latin typeface="Cambria Math" panose="02040503050406030204" pitchFamily="18" charset="0"/>
                          </a:rPr>
                          <m:t>11034</m:t>
                        </m:r>
                      </m:den>
                    </m:f>
                    <m:r>
                      <a:rPr lang="en-US" b="0" i="0" smtClean="0">
                        <a:latin typeface="Cambria Math" panose="02040503050406030204" pitchFamily="18" charset="0"/>
                      </a:rPr>
                      <m:t>=0.0171</m:t>
                    </m:r>
                  </m:oMath>
                </a14:m>
                <a:r>
                  <a:rPr lang="en-US" dirty="0"/>
                  <a:t> for placebo.</a:t>
                </a:r>
              </a:p>
              <a:p>
                <a:pPr marL="0" indent="0">
                  <a:buNone/>
                </a:pPr>
                <a:r>
                  <a:rPr lang="en-US" dirty="0"/>
                  <a:t>The sample relative risk is </a:t>
                </a:r>
                <a14:m>
                  <m:oMath xmlns:m="http://schemas.openxmlformats.org/officeDocument/2006/math">
                    <m:f>
                      <m:fPr>
                        <m:ctrlPr>
                          <a:rPr lang="en-US" i="1" dirty="0">
                            <a:latin typeface="Cambria Math" panose="02040503050406030204" pitchFamily="18" charset="0"/>
                          </a:rPr>
                        </m:ctrlPr>
                      </m:fPr>
                      <m:num>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𝜋</m:t>
                                </m:r>
                              </m:e>
                            </m:acc>
                          </m:e>
                          <m:sub>
                            <m:r>
                              <a:rPr lang="en-US" i="1">
                                <a:latin typeface="Cambria Math" panose="02040503050406030204" pitchFamily="18" charset="0"/>
                              </a:rPr>
                              <m:t>1</m:t>
                            </m:r>
                          </m:sub>
                        </m:sSub>
                      </m:num>
                      <m:den>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𝜋</m:t>
                                </m:r>
                              </m:e>
                            </m:acc>
                          </m:e>
                          <m:sub>
                            <m:r>
                              <a:rPr lang="en-US" i="1">
                                <a:latin typeface="Cambria Math" panose="02040503050406030204" pitchFamily="18" charset="0"/>
                                <a:ea typeface="Cambria Math" panose="02040503050406030204" pitchFamily="18" charset="0"/>
                              </a:rPr>
                              <m:t>2</m:t>
                            </m:r>
                          </m:sub>
                        </m:sSub>
                      </m:den>
                    </m:f>
                    <m:r>
                      <a:rPr lang="en-US" b="0" i="0"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altLang="zh-CN" b="0" i="0" smtClean="0">
                            <a:latin typeface="Cambria Math" panose="02040503050406030204" pitchFamily="18" charset="0"/>
                            <a:ea typeface="Cambria Math" panose="02040503050406030204" pitchFamily="18" charset="0"/>
                          </a:rPr>
                          <m:t>0.094</m:t>
                        </m:r>
                      </m:num>
                      <m:den>
                        <m:r>
                          <a:rPr lang="en-US" b="0" i="0" smtClean="0">
                            <a:latin typeface="Cambria Math" panose="02040503050406030204" pitchFamily="18" charset="0"/>
                            <a:ea typeface="Cambria Math" panose="02040503050406030204" pitchFamily="18" charset="0"/>
                          </a:rPr>
                          <m:t>0.</m:t>
                        </m:r>
                        <m:r>
                          <a:rPr lang="en-US" altLang="zh-CN" b="0" i="1" smtClean="0">
                            <a:latin typeface="Cambria Math" panose="02040503050406030204" pitchFamily="18" charset="0"/>
                            <a:ea typeface="Cambria Math" panose="02040503050406030204" pitchFamily="18" charset="0"/>
                          </a:rPr>
                          <m:t>171</m:t>
                        </m:r>
                      </m:den>
                    </m:f>
                    <m:r>
                      <a:rPr lang="en-US" b="0" i="0" smtClean="0">
                        <a:latin typeface="Cambria Math" panose="02040503050406030204" pitchFamily="18" charset="0"/>
                        <a:ea typeface="Cambria Math" panose="02040503050406030204" pitchFamily="18" charset="0"/>
                      </a:rPr>
                      <m:t>=</m:t>
                    </m:r>
                    <m:r>
                      <a:rPr lang="en-US" altLang="zh-CN" b="0" i="0" smtClean="0">
                        <a:latin typeface="Cambria Math" panose="02040503050406030204" pitchFamily="18" charset="0"/>
                        <a:ea typeface="Cambria Math" panose="02040503050406030204" pitchFamily="18" charset="0"/>
                      </a:rPr>
                      <m:t>0.55</m:t>
                    </m:r>
                  </m:oMath>
                </a14:m>
                <a:endParaRPr lang="en-US" dirty="0"/>
              </a:p>
              <a:p>
                <a:pPr marL="0" indent="0">
                  <a:buNone/>
                </a:pPr>
                <a:endParaRPr lang="en-US" dirty="0"/>
              </a:p>
              <a:p>
                <a:pPr marL="0" indent="0">
                  <a:buNone/>
                </a:pPr>
                <a:r>
                  <a:rPr lang="en-US" dirty="0"/>
                  <a:t>Therefore, the participant who tak</a:t>
                </a:r>
                <a:r>
                  <a:rPr lang="en-US" altLang="zh-CN" dirty="0"/>
                  <a:t>ing</a:t>
                </a:r>
                <a:r>
                  <a:rPr lang="en-US" dirty="0"/>
                  <a:t> </a:t>
                </a:r>
                <a:r>
                  <a:rPr lang="en-US" altLang="zh-CN" dirty="0"/>
                  <a:t>aspirin</a:t>
                </a:r>
                <a:r>
                  <a:rPr lang="en-US" dirty="0"/>
                  <a:t> are </a:t>
                </a:r>
                <a:r>
                  <a:rPr lang="en-US" altLang="zh-CN" dirty="0"/>
                  <a:t>0.55</a:t>
                </a:r>
                <a:r>
                  <a:rPr lang="en-US" dirty="0"/>
                  <a:t> times </a:t>
                </a:r>
                <a:r>
                  <a:rPr lang="en-US" altLang="zh-CN" dirty="0"/>
                  <a:t>the</a:t>
                </a:r>
                <a:r>
                  <a:rPr lang="zh-CN" altLang="en-US" dirty="0"/>
                  <a:t> </a:t>
                </a:r>
                <a:r>
                  <a:rPr lang="en-US" altLang="zh-CN" dirty="0"/>
                  <a:t>risk</a:t>
                </a:r>
                <a:r>
                  <a:rPr lang="zh-CN" altLang="en-US" dirty="0"/>
                  <a:t> </a:t>
                </a:r>
                <a:r>
                  <a:rPr lang="en-US" altLang="zh-CN" dirty="0"/>
                  <a:t>of</a:t>
                </a:r>
                <a:r>
                  <a:rPr lang="zh-CN" altLang="en-US" dirty="0"/>
                  <a:t> </a:t>
                </a:r>
                <a:r>
                  <a:rPr lang="en-US" altLang="zh-CN" dirty="0"/>
                  <a:t>myocardial</a:t>
                </a:r>
                <a:r>
                  <a:rPr lang="zh-CN" altLang="en-US" dirty="0"/>
                  <a:t> </a:t>
                </a:r>
                <a:r>
                  <a:rPr lang="en-US" altLang="zh-CN" dirty="0"/>
                  <a:t>infarction</a:t>
                </a:r>
                <a:r>
                  <a:rPr lang="zh-CN" altLang="en-US" dirty="0"/>
                  <a:t> </a:t>
                </a:r>
                <a:r>
                  <a:rPr lang="en-US" altLang="zh-CN" dirty="0"/>
                  <a:t>compared</a:t>
                </a:r>
                <a:r>
                  <a:rPr lang="zh-CN" altLang="en-US" dirty="0"/>
                  <a:t> </a:t>
                </a:r>
                <a:r>
                  <a:rPr lang="en-US" dirty="0"/>
                  <a:t>to</a:t>
                </a:r>
                <a:r>
                  <a:rPr lang="zh-CN" altLang="en-US" dirty="0"/>
                  <a:t> </a:t>
                </a:r>
                <a:r>
                  <a:rPr lang="en-US" altLang="zh-CN" dirty="0"/>
                  <a:t>participant</a:t>
                </a:r>
                <a:r>
                  <a:rPr lang="zh-CN" altLang="en-US" dirty="0"/>
                  <a:t> </a:t>
                </a:r>
                <a:r>
                  <a:rPr lang="en-US" altLang="zh-CN" dirty="0"/>
                  <a:t>taking</a:t>
                </a:r>
                <a:r>
                  <a:rPr lang="zh-CN" altLang="en-US" dirty="0"/>
                  <a:t> </a:t>
                </a:r>
                <a:r>
                  <a:rPr lang="en-US" altLang="zh-CN" dirty="0"/>
                  <a:t>the</a:t>
                </a:r>
                <a:r>
                  <a:rPr lang="zh-CN" altLang="en-US" dirty="0"/>
                  <a:t> </a:t>
                </a:r>
                <a:r>
                  <a:rPr lang="en-US" altLang="zh-CN" dirty="0"/>
                  <a:t>placebo</a:t>
                </a:r>
                <a:r>
                  <a:rPr lang="en-US" dirty="0"/>
                  <a:t>.</a:t>
                </a:r>
                <a:r>
                  <a:rPr lang="zh-CN" altLang="en-US" dirty="0"/>
                  <a:t> </a:t>
                </a:r>
                <a:r>
                  <a:rPr lang="en-US" altLang="zh-CN" dirty="0">
                    <a:solidFill>
                      <a:srgbClr val="0432FF"/>
                    </a:solidFill>
                  </a:rPr>
                  <a:t>OR</a:t>
                </a:r>
                <a:r>
                  <a:rPr lang="zh-CN" altLang="en-US" dirty="0"/>
                  <a:t> </a:t>
                </a:r>
                <a:r>
                  <a:rPr lang="en-US" altLang="zh-CN" dirty="0"/>
                  <a:t>participant</a:t>
                </a:r>
                <a:r>
                  <a:rPr lang="zh-CN" altLang="en-US" dirty="0"/>
                  <a:t> </a:t>
                </a:r>
                <a:r>
                  <a:rPr lang="en-US" dirty="0"/>
                  <a:t>taking aspirin had 4</a:t>
                </a:r>
                <a:r>
                  <a:rPr lang="en-US" altLang="zh-CN" dirty="0"/>
                  <a:t>5</a:t>
                </a:r>
                <a:r>
                  <a:rPr lang="en-US" dirty="0"/>
                  <a:t>% less risk of having a myocardial infarction compared to </a:t>
                </a:r>
                <a:r>
                  <a:rPr lang="en-US" altLang="zh-CN" dirty="0"/>
                  <a:t>participant</a:t>
                </a:r>
                <a:r>
                  <a:rPr lang="en-US" dirty="0"/>
                  <a:t> taking the placebo.</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acc>
                        <m:accPr>
                          <m:chr m:val="̂"/>
                          <m:ctrlPr>
                            <a:rPr lang="en-US" sz="2100" i="1">
                              <a:latin typeface="Cambria Math" panose="02040503050406030204" pitchFamily="18" charset="0"/>
                            </a:rPr>
                          </m:ctrlPr>
                        </m:accPr>
                        <m:e>
                          <m:r>
                            <a:rPr lang="en-US" sz="2100" i="1">
                              <a:latin typeface="Cambria Math" panose="02040503050406030204" pitchFamily="18" charset="0"/>
                              <a:ea typeface="Cambria Math" panose="02040503050406030204" pitchFamily="18" charset="0"/>
                            </a:rPr>
                            <m:t>𝜎</m:t>
                          </m:r>
                        </m:e>
                      </m:acc>
                      <m:r>
                        <a:rPr lang="en-US" sz="2100" i="1">
                          <a:latin typeface="Cambria Math" panose="02040503050406030204" pitchFamily="18" charset="0"/>
                        </a:rPr>
                        <m:t>(</m:t>
                      </m:r>
                      <m:func>
                        <m:funcPr>
                          <m:ctrlPr>
                            <a:rPr lang="en-US" sz="2100" i="1">
                              <a:latin typeface="Cambria Math" panose="02040503050406030204" pitchFamily="18" charset="0"/>
                            </a:rPr>
                          </m:ctrlPr>
                        </m:funcPr>
                        <m:fName>
                          <m:r>
                            <m:rPr>
                              <m:sty m:val="p"/>
                            </m:rPr>
                            <a:rPr lang="en-US" sz="2100">
                              <a:latin typeface="Cambria Math" panose="02040503050406030204" pitchFamily="18" charset="0"/>
                            </a:rPr>
                            <m:t>log</m:t>
                          </m:r>
                        </m:fName>
                        <m:e>
                          <m:r>
                            <a:rPr lang="en-US" sz="2100" i="1">
                              <a:latin typeface="Cambria Math" panose="02040503050406030204" pitchFamily="18" charset="0"/>
                            </a:rPr>
                            <m:t>𝑟</m:t>
                          </m:r>
                          <m:r>
                            <a:rPr lang="en-US" sz="2100" i="1">
                              <a:latin typeface="Cambria Math" panose="02040503050406030204" pitchFamily="18" charset="0"/>
                            </a:rPr>
                            <m:t>)=</m:t>
                          </m:r>
                        </m:e>
                      </m:func>
                      <m:rad>
                        <m:radPr>
                          <m:degHide m:val="on"/>
                          <m:ctrlPr>
                            <a:rPr lang="en-US" sz="2100" i="1">
                              <a:latin typeface="Cambria Math" panose="02040503050406030204" pitchFamily="18" charset="0"/>
                            </a:rPr>
                          </m:ctrlPr>
                        </m:radPr>
                        <m:deg/>
                        <m:e>
                          <m:f>
                            <m:fPr>
                              <m:ctrlPr>
                                <a:rPr lang="en-US" sz="2100" i="1">
                                  <a:latin typeface="Cambria Math" panose="02040503050406030204" pitchFamily="18" charset="0"/>
                                </a:rPr>
                              </m:ctrlPr>
                            </m:fPr>
                            <m:num>
                              <m:r>
                                <a:rPr lang="en-US" sz="2100" i="1">
                                  <a:latin typeface="Cambria Math" panose="02040503050406030204" pitchFamily="18" charset="0"/>
                                </a:rPr>
                                <m:t>1</m:t>
                              </m:r>
                            </m:num>
                            <m:den>
                              <m:sSub>
                                <m:sSubPr>
                                  <m:ctrlPr>
                                    <a:rPr lang="en-US" sz="2100" i="1">
                                      <a:latin typeface="Cambria Math" panose="02040503050406030204" pitchFamily="18" charset="0"/>
                                    </a:rPr>
                                  </m:ctrlPr>
                                </m:sSubPr>
                                <m:e>
                                  <m:r>
                                    <a:rPr lang="en-US" sz="2100" i="1">
                                      <a:latin typeface="Cambria Math" panose="02040503050406030204" pitchFamily="18" charset="0"/>
                                    </a:rPr>
                                    <m:t>𝑛</m:t>
                                  </m:r>
                                </m:e>
                                <m:sub>
                                  <m:r>
                                    <a:rPr lang="en-US" sz="2100" i="1">
                                      <a:latin typeface="Cambria Math" panose="02040503050406030204" pitchFamily="18" charset="0"/>
                                    </a:rPr>
                                    <m:t>11</m:t>
                                  </m:r>
                                </m:sub>
                              </m:sSub>
                            </m:den>
                          </m:f>
                          <m:r>
                            <a:rPr lang="en-US" sz="2100" i="1">
                              <a:latin typeface="Cambria Math" panose="02040503050406030204" pitchFamily="18" charset="0"/>
                            </a:rPr>
                            <m:t>−</m:t>
                          </m:r>
                          <m:f>
                            <m:fPr>
                              <m:ctrlPr>
                                <a:rPr lang="en-US" sz="2100" i="1">
                                  <a:latin typeface="Cambria Math" panose="02040503050406030204" pitchFamily="18" charset="0"/>
                                </a:rPr>
                              </m:ctrlPr>
                            </m:fPr>
                            <m:num>
                              <m:r>
                                <a:rPr lang="en-US" sz="2100" i="1">
                                  <a:latin typeface="Cambria Math" panose="02040503050406030204" pitchFamily="18" charset="0"/>
                                </a:rPr>
                                <m:t>1</m:t>
                              </m:r>
                            </m:num>
                            <m:den>
                              <m:sSub>
                                <m:sSubPr>
                                  <m:ctrlPr>
                                    <a:rPr lang="en-US" sz="2100" i="1">
                                      <a:latin typeface="Cambria Math" panose="02040503050406030204" pitchFamily="18" charset="0"/>
                                    </a:rPr>
                                  </m:ctrlPr>
                                </m:sSubPr>
                                <m:e>
                                  <m:r>
                                    <a:rPr lang="en-US" sz="2100" i="1">
                                      <a:latin typeface="Cambria Math" panose="02040503050406030204" pitchFamily="18" charset="0"/>
                                    </a:rPr>
                                    <m:t>𝑛</m:t>
                                  </m:r>
                                </m:e>
                                <m:sub>
                                  <m:r>
                                    <a:rPr lang="en-US" sz="2100" i="1">
                                      <a:latin typeface="Cambria Math" panose="02040503050406030204" pitchFamily="18" charset="0"/>
                                    </a:rPr>
                                    <m:t>11</m:t>
                                  </m:r>
                                </m:sub>
                              </m:sSub>
                              <m:r>
                                <a:rPr lang="en-US" sz="2100" i="1">
                                  <a:latin typeface="Cambria Math" panose="02040503050406030204" pitchFamily="18" charset="0"/>
                                </a:rPr>
                                <m:t>+</m:t>
                              </m:r>
                              <m:sSub>
                                <m:sSubPr>
                                  <m:ctrlPr>
                                    <a:rPr lang="en-US" sz="2100" i="1">
                                      <a:latin typeface="Cambria Math" panose="02040503050406030204" pitchFamily="18" charset="0"/>
                                    </a:rPr>
                                  </m:ctrlPr>
                                </m:sSubPr>
                                <m:e>
                                  <m:r>
                                    <a:rPr lang="en-US" sz="2100" i="1">
                                      <a:latin typeface="Cambria Math" panose="02040503050406030204" pitchFamily="18" charset="0"/>
                                    </a:rPr>
                                    <m:t>𝑛</m:t>
                                  </m:r>
                                </m:e>
                                <m:sub>
                                  <m:r>
                                    <a:rPr lang="en-US" sz="2100" i="1">
                                      <a:latin typeface="Cambria Math" panose="02040503050406030204" pitchFamily="18" charset="0"/>
                                    </a:rPr>
                                    <m:t>12</m:t>
                                  </m:r>
                                </m:sub>
                              </m:sSub>
                            </m:den>
                          </m:f>
                          <m:r>
                            <a:rPr lang="en-US" sz="2100" i="1">
                              <a:latin typeface="Cambria Math" panose="02040503050406030204" pitchFamily="18" charset="0"/>
                            </a:rPr>
                            <m:t>+</m:t>
                          </m:r>
                          <m:f>
                            <m:fPr>
                              <m:ctrlPr>
                                <a:rPr lang="en-US" sz="2100" i="1">
                                  <a:latin typeface="Cambria Math" panose="02040503050406030204" pitchFamily="18" charset="0"/>
                                </a:rPr>
                              </m:ctrlPr>
                            </m:fPr>
                            <m:num>
                              <m:r>
                                <a:rPr lang="en-US" sz="2100" i="1">
                                  <a:latin typeface="Cambria Math" panose="02040503050406030204" pitchFamily="18" charset="0"/>
                                </a:rPr>
                                <m:t>1</m:t>
                              </m:r>
                            </m:num>
                            <m:den>
                              <m:sSub>
                                <m:sSubPr>
                                  <m:ctrlPr>
                                    <a:rPr lang="en-US" sz="2100" i="1">
                                      <a:latin typeface="Cambria Math" panose="02040503050406030204" pitchFamily="18" charset="0"/>
                                    </a:rPr>
                                  </m:ctrlPr>
                                </m:sSubPr>
                                <m:e>
                                  <m:r>
                                    <a:rPr lang="en-US" sz="2100" i="1">
                                      <a:latin typeface="Cambria Math" panose="02040503050406030204" pitchFamily="18" charset="0"/>
                                    </a:rPr>
                                    <m:t>𝑛</m:t>
                                  </m:r>
                                </m:e>
                                <m:sub>
                                  <m:r>
                                    <a:rPr lang="en-US" sz="2100" i="1">
                                      <a:latin typeface="Cambria Math" panose="02040503050406030204" pitchFamily="18" charset="0"/>
                                    </a:rPr>
                                    <m:t>21</m:t>
                                  </m:r>
                                </m:sub>
                              </m:sSub>
                            </m:den>
                          </m:f>
                          <m:r>
                            <a:rPr lang="en-US" sz="2100" i="1">
                              <a:latin typeface="Cambria Math" panose="02040503050406030204" pitchFamily="18" charset="0"/>
                            </a:rPr>
                            <m:t>−</m:t>
                          </m:r>
                          <m:f>
                            <m:fPr>
                              <m:ctrlPr>
                                <a:rPr lang="en-US" sz="2100" i="1">
                                  <a:latin typeface="Cambria Math" panose="02040503050406030204" pitchFamily="18" charset="0"/>
                                </a:rPr>
                              </m:ctrlPr>
                            </m:fPr>
                            <m:num>
                              <m:r>
                                <a:rPr lang="en-US" sz="2100" i="1">
                                  <a:latin typeface="Cambria Math" panose="02040503050406030204" pitchFamily="18" charset="0"/>
                                </a:rPr>
                                <m:t>1</m:t>
                              </m:r>
                            </m:num>
                            <m:den>
                              <m:sSub>
                                <m:sSubPr>
                                  <m:ctrlPr>
                                    <a:rPr lang="en-US" sz="2100" i="1">
                                      <a:latin typeface="Cambria Math" panose="02040503050406030204" pitchFamily="18" charset="0"/>
                                    </a:rPr>
                                  </m:ctrlPr>
                                </m:sSubPr>
                                <m:e>
                                  <m:r>
                                    <a:rPr lang="en-US" sz="2100" i="1">
                                      <a:latin typeface="Cambria Math" panose="02040503050406030204" pitchFamily="18" charset="0"/>
                                    </a:rPr>
                                    <m:t>𝑛</m:t>
                                  </m:r>
                                </m:e>
                                <m:sub>
                                  <m:r>
                                    <a:rPr lang="en-US" sz="2100" i="1">
                                      <a:latin typeface="Cambria Math" panose="02040503050406030204" pitchFamily="18" charset="0"/>
                                    </a:rPr>
                                    <m:t>21</m:t>
                                  </m:r>
                                </m:sub>
                              </m:sSub>
                              <m:r>
                                <a:rPr lang="en-US" sz="2100" i="1">
                                  <a:latin typeface="Cambria Math" panose="02040503050406030204" pitchFamily="18" charset="0"/>
                                </a:rPr>
                                <m:t>+</m:t>
                              </m:r>
                              <m:sSub>
                                <m:sSubPr>
                                  <m:ctrlPr>
                                    <a:rPr lang="en-US" sz="2100" i="1">
                                      <a:latin typeface="Cambria Math" panose="02040503050406030204" pitchFamily="18" charset="0"/>
                                    </a:rPr>
                                  </m:ctrlPr>
                                </m:sSubPr>
                                <m:e>
                                  <m:r>
                                    <a:rPr lang="en-US" sz="2100" i="1">
                                      <a:latin typeface="Cambria Math" panose="02040503050406030204" pitchFamily="18" charset="0"/>
                                    </a:rPr>
                                    <m:t>𝑛</m:t>
                                  </m:r>
                                </m:e>
                                <m:sub>
                                  <m:r>
                                    <a:rPr lang="en-US" sz="2100" i="1">
                                      <a:latin typeface="Cambria Math" panose="02040503050406030204" pitchFamily="18" charset="0"/>
                                    </a:rPr>
                                    <m:t>22</m:t>
                                  </m:r>
                                </m:sub>
                              </m:sSub>
                            </m:den>
                          </m:f>
                        </m:e>
                      </m:rad>
                      <m:r>
                        <a:rPr lang="en-US" sz="2100">
                          <a:latin typeface="Cambria Math" panose="02040503050406030204" pitchFamily="18" charset="0"/>
                        </a:rPr>
                        <m:t>= </m:t>
                      </m:r>
                      <m:rad>
                        <m:radPr>
                          <m:degHide m:val="on"/>
                          <m:ctrlPr>
                            <a:rPr lang="en-US" sz="2100" i="1">
                              <a:latin typeface="Cambria Math" panose="02040503050406030204" pitchFamily="18" charset="0"/>
                            </a:rPr>
                          </m:ctrlPr>
                        </m:radPr>
                        <m:deg/>
                        <m:e>
                          <m:f>
                            <m:fPr>
                              <m:ctrlPr>
                                <a:rPr lang="en-US" sz="2100" i="1">
                                  <a:latin typeface="Cambria Math" panose="02040503050406030204" pitchFamily="18" charset="0"/>
                                </a:rPr>
                              </m:ctrlPr>
                            </m:fPr>
                            <m:num>
                              <m:r>
                                <a:rPr lang="en-US" sz="2100" i="1">
                                  <a:latin typeface="Cambria Math" panose="02040503050406030204" pitchFamily="18" charset="0"/>
                                </a:rPr>
                                <m:t>1</m:t>
                              </m:r>
                            </m:num>
                            <m:den>
                              <m:r>
                                <a:rPr lang="en-US" sz="2100" b="0" i="1" smtClean="0">
                                  <a:latin typeface="Cambria Math" panose="02040503050406030204" pitchFamily="18" charset="0"/>
                                </a:rPr>
                                <m:t>1</m:t>
                              </m:r>
                              <m:r>
                                <a:rPr lang="en-US" altLang="zh-CN" sz="2100" b="0" i="1" smtClean="0">
                                  <a:latin typeface="Cambria Math" panose="02040503050406030204" pitchFamily="18" charset="0"/>
                                </a:rPr>
                                <m:t>04</m:t>
                              </m:r>
                            </m:den>
                          </m:f>
                          <m:r>
                            <a:rPr lang="en-US" sz="2100" i="1">
                              <a:latin typeface="Cambria Math" panose="02040503050406030204" pitchFamily="18" charset="0"/>
                            </a:rPr>
                            <m:t>−</m:t>
                          </m:r>
                          <m:f>
                            <m:fPr>
                              <m:ctrlPr>
                                <a:rPr lang="en-US" sz="2100" i="1">
                                  <a:latin typeface="Cambria Math" panose="02040503050406030204" pitchFamily="18" charset="0"/>
                                </a:rPr>
                              </m:ctrlPr>
                            </m:fPr>
                            <m:num>
                              <m:r>
                                <a:rPr lang="en-US" sz="2100" i="1">
                                  <a:latin typeface="Cambria Math" panose="02040503050406030204" pitchFamily="18" charset="0"/>
                                </a:rPr>
                                <m:t>1</m:t>
                              </m:r>
                            </m:num>
                            <m:den>
                              <m:r>
                                <a:rPr lang="en-US" sz="2100" b="0" i="1" smtClean="0">
                                  <a:latin typeface="Cambria Math" panose="02040503050406030204" pitchFamily="18" charset="0"/>
                                </a:rPr>
                                <m:t>1103</m:t>
                              </m:r>
                              <m:r>
                                <a:rPr lang="en-US" altLang="zh-CN" sz="2100" b="0" i="1" smtClean="0">
                                  <a:latin typeface="Cambria Math" panose="02040503050406030204" pitchFamily="18" charset="0"/>
                                </a:rPr>
                                <m:t>7</m:t>
                              </m:r>
                            </m:den>
                          </m:f>
                          <m:r>
                            <a:rPr lang="en-US" sz="2100" i="1">
                              <a:latin typeface="Cambria Math" panose="02040503050406030204" pitchFamily="18" charset="0"/>
                            </a:rPr>
                            <m:t>+</m:t>
                          </m:r>
                          <m:f>
                            <m:fPr>
                              <m:ctrlPr>
                                <a:rPr lang="en-US" sz="2100" i="1">
                                  <a:latin typeface="Cambria Math" panose="02040503050406030204" pitchFamily="18" charset="0"/>
                                </a:rPr>
                              </m:ctrlPr>
                            </m:fPr>
                            <m:num>
                              <m:r>
                                <a:rPr lang="en-US" sz="2100" i="1">
                                  <a:latin typeface="Cambria Math" panose="02040503050406030204" pitchFamily="18" charset="0"/>
                                </a:rPr>
                                <m:t>1</m:t>
                              </m:r>
                            </m:num>
                            <m:den>
                              <m:r>
                                <a:rPr lang="en-US" sz="2100" b="0" i="1" smtClean="0">
                                  <a:latin typeface="Cambria Math" panose="02040503050406030204" pitchFamily="18" charset="0"/>
                                </a:rPr>
                                <m:t>1</m:t>
                              </m:r>
                              <m:r>
                                <a:rPr lang="en-US" altLang="zh-CN" sz="2100" b="0" i="1" smtClean="0">
                                  <a:latin typeface="Cambria Math" panose="02040503050406030204" pitchFamily="18" charset="0"/>
                                </a:rPr>
                                <m:t>89</m:t>
                              </m:r>
                            </m:den>
                          </m:f>
                          <m:r>
                            <a:rPr lang="en-US" sz="2100" i="1">
                              <a:latin typeface="Cambria Math" panose="02040503050406030204" pitchFamily="18" charset="0"/>
                            </a:rPr>
                            <m:t>−</m:t>
                          </m:r>
                          <m:f>
                            <m:fPr>
                              <m:ctrlPr>
                                <a:rPr lang="en-US" sz="2100" i="1">
                                  <a:latin typeface="Cambria Math" panose="02040503050406030204" pitchFamily="18" charset="0"/>
                                </a:rPr>
                              </m:ctrlPr>
                            </m:fPr>
                            <m:num>
                              <m:r>
                                <a:rPr lang="en-US" sz="2100" i="1">
                                  <a:latin typeface="Cambria Math" panose="02040503050406030204" pitchFamily="18" charset="0"/>
                                </a:rPr>
                                <m:t>1</m:t>
                              </m:r>
                            </m:num>
                            <m:den>
                              <m:r>
                                <a:rPr lang="en-US" sz="2100" b="0" i="1" smtClean="0">
                                  <a:latin typeface="Cambria Math" panose="02040503050406030204" pitchFamily="18" charset="0"/>
                                </a:rPr>
                                <m:t>1103</m:t>
                              </m:r>
                              <m:r>
                                <a:rPr lang="en-US" altLang="zh-CN" sz="2100" b="0" i="1" smtClean="0">
                                  <a:latin typeface="Cambria Math" panose="02040503050406030204" pitchFamily="18" charset="0"/>
                                </a:rPr>
                                <m:t>4</m:t>
                              </m:r>
                            </m:den>
                          </m:f>
                        </m:e>
                      </m:rad>
                      <m:r>
                        <a:rPr lang="en-US" sz="2100" b="0" i="1" smtClean="0">
                          <a:latin typeface="Cambria Math" panose="02040503050406030204" pitchFamily="18" charset="0"/>
                        </a:rPr>
                        <m:t>=0.121</m:t>
                      </m:r>
                    </m:oMath>
                  </m:oMathPara>
                </a14:m>
                <a:endParaRPr lang="en-US" dirty="0"/>
              </a:p>
              <a:p>
                <a:pPr marL="0" indent="0">
                  <a:buNone/>
                </a:pPr>
                <a:endParaRPr lang="en-US" sz="1400" dirty="0"/>
              </a:p>
              <a:p>
                <a:pPr marL="0" indent="0">
                  <a:buNone/>
                </a:pPr>
                <a:r>
                  <a:rPr lang="en-US" dirty="0"/>
                  <a:t>The 95% confidence interval of </a:t>
                </a:r>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𝑟</m:t>
                        </m:r>
                        <m:r>
                          <a:rPr lang="en-US" b="0" i="1" smtClean="0">
                            <a:latin typeface="Cambria Math" panose="02040503050406030204" pitchFamily="18" charset="0"/>
                          </a:rPr>
                          <m:t> </m:t>
                        </m:r>
                      </m:e>
                    </m:func>
                  </m:oMath>
                </a14:m>
                <a:r>
                  <a:rPr lang="en-US" dirty="0"/>
                  <a:t>is</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𝜋</m:t>
                                          </m:r>
                                        </m:e>
                                      </m:acc>
                                    </m:e>
                                    <m:sub>
                                      <m:r>
                                        <a:rPr lang="en-US" i="1">
                                          <a:latin typeface="Cambria Math" panose="02040503050406030204" pitchFamily="18" charset="0"/>
                                        </a:rPr>
                                        <m:t>1</m:t>
                                      </m:r>
                                    </m:sub>
                                  </m:sSub>
                                </m:num>
                                <m:den>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𝜋</m:t>
                                          </m:r>
                                        </m:e>
                                      </m:acc>
                                    </m:e>
                                    <m:sub>
                                      <m:r>
                                        <a:rPr lang="en-US" i="1">
                                          <a:latin typeface="Cambria Math" panose="02040503050406030204" pitchFamily="18" charset="0"/>
                                          <a:ea typeface="Cambria Math" panose="02040503050406030204" pitchFamily="18" charset="0"/>
                                        </a:rPr>
                                        <m:t>2</m:t>
                                      </m:r>
                                    </m:sub>
                                  </m:sSub>
                                </m:den>
                              </m:f>
                            </m:e>
                          </m:d>
                        </m:e>
                      </m:func>
                      <m:r>
                        <a:rPr lang="en-US">
                          <a:latin typeface="Cambria Math" panose="02040503050406030204" pitchFamily="18" charset="0"/>
                          <a:ea typeface="Cambria Math" panose="02040503050406030204" pitchFamily="18" charset="0"/>
                        </a:rPr>
                        <m:t>±</m:t>
                      </m:r>
                      <m:r>
                        <a:rPr lang="en-US">
                          <a:latin typeface="Cambria Math" panose="02040503050406030204" pitchFamily="18" charset="0"/>
                        </a:rPr>
                        <m:t>1.96 </m:t>
                      </m:r>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𝜎</m:t>
                          </m:r>
                        </m:e>
                      </m:acc>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𝑟</m:t>
                          </m:r>
                          <m:r>
                            <a:rPr lang="en-US" i="1">
                              <a:latin typeface="Cambria Math" panose="02040503050406030204" pitchFamily="18" charset="0"/>
                            </a:rPr>
                            <m:t>)=</m:t>
                          </m:r>
                        </m:e>
                      </m:func>
                      <m:r>
                        <a:rPr lang="en-US" i="1">
                          <a:latin typeface="Cambria Math" panose="02040503050406030204" pitchFamily="18" charset="0"/>
                        </a:rPr>
                        <m:t>𝑙𝑜𝑔</m:t>
                      </m:r>
                      <m:r>
                        <a:rPr lang="en-US" altLang="zh-CN" b="0" i="1" smtClean="0">
                          <a:latin typeface="Cambria Math" panose="02040503050406030204" pitchFamily="18" charset="0"/>
                        </a:rPr>
                        <m:t>0.55</m:t>
                      </m:r>
                      <m:r>
                        <a:rPr lang="en-US" i="1">
                          <a:latin typeface="Cambria Math" panose="02040503050406030204" pitchFamily="18" charset="0"/>
                        </a:rPr>
                        <m:t> ±1.96×0.121</m:t>
                      </m:r>
                      <m:r>
                        <a:rPr lang="en-US"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−0.84,</m:t>
                      </m:r>
                      <m:r>
                        <a:rPr lang="zh-CN" altLang="en-US" b="0" i="1" smtClean="0">
                          <a:latin typeface="Cambria Math" panose="02040503050406030204" pitchFamily="18" charset="0"/>
                          <a:ea typeface="Cambria Math" panose="02040503050406030204" pitchFamily="18" charset="0"/>
                        </a:rPr>
                        <m:t> </m:t>
                      </m:r>
                      <m:r>
                        <a:rPr lang="en-US" altLang="zh-CN"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0.36)</m:t>
                      </m:r>
                    </m:oMath>
                  </m:oMathPara>
                </a14:m>
                <a:endParaRPr lang="en-US" dirty="0"/>
              </a:p>
              <a:p>
                <a:pPr marL="0" indent="0">
                  <a:buNone/>
                </a:pPr>
                <a:r>
                  <a:rPr lang="en-US" dirty="0"/>
                  <a:t>The 95% confidence interval of</a:t>
                </a:r>
                <a14:m>
                  <m:oMath xmlns:m="http://schemas.openxmlformats.org/officeDocument/2006/math">
                    <m:r>
                      <a:rPr lang="en-US" i="1" dirty="0" smtClean="0">
                        <a:latin typeface="Cambria Math" panose="02040503050406030204" pitchFamily="18" charset="0"/>
                      </a:rPr>
                      <m:t> </m:t>
                    </m:r>
                    <m:r>
                      <a:rPr lang="en-US" i="1" dirty="0" smtClean="0">
                        <a:latin typeface="Cambria Math" panose="02040503050406030204" pitchFamily="18" charset="0"/>
                      </a:rPr>
                      <m:t>𝑟</m:t>
                    </m:r>
                  </m:oMath>
                </a14:m>
                <a:r>
                  <a:rPr lang="en-US" dirty="0"/>
                  <a:t> is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𝑒</m:t>
                        </m:r>
                      </m:e>
                      <m:sup>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𝜋</m:t>
                                            </m:r>
                                          </m:e>
                                        </m:acc>
                                      </m:e>
                                      <m:sub>
                                        <m:r>
                                          <a:rPr lang="en-US" i="1">
                                            <a:latin typeface="Cambria Math" panose="02040503050406030204" pitchFamily="18" charset="0"/>
                                          </a:rPr>
                                          <m:t>1</m:t>
                                        </m:r>
                                      </m:sub>
                                    </m:sSub>
                                  </m:num>
                                  <m:den>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𝜋</m:t>
                                            </m:r>
                                          </m:e>
                                        </m:acc>
                                      </m:e>
                                      <m:sub>
                                        <m:r>
                                          <a:rPr lang="en-US" i="1">
                                            <a:latin typeface="Cambria Math" panose="02040503050406030204" pitchFamily="18" charset="0"/>
                                            <a:ea typeface="Cambria Math" panose="02040503050406030204" pitchFamily="18" charset="0"/>
                                          </a:rPr>
                                          <m:t>2</m:t>
                                        </m:r>
                                      </m:sub>
                                    </m:sSub>
                                  </m:den>
                                </m:f>
                              </m:e>
                            </m:d>
                          </m:e>
                        </m:func>
                        <m:r>
                          <a:rPr lang="en-US">
                            <a:latin typeface="Cambria Math" panose="02040503050406030204" pitchFamily="18" charset="0"/>
                            <a:ea typeface="Cambria Math" panose="02040503050406030204" pitchFamily="18" charset="0"/>
                          </a:rPr>
                          <m:t>±</m:t>
                        </m:r>
                        <m:r>
                          <a:rPr lang="en-US">
                            <a:latin typeface="Cambria Math" panose="02040503050406030204" pitchFamily="18" charset="0"/>
                          </a:rPr>
                          <m:t>1.96 </m:t>
                        </m:r>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𝜎</m:t>
                            </m:r>
                          </m:e>
                        </m:acc>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𝑟</m:t>
                            </m:r>
                            <m:r>
                              <a:rPr lang="en-US" i="1">
                                <a:latin typeface="Cambria Math" panose="02040503050406030204" pitchFamily="18" charset="0"/>
                              </a:rPr>
                              <m:t>)</m:t>
                            </m:r>
                          </m:e>
                        </m:func>
                      </m:sup>
                    </m:sSup>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altLang="zh-CN" b="0" i="1" smtClean="0">
                            <a:latin typeface="Cambria Math" panose="02040503050406030204" pitchFamily="18" charset="0"/>
                          </a:rPr>
                          <m:t>0</m:t>
                        </m:r>
                        <m:r>
                          <a:rPr lang="en-US" b="0" i="1" smtClean="0">
                            <a:latin typeface="Cambria Math" panose="02040503050406030204" pitchFamily="18" charset="0"/>
                          </a:rPr>
                          <m:t>.43, </m:t>
                        </m:r>
                        <m:r>
                          <a:rPr lang="en-US" altLang="zh-CN" b="0" i="1" smtClean="0">
                            <a:latin typeface="Cambria Math" panose="02040503050406030204" pitchFamily="18" charset="0"/>
                          </a:rPr>
                          <m:t>0.70</m:t>
                        </m:r>
                      </m:e>
                    </m:d>
                    <m:r>
                      <a:rPr lang="en-US" b="0" i="1" smtClean="0">
                        <a:latin typeface="Cambria Math" panose="02040503050406030204" pitchFamily="18" charset="0"/>
                      </a:rPr>
                      <m:t>.</m:t>
                    </m:r>
                  </m:oMath>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9EA189D3-8BFC-0E4E-90EA-67B6B1828A44}"/>
                  </a:ext>
                </a:extLst>
              </p:cNvPr>
              <p:cNvSpPr>
                <a:spLocks noGrp="1" noRot="1" noChangeAspect="1" noMove="1" noResize="1" noEditPoints="1" noAdjustHandles="1" noChangeArrowheads="1" noChangeShapeType="1" noTextEdit="1"/>
              </p:cNvSpPr>
              <p:nvPr>
                <p:ph idx="1"/>
              </p:nvPr>
            </p:nvSpPr>
            <p:spPr>
              <a:xfrm>
                <a:off x="228600" y="1527048"/>
                <a:ext cx="7772400" cy="4416552"/>
              </a:xfrm>
              <a:blipFill>
                <a:blip r:embed="rId2"/>
                <a:stretch>
                  <a:fillRect l="-1468" t="-1724" r="-48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CF06921-5AB4-804E-9609-C209A9FEE340}"/>
              </a:ext>
            </a:extLst>
          </p:cNvPr>
          <p:cNvSpPr>
            <a:spLocks noGrp="1"/>
          </p:cNvSpPr>
          <p:nvPr>
            <p:ph type="sldNum" sz="quarter" idx="12"/>
          </p:nvPr>
        </p:nvSpPr>
        <p:spPr/>
        <p:txBody>
          <a:bodyPr/>
          <a:lstStyle/>
          <a:p>
            <a:fld id="{0235576B-7F3C-4840-ADD7-A9DF1158E3A5}" type="slidenum">
              <a:rPr lang="en-US" smtClean="0"/>
              <a:pPr/>
              <a:t>24</a:t>
            </a:fld>
            <a:endParaRPr lang="en-US"/>
          </a:p>
        </p:txBody>
      </p:sp>
    </p:spTree>
    <p:extLst>
      <p:ext uri="{BB962C8B-B14F-4D97-AF65-F5344CB8AC3E}">
        <p14:creationId xmlns:p14="http://schemas.microsoft.com/office/powerpoint/2010/main" val="585226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4ADAE-CC9E-994E-B0B0-46FDEC439BA7}"/>
              </a:ext>
            </a:extLst>
          </p:cNvPr>
          <p:cNvSpPr>
            <a:spLocks noGrp="1"/>
          </p:cNvSpPr>
          <p:nvPr>
            <p:ph type="title"/>
          </p:nvPr>
        </p:nvSpPr>
        <p:spPr/>
        <p:txBody>
          <a:bodyPr>
            <a:normAutofit fontScale="90000"/>
          </a:bodyPr>
          <a:lstStyle/>
          <a:p>
            <a:r>
              <a:rPr lang="en-US" altLang="zh-CN" dirty="0"/>
              <a:t>Similarity</a:t>
            </a:r>
            <a:r>
              <a:rPr lang="zh-CN" altLang="en-US" dirty="0"/>
              <a:t> </a:t>
            </a:r>
            <a:r>
              <a:rPr lang="en-US" altLang="zh-CN" dirty="0"/>
              <a:t>and</a:t>
            </a:r>
            <a:r>
              <a:rPr lang="zh-CN" altLang="en-US" dirty="0"/>
              <a:t> </a:t>
            </a:r>
            <a:r>
              <a:rPr lang="en-US" altLang="zh-CN" dirty="0"/>
              <a:t>difference between OR and RR</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93C7FA7-3C2C-054F-B71E-65526EC98F02}"/>
                  </a:ext>
                </a:extLst>
              </p:cNvPr>
              <p:cNvSpPr>
                <a:spLocks noGrp="1"/>
              </p:cNvSpPr>
              <p:nvPr>
                <p:ph idx="1"/>
              </p:nvPr>
            </p:nvSpPr>
            <p:spPr>
              <a:xfrm>
                <a:off x="228600" y="1524000"/>
                <a:ext cx="7900416" cy="4550664"/>
              </a:xfrm>
            </p:spPr>
            <p:txBody>
              <a:bodyPr>
                <a:normAutofit fontScale="92500"/>
              </a:bodyPr>
              <a:lstStyle/>
              <a:p>
                <a:r>
                  <a:rPr lang="en-US" sz="1800" dirty="0"/>
                  <a:t>The relationship between odds ratio and relative risk:</a:t>
                </a:r>
              </a:p>
              <a:p>
                <a:pPr marL="0" indent="0">
                  <a:buNone/>
                </a:pPr>
                <a:r>
                  <a:rPr lang="en-US" sz="1800" dirty="0"/>
                  <a:t>	</a:t>
                </a:r>
                <a14:m>
                  <m:oMath xmlns:m="http://schemas.openxmlformats.org/officeDocument/2006/math">
                    <m:r>
                      <a:rPr lang="en-US" sz="1800" i="1">
                        <a:latin typeface="Cambria Math" panose="02040503050406030204" pitchFamily="18" charset="0"/>
                      </a:rPr>
                      <m:t>𝑂𝑑𝑑𝑠</m:t>
                    </m:r>
                    <m:r>
                      <a:rPr lang="en-US" sz="1800" i="1">
                        <a:latin typeface="Cambria Math" panose="02040503050406030204" pitchFamily="18" charset="0"/>
                      </a:rPr>
                      <m:t> </m:t>
                    </m:r>
                    <m:r>
                      <a:rPr lang="en-US" sz="1800" i="1">
                        <a:latin typeface="Cambria Math" panose="02040503050406030204" pitchFamily="18" charset="0"/>
                      </a:rPr>
                      <m:t>𝑟𝑎𝑡𝑖𝑜</m:t>
                    </m:r>
                    <m:r>
                      <a:rPr lang="en-US" sz="1800" i="1">
                        <a:latin typeface="Cambria Math" panose="02040503050406030204" pitchFamily="18" charset="0"/>
                      </a:rPr>
                      <m:t>=</m:t>
                    </m:r>
                    <m:r>
                      <a:rPr lang="en-US" sz="1800" i="1">
                        <a:latin typeface="Cambria Math" panose="02040503050406030204" pitchFamily="18" charset="0"/>
                      </a:rPr>
                      <m:t>𝑅𝑒𝑙𝑎𝑡𝑖𝑣𝑒</m:t>
                    </m:r>
                    <m:r>
                      <a:rPr lang="en-US" sz="1800" i="1">
                        <a:latin typeface="Cambria Math" panose="02040503050406030204" pitchFamily="18" charset="0"/>
                      </a:rPr>
                      <m:t> </m:t>
                    </m:r>
                    <m:r>
                      <a:rPr lang="en-US" sz="1800" i="1">
                        <a:latin typeface="Cambria Math" panose="02040503050406030204" pitchFamily="18" charset="0"/>
                      </a:rPr>
                      <m:t>𝑟𝑖𝑠𝑘</m:t>
                    </m:r>
                    <m:r>
                      <a:rPr lang="en-US" sz="1800" i="1">
                        <a:latin typeface="Cambria Math" panose="02040503050406030204" pitchFamily="18" charset="0"/>
                        <a:ea typeface="Cambria Math" panose="02040503050406030204" pitchFamily="18" charset="0"/>
                      </a:rPr>
                      <m:t>∙ </m:t>
                    </m:r>
                    <m:f>
                      <m:fPr>
                        <m:ctrlPr>
                          <a:rPr lang="en-US" sz="1800" i="1">
                            <a:latin typeface="Cambria Math" panose="02040503050406030204" pitchFamily="18" charset="0"/>
                            <a:ea typeface="Cambria Math" panose="02040503050406030204" pitchFamily="18" charset="0"/>
                          </a:rPr>
                        </m:ctrlPr>
                      </m:fPr>
                      <m:num>
                        <m:r>
                          <a:rPr lang="en-US" sz="1800" i="1">
                            <a:latin typeface="Cambria Math" panose="02040503050406030204" pitchFamily="18" charset="0"/>
                            <a:ea typeface="Cambria Math" panose="02040503050406030204" pitchFamily="18" charset="0"/>
                          </a:rPr>
                          <m:t>1−</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𝜋</m:t>
                            </m:r>
                          </m:e>
                          <m:sub>
                            <m:r>
                              <a:rPr lang="en-US" sz="1800" i="1">
                                <a:latin typeface="Cambria Math" panose="02040503050406030204" pitchFamily="18" charset="0"/>
                                <a:ea typeface="Cambria Math" panose="02040503050406030204" pitchFamily="18" charset="0"/>
                              </a:rPr>
                              <m:t>2</m:t>
                            </m:r>
                          </m:sub>
                        </m:sSub>
                      </m:num>
                      <m:den>
                        <m:r>
                          <a:rPr lang="en-US" sz="1800" i="1">
                            <a:latin typeface="Cambria Math" panose="02040503050406030204" pitchFamily="18" charset="0"/>
                            <a:ea typeface="Cambria Math" panose="02040503050406030204" pitchFamily="18" charset="0"/>
                          </a:rPr>
                          <m:t>1−</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𝜋</m:t>
                            </m:r>
                          </m:e>
                          <m:sub>
                            <m:r>
                              <a:rPr lang="en-US" sz="1800" i="1">
                                <a:latin typeface="Cambria Math" panose="02040503050406030204" pitchFamily="18" charset="0"/>
                                <a:ea typeface="Cambria Math" panose="02040503050406030204" pitchFamily="18" charset="0"/>
                              </a:rPr>
                              <m:t>1</m:t>
                            </m:r>
                          </m:sub>
                        </m:sSub>
                      </m:den>
                    </m:f>
                    <m:r>
                      <a:rPr lang="en-US" sz="1800" i="1">
                        <a:latin typeface="Cambria Math" panose="02040503050406030204" pitchFamily="18" charset="0"/>
                      </a:rPr>
                      <m:t> </m:t>
                    </m:r>
                  </m:oMath>
                </a14:m>
                <a:r>
                  <a:rPr lang="en-US" sz="1800" dirty="0"/>
                  <a:t> </a:t>
                </a:r>
              </a:p>
              <a:p>
                <a:pPr marL="0" indent="0">
                  <a:buNone/>
                </a:pPr>
                <a:r>
                  <a:rPr lang="en-US" sz="1800" dirty="0"/>
                  <a:t>when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𝜋</m:t>
                        </m:r>
                      </m:e>
                      <m:sub>
                        <m:r>
                          <a:rPr lang="en-US" sz="1800" i="1">
                            <a:latin typeface="Cambria Math" panose="02040503050406030204" pitchFamily="18" charset="0"/>
                            <a:ea typeface="Cambria Math" panose="02040503050406030204" pitchFamily="18" charset="0"/>
                          </a:rPr>
                          <m:t>1</m:t>
                        </m:r>
                      </m:sub>
                    </m:sSub>
                  </m:oMath>
                </a14:m>
                <a:r>
                  <a:rPr lang="en-US" sz="1800" dirty="0"/>
                  <a:t> and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𝜋</m:t>
                        </m:r>
                      </m:e>
                      <m:sub>
                        <m:r>
                          <a:rPr lang="en-US" sz="1800" i="1">
                            <a:latin typeface="Cambria Math" panose="02040503050406030204" pitchFamily="18" charset="0"/>
                            <a:ea typeface="Cambria Math" panose="02040503050406030204" pitchFamily="18" charset="0"/>
                          </a:rPr>
                          <m:t>2</m:t>
                        </m:r>
                      </m:sub>
                    </m:sSub>
                  </m:oMath>
                </a14:m>
                <a:r>
                  <a:rPr lang="en-US" sz="1800" dirty="0"/>
                  <a:t> small, odds ratio is approximately equals to relative risk.</a:t>
                </a:r>
              </a:p>
              <a:p>
                <a:pPr marL="0" indent="0">
                  <a:buNone/>
                </a:pPr>
                <a:endParaRPr lang="en-US" sz="1800" dirty="0"/>
              </a:p>
              <a:p>
                <a:r>
                  <a:rPr lang="en-US" sz="1800" dirty="0"/>
                  <a:t>OR can be used to describe the results of case-control study as well as prospective cohort studies. </a:t>
                </a:r>
              </a:p>
              <a:p>
                <a:pPr marL="0" indent="0">
                  <a:buNone/>
                </a:pPr>
                <a:endParaRPr lang="en-US" sz="1800" dirty="0"/>
              </a:p>
              <a:p>
                <a:r>
                  <a:rPr lang="en-US" sz="1800" dirty="0"/>
                  <a:t>RR is based upon the incidence of an event given that we already know the study participants’ exposure status. In cancer research, relative risk is used in prospective (forward looking) studies, such as cohort studies and clinical trials. </a:t>
                </a:r>
              </a:p>
              <a:p>
                <a:endParaRPr lang="en-US" sz="1800" dirty="0"/>
              </a:p>
              <a:p>
                <a:r>
                  <a:rPr lang="en-US" sz="1800" dirty="0"/>
                  <a:t>Dealing with small probability, RR is better in interpretation.</a:t>
                </a:r>
              </a:p>
            </p:txBody>
          </p:sp>
        </mc:Choice>
        <mc:Fallback xmlns="">
          <p:sp>
            <p:nvSpPr>
              <p:cNvPr id="3" name="Content Placeholder 2">
                <a:extLst>
                  <a:ext uri="{FF2B5EF4-FFF2-40B4-BE49-F238E27FC236}">
                    <a16:creationId xmlns:a16="http://schemas.microsoft.com/office/drawing/2014/main" id="{193C7FA7-3C2C-054F-B71E-65526EC98F02}"/>
                  </a:ext>
                </a:extLst>
              </p:cNvPr>
              <p:cNvSpPr>
                <a:spLocks noGrp="1" noRot="1" noChangeAspect="1" noMove="1" noResize="1" noEditPoints="1" noAdjustHandles="1" noChangeArrowheads="1" noChangeShapeType="1" noTextEdit="1"/>
              </p:cNvSpPr>
              <p:nvPr>
                <p:ph idx="1"/>
              </p:nvPr>
            </p:nvSpPr>
            <p:spPr>
              <a:xfrm>
                <a:off x="228600" y="1524000"/>
                <a:ext cx="7900416" cy="4550664"/>
              </a:xfrm>
              <a:blipFill>
                <a:blip r:embed="rId3"/>
                <a:stretch>
                  <a:fillRect l="-1605" t="-167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06BE529-10D0-6247-A355-FAAE1D323ED4}"/>
              </a:ext>
            </a:extLst>
          </p:cNvPr>
          <p:cNvSpPr>
            <a:spLocks noGrp="1"/>
          </p:cNvSpPr>
          <p:nvPr>
            <p:ph type="sldNum" sz="quarter" idx="12"/>
          </p:nvPr>
        </p:nvSpPr>
        <p:spPr/>
        <p:txBody>
          <a:bodyPr/>
          <a:lstStyle/>
          <a:p>
            <a:fld id="{0235576B-7F3C-4840-ADD7-A9DF1158E3A5}" type="slidenum">
              <a:rPr lang="en-US" smtClean="0"/>
              <a:pPr/>
              <a:t>25</a:t>
            </a:fld>
            <a:endParaRPr lang="en-US"/>
          </a:p>
        </p:txBody>
      </p:sp>
    </p:spTree>
    <p:extLst>
      <p:ext uri="{BB962C8B-B14F-4D97-AF65-F5344CB8AC3E}">
        <p14:creationId xmlns:p14="http://schemas.microsoft.com/office/powerpoint/2010/main" val="2562634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597BB-66B8-8E46-9734-688A29D4F76F}"/>
              </a:ext>
            </a:extLst>
          </p:cNvPr>
          <p:cNvSpPr>
            <a:spLocks noGrp="1"/>
          </p:cNvSpPr>
          <p:nvPr>
            <p:ph type="title"/>
          </p:nvPr>
        </p:nvSpPr>
        <p:spPr/>
        <p:txBody>
          <a:bodyPr/>
          <a:lstStyle/>
          <a:p>
            <a:r>
              <a:rPr lang="en-US" dirty="0"/>
              <a:t>Test of Independence</a:t>
            </a:r>
          </a:p>
        </p:txBody>
      </p:sp>
      <p:sp>
        <p:nvSpPr>
          <p:cNvPr id="4" name="Slide Number Placeholder 3">
            <a:extLst>
              <a:ext uri="{FF2B5EF4-FFF2-40B4-BE49-F238E27FC236}">
                <a16:creationId xmlns:a16="http://schemas.microsoft.com/office/drawing/2014/main" id="{9711FDB3-4886-4D43-9D66-ACC34ADA63B7}"/>
              </a:ext>
            </a:extLst>
          </p:cNvPr>
          <p:cNvSpPr>
            <a:spLocks noGrp="1"/>
          </p:cNvSpPr>
          <p:nvPr>
            <p:ph type="sldNum" sz="quarter" idx="12"/>
          </p:nvPr>
        </p:nvSpPr>
        <p:spPr/>
        <p:txBody>
          <a:bodyPr/>
          <a:lstStyle/>
          <a:p>
            <a:fld id="{0235576B-7F3C-4840-ADD7-A9DF1158E3A5}" type="slidenum">
              <a:rPr lang="en-US" smtClean="0"/>
              <a:pPr/>
              <a:t>26</a:t>
            </a:fld>
            <a:endParaRPr lang="en-US"/>
          </a:p>
        </p:txBody>
      </p:sp>
      <p:graphicFrame>
        <p:nvGraphicFramePr>
          <p:cNvPr id="5" name="Table 4">
            <a:extLst>
              <a:ext uri="{FF2B5EF4-FFF2-40B4-BE49-F238E27FC236}">
                <a16:creationId xmlns:a16="http://schemas.microsoft.com/office/drawing/2014/main" id="{592BD817-5AC2-7C4F-BEE3-F4746D6A99B2}"/>
              </a:ext>
            </a:extLst>
          </p:cNvPr>
          <p:cNvGraphicFramePr>
            <a:graphicFrameLocks noGrp="1"/>
          </p:cNvGraphicFramePr>
          <p:nvPr>
            <p:extLst>
              <p:ext uri="{D42A27DB-BD31-4B8C-83A1-F6EECF244321}">
                <p14:modId xmlns:p14="http://schemas.microsoft.com/office/powerpoint/2010/main" val="2518371572"/>
              </p:ext>
            </p:extLst>
          </p:nvPr>
        </p:nvGraphicFramePr>
        <p:xfrm>
          <a:off x="508322" y="1487347"/>
          <a:ext cx="2514600" cy="1447800"/>
        </p:xfrm>
        <a:graphic>
          <a:graphicData uri="http://schemas.openxmlformats.org/drawingml/2006/table">
            <a:tbl>
              <a:tblPr firstRow="1" bandRow="1">
                <a:tableStyleId>{2D5ABB26-0587-4C30-8999-92F81FD0307C}</a:tableStyleId>
              </a:tblPr>
              <a:tblGrid>
                <a:gridCol w="693441">
                  <a:extLst>
                    <a:ext uri="{9D8B030D-6E8A-4147-A177-3AD203B41FA5}">
                      <a16:colId xmlns:a16="http://schemas.microsoft.com/office/drawing/2014/main" val="797036529"/>
                    </a:ext>
                  </a:extLst>
                </a:gridCol>
                <a:gridCol w="567361">
                  <a:extLst>
                    <a:ext uri="{9D8B030D-6E8A-4147-A177-3AD203B41FA5}">
                      <a16:colId xmlns:a16="http://schemas.microsoft.com/office/drawing/2014/main" val="2141127106"/>
                    </a:ext>
                  </a:extLst>
                </a:gridCol>
                <a:gridCol w="626899">
                  <a:extLst>
                    <a:ext uri="{9D8B030D-6E8A-4147-A177-3AD203B41FA5}">
                      <a16:colId xmlns:a16="http://schemas.microsoft.com/office/drawing/2014/main" val="3350363595"/>
                    </a:ext>
                  </a:extLst>
                </a:gridCol>
                <a:gridCol w="626899">
                  <a:extLst>
                    <a:ext uri="{9D8B030D-6E8A-4147-A177-3AD203B41FA5}">
                      <a16:colId xmlns:a16="http://schemas.microsoft.com/office/drawing/2014/main" val="3590072380"/>
                    </a:ext>
                  </a:extLst>
                </a:gridCol>
              </a:tblGrid>
              <a:tr h="289560">
                <a:tc>
                  <a:txBody>
                    <a:bodyPr/>
                    <a:lstStyle/>
                    <a:p>
                      <a:endParaRPr lang="en-US" sz="1050" b="0" cap="none" spc="0" dirty="0">
                        <a:ln w="0"/>
                        <a:solidFill>
                          <a:schemeClr val="tx1"/>
                        </a:solidFill>
                        <a:effectLst>
                          <a:outerShdw blurRad="38100" dist="19050" dir="2700000" algn="tl" rotWithShape="0">
                            <a:schemeClr val="dk1">
                              <a:alpha val="40000"/>
                            </a:scheme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050" b="0" cap="none" spc="0" dirty="0">
                          <a:ln w="0"/>
                          <a:solidFill>
                            <a:schemeClr val="tx1"/>
                          </a:solidFill>
                          <a:effectLst>
                            <a:outerShdw blurRad="38100" dist="19050" dir="2700000" algn="tl" rotWithShape="0">
                              <a:schemeClr val="dk1">
                                <a:alpha val="40000"/>
                              </a:schemeClr>
                            </a:outerShdw>
                          </a:effectLst>
                        </a:rPr>
                        <a:t>Lung Cancer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050" b="0" cap="none" spc="0" dirty="0">
                        <a:ln w="0"/>
                        <a:solidFill>
                          <a:schemeClr val="tx1"/>
                        </a:solidFill>
                        <a:effectLst>
                          <a:outerShdw blurRad="38100" dist="19050" dir="2700000" algn="tl" rotWithShape="0">
                            <a:schemeClr val="dk1">
                              <a:alpha val="40000"/>
                            </a:scheme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50" b="0" cap="none" spc="0" dirty="0">
                        <a:ln w="0"/>
                        <a:solidFill>
                          <a:schemeClr val="tx1"/>
                        </a:solidFill>
                        <a:effectLst>
                          <a:outerShdw blurRad="38100" dist="19050" dir="2700000" algn="tl" rotWithShape="0">
                            <a:schemeClr val="dk1">
                              <a:alpha val="40000"/>
                            </a:scheme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1674869"/>
                  </a:ext>
                </a:extLst>
              </a:tr>
              <a:tr h="289560">
                <a:tc>
                  <a:txBody>
                    <a:bodyPr/>
                    <a:lstStyle/>
                    <a:p>
                      <a:r>
                        <a:rPr lang="en-US" sz="1050" b="0" cap="none" spc="0" dirty="0">
                          <a:ln w="0"/>
                          <a:solidFill>
                            <a:schemeClr val="tx1"/>
                          </a:solidFill>
                          <a:effectLst>
                            <a:outerShdw blurRad="38100" dist="19050" dir="2700000" algn="tl" rotWithShape="0">
                              <a:schemeClr val="dk1">
                                <a:alpha val="40000"/>
                              </a:schemeClr>
                            </a:outerShdw>
                          </a:effectLst>
                        </a:rPr>
                        <a:t>Smoker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50" b="0" cap="none" spc="0" dirty="0">
                          <a:ln w="0"/>
                          <a:solidFill>
                            <a:schemeClr val="tx1"/>
                          </a:solidFill>
                          <a:effectLst>
                            <a:outerShdw blurRad="38100" dist="19050" dir="2700000" algn="tl" rotWithShape="0">
                              <a:schemeClr val="dk1">
                                <a:alpha val="40000"/>
                              </a:schemeClr>
                            </a:outerShdw>
                          </a:effectLst>
                        </a:rPr>
                        <a:t>Case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50" b="0" cap="none" spc="0" dirty="0">
                          <a:ln w="0"/>
                          <a:solidFill>
                            <a:schemeClr val="tx1"/>
                          </a:solidFill>
                          <a:effectLst>
                            <a:outerShdw blurRad="38100" dist="19050" dir="2700000" algn="tl" rotWithShape="0">
                              <a:schemeClr val="dk1">
                                <a:alpha val="40000"/>
                              </a:schemeClr>
                            </a:outerShdw>
                          </a:effectLst>
                        </a:rPr>
                        <a:t>Control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50" b="0" cap="none" spc="0" dirty="0">
                          <a:ln w="0"/>
                          <a:solidFill>
                            <a:schemeClr val="tx1"/>
                          </a:solidFill>
                          <a:effectLst>
                            <a:outerShdw blurRad="38100" dist="19050" dir="2700000" algn="tl" rotWithShape="0">
                              <a:schemeClr val="dk1">
                                <a:alpha val="40000"/>
                              </a:schemeClr>
                            </a:outerShdw>
                          </a:effectLst>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9971191"/>
                  </a:ext>
                </a:extLst>
              </a:tr>
              <a:tr h="289560">
                <a:tc>
                  <a:txBody>
                    <a:bodyPr/>
                    <a:lstStyle/>
                    <a:p>
                      <a:r>
                        <a:rPr lang="en-US" sz="1050" b="0" cap="none" spc="0" dirty="0">
                          <a:ln w="0"/>
                          <a:solidFill>
                            <a:schemeClr val="tx1"/>
                          </a:solidFill>
                          <a:effectLst>
                            <a:outerShdw blurRad="38100" dist="19050" dir="2700000" algn="tl" rotWithShape="0">
                              <a:schemeClr val="dk1">
                                <a:alpha val="40000"/>
                              </a:schemeClr>
                            </a:outerShdw>
                          </a:effectLst>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50" b="0" cap="none" spc="0" dirty="0">
                          <a:ln w="0"/>
                          <a:solidFill>
                            <a:schemeClr val="tx1"/>
                          </a:solidFill>
                          <a:effectLst>
                            <a:outerShdw blurRad="38100" dist="19050" dir="2700000" algn="tl" rotWithShape="0">
                              <a:schemeClr val="dk1">
                                <a:alpha val="40000"/>
                              </a:schemeClr>
                            </a:outerShdw>
                          </a:effectLst>
                        </a:rPr>
                        <a:t>688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50" b="0" cap="none" spc="0" dirty="0">
                          <a:ln w="0"/>
                          <a:solidFill>
                            <a:schemeClr val="tx1"/>
                          </a:solidFill>
                          <a:effectLst>
                            <a:outerShdw blurRad="38100" dist="19050" dir="2700000" algn="tl" rotWithShape="0">
                              <a:schemeClr val="dk1">
                                <a:alpha val="40000"/>
                              </a:schemeClr>
                            </a:outerShdw>
                          </a:effectLst>
                        </a:rPr>
                        <a:t>650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50" b="0" cap="none" spc="0" dirty="0">
                          <a:ln w="0"/>
                          <a:solidFill>
                            <a:schemeClr val="tx1"/>
                          </a:solidFill>
                          <a:effectLst>
                            <a:outerShdw blurRad="38100" dist="19050" dir="2700000" algn="tl" rotWithShape="0">
                              <a:schemeClr val="dk1">
                                <a:alpha val="40000"/>
                              </a:schemeClr>
                            </a:outerShdw>
                          </a:effectLst>
                        </a:rPr>
                        <a:t>1338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5770806"/>
                  </a:ext>
                </a:extLst>
              </a:tr>
              <a:tr h="289560">
                <a:tc>
                  <a:txBody>
                    <a:bodyPr/>
                    <a:lstStyle/>
                    <a:p>
                      <a:r>
                        <a:rPr lang="en-US" sz="1050" b="0" cap="none" spc="0" dirty="0">
                          <a:ln w="0"/>
                          <a:solidFill>
                            <a:schemeClr val="tx1"/>
                          </a:solidFill>
                          <a:effectLst>
                            <a:outerShdw blurRad="38100" dist="19050" dir="2700000" algn="tl" rotWithShape="0">
                              <a:schemeClr val="dk1">
                                <a:alpha val="40000"/>
                              </a:schemeClr>
                            </a:outerShdw>
                          </a:effectLst>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50" b="0" cap="none" spc="0" dirty="0">
                          <a:ln w="0"/>
                          <a:solidFill>
                            <a:schemeClr val="tx1"/>
                          </a:solidFill>
                          <a:effectLst>
                            <a:outerShdw blurRad="38100" dist="19050" dir="2700000" algn="tl" rotWithShape="0">
                              <a:schemeClr val="dk1">
                                <a:alpha val="40000"/>
                              </a:schemeClr>
                            </a:outerShdw>
                          </a:effectLst>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50" b="0" cap="none" spc="0" dirty="0">
                          <a:ln w="0"/>
                          <a:solidFill>
                            <a:schemeClr val="tx1"/>
                          </a:solidFill>
                          <a:effectLst>
                            <a:outerShdw blurRad="38100" dist="19050" dir="2700000" algn="tl" rotWithShape="0">
                              <a:schemeClr val="dk1">
                                <a:alpha val="40000"/>
                              </a:schemeClr>
                            </a:outerShdw>
                          </a:effectLst>
                        </a:rPr>
                        <a:t>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50" b="0" cap="none" spc="0" dirty="0">
                          <a:ln w="0"/>
                          <a:solidFill>
                            <a:schemeClr val="tx1"/>
                          </a:solidFill>
                          <a:effectLst>
                            <a:outerShdw blurRad="38100" dist="19050" dir="2700000" algn="tl" rotWithShape="0">
                              <a:schemeClr val="dk1">
                                <a:alpha val="40000"/>
                              </a:schemeClr>
                            </a:outerShdw>
                          </a:effectLst>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3149263"/>
                  </a:ext>
                </a:extLst>
              </a:tr>
              <a:tr h="289560">
                <a:tc>
                  <a:txBody>
                    <a:bodyPr/>
                    <a:lstStyle/>
                    <a:p>
                      <a:r>
                        <a:rPr lang="en-US" sz="1050" b="0" cap="none" spc="0" dirty="0">
                          <a:ln w="0"/>
                          <a:solidFill>
                            <a:schemeClr val="tx1"/>
                          </a:solidFill>
                          <a:effectLst>
                            <a:outerShdw blurRad="38100" dist="19050" dir="2700000" algn="tl" rotWithShape="0">
                              <a:schemeClr val="dk1">
                                <a:alpha val="40000"/>
                              </a:schemeClr>
                            </a:outerShdw>
                          </a:effectLst>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50" b="0" cap="none" spc="0" dirty="0">
                          <a:ln w="0"/>
                          <a:solidFill>
                            <a:schemeClr val="tx1"/>
                          </a:solidFill>
                          <a:effectLst>
                            <a:outerShdw blurRad="38100" dist="19050" dir="2700000" algn="tl" rotWithShape="0">
                              <a:schemeClr val="dk1">
                                <a:alpha val="40000"/>
                              </a:schemeClr>
                            </a:outerShdw>
                          </a:effectLst>
                        </a:rPr>
                        <a:t>709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50" b="0" cap="none" spc="0" dirty="0">
                          <a:ln w="0"/>
                          <a:solidFill>
                            <a:schemeClr val="tx1"/>
                          </a:solidFill>
                          <a:effectLst>
                            <a:outerShdw blurRad="38100" dist="19050" dir="2700000" algn="tl" rotWithShape="0">
                              <a:schemeClr val="dk1">
                                <a:alpha val="40000"/>
                              </a:schemeClr>
                            </a:outerShdw>
                          </a:effectLst>
                        </a:rPr>
                        <a:t>709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50" b="0" cap="none" spc="0" dirty="0">
                          <a:ln w="0"/>
                          <a:solidFill>
                            <a:schemeClr val="tx1"/>
                          </a:solidFill>
                          <a:effectLst>
                            <a:outerShdw blurRad="38100" dist="19050" dir="2700000" algn="tl" rotWithShape="0">
                              <a:schemeClr val="dk1">
                                <a:alpha val="40000"/>
                              </a:schemeClr>
                            </a:outerShdw>
                          </a:effectLst>
                        </a:rPr>
                        <a:t>1418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574790"/>
                  </a:ext>
                </a:extLst>
              </a:tr>
            </a:tbl>
          </a:graphicData>
        </a:graphic>
      </p:graphicFrame>
      <p:pic>
        <p:nvPicPr>
          <p:cNvPr id="6" name="Picture 5">
            <a:extLst>
              <a:ext uri="{FF2B5EF4-FFF2-40B4-BE49-F238E27FC236}">
                <a16:creationId xmlns:a16="http://schemas.microsoft.com/office/drawing/2014/main" id="{8345C15D-F35F-F34E-BE53-7500C634670F}"/>
              </a:ext>
            </a:extLst>
          </p:cNvPr>
          <p:cNvPicPr>
            <a:picLocks noChangeAspect="1"/>
          </p:cNvPicPr>
          <p:nvPr/>
        </p:nvPicPr>
        <p:blipFill>
          <a:blip r:embed="rId3"/>
          <a:stretch>
            <a:fillRect/>
          </a:stretch>
        </p:blipFill>
        <p:spPr>
          <a:xfrm>
            <a:off x="5104052" y="1517809"/>
            <a:ext cx="2890819" cy="1312888"/>
          </a:xfrm>
          <a:prstGeom prst="rect">
            <a:avLst/>
          </a:prstGeom>
        </p:spPr>
      </p:pic>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A64D2B35-70A2-7D4E-8157-4D07A68CDDCC}"/>
                  </a:ext>
                </a:extLst>
              </p:cNvPr>
              <p:cNvGraphicFramePr>
                <a:graphicFrameLocks noGrp="1"/>
              </p:cNvGraphicFramePr>
              <p:nvPr>
                <p:extLst>
                  <p:ext uri="{D42A27DB-BD31-4B8C-83A1-F6EECF244321}">
                    <p14:modId xmlns:p14="http://schemas.microsoft.com/office/powerpoint/2010/main" val="1226144959"/>
                  </p:ext>
                </p:extLst>
              </p:nvPr>
            </p:nvGraphicFramePr>
            <p:xfrm>
              <a:off x="508323" y="3232082"/>
              <a:ext cx="2725836" cy="1324401"/>
            </p:xfrm>
            <a:graphic>
              <a:graphicData uri="http://schemas.openxmlformats.org/drawingml/2006/table">
                <a:tbl>
                  <a:tblPr firstRow="1" bandRow="1">
                    <a:tableStyleId>{5C22544A-7EE6-4342-B048-85BDC9FD1C3A}</a:tableStyleId>
                  </a:tblPr>
                  <a:tblGrid>
                    <a:gridCol w="864756">
                      <a:extLst>
                        <a:ext uri="{9D8B030D-6E8A-4147-A177-3AD203B41FA5}">
                          <a16:colId xmlns:a16="http://schemas.microsoft.com/office/drawing/2014/main" val="1805638399"/>
                        </a:ext>
                      </a:extLst>
                    </a:gridCol>
                    <a:gridCol w="519355">
                      <a:extLst>
                        <a:ext uri="{9D8B030D-6E8A-4147-A177-3AD203B41FA5}">
                          <a16:colId xmlns:a16="http://schemas.microsoft.com/office/drawing/2014/main" val="1126145849"/>
                        </a:ext>
                      </a:extLst>
                    </a:gridCol>
                    <a:gridCol w="858703">
                      <a:extLst>
                        <a:ext uri="{9D8B030D-6E8A-4147-A177-3AD203B41FA5}">
                          <a16:colId xmlns:a16="http://schemas.microsoft.com/office/drawing/2014/main" val="3446283564"/>
                        </a:ext>
                      </a:extLst>
                    </a:gridCol>
                    <a:gridCol w="483022">
                      <a:extLst>
                        <a:ext uri="{9D8B030D-6E8A-4147-A177-3AD203B41FA5}">
                          <a16:colId xmlns:a16="http://schemas.microsoft.com/office/drawing/2014/main" val="569257572"/>
                        </a:ext>
                      </a:extLst>
                    </a:gridCol>
                  </a:tblGrid>
                  <a:tr h="254321">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14:m>
                            <m:oMathPara xmlns:m="http://schemas.openxmlformats.org/officeDocument/2006/math">
                              <m:oMathParaPr>
                                <m:jc m:val="centerGroup"/>
                              </m:oMathParaPr>
                              <m:oMath xmlns:m="http://schemas.openxmlformats.org/officeDocument/2006/math">
                                <m:r>
                                  <m:rPr>
                                    <m:sty m:val="p"/>
                                  </m:rPr>
                                  <a:rPr lang="en-US" sz="1000" b="0" i="0" dirty="0" smtClean="0">
                                    <a:solidFill>
                                      <a:schemeClr val="tx1"/>
                                    </a:solidFill>
                                    <a:latin typeface="Cambria Math" panose="02040503050406030204" pitchFamily="18" charset="0"/>
                                  </a:rPr>
                                  <m:t>Age</m:t>
                                </m:r>
                                <m:r>
                                  <a:rPr lang="en-US" sz="1000" b="0" i="0" smtClean="0">
                                    <a:solidFill>
                                      <a:schemeClr val="tx1"/>
                                    </a:solidFill>
                                    <a:latin typeface="Cambria Math" panose="02040503050406030204" pitchFamily="18" charset="0"/>
                                    <a:ea typeface="Cambria Math" panose="02040503050406030204" pitchFamily="18" charset="0"/>
                                  </a:rPr>
                                  <m:t>&lt;</m:t>
                                </m:r>
                                <m:r>
                                  <a:rPr lang="en-US" sz="1000" b="0" i="0" dirty="0" smtClean="0">
                                    <a:solidFill>
                                      <a:schemeClr val="tx1"/>
                                    </a:solidFill>
                                    <a:latin typeface="Cambria Math" panose="02040503050406030204" pitchFamily="18" charset="0"/>
                                  </a:rPr>
                                  <m:t>50 </m:t>
                                </m:r>
                              </m:oMath>
                            </m:oMathPara>
                          </a14:m>
                          <a:endParaRPr lang="en-US" sz="1000"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4485549"/>
                      </a:ext>
                    </a:extLst>
                  </a:tr>
                  <a:tr h="284623">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a:t>CVD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a:t>Non-CVD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8888114"/>
                      </a:ext>
                    </a:extLst>
                  </a:tr>
                  <a:tr h="254321">
                    <a:tc>
                      <a:txBody>
                        <a:bodyPr/>
                        <a:lstStyle/>
                        <a:p>
                          <a:r>
                            <a:rPr lang="en-US" sz="1000" dirty="0"/>
                            <a:t>Obese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1007059"/>
                      </a:ext>
                    </a:extLst>
                  </a:tr>
                  <a:tr h="276815">
                    <a:tc>
                      <a:txBody>
                        <a:bodyPr/>
                        <a:lstStyle/>
                        <a:p>
                          <a:r>
                            <a:rPr lang="en-US" sz="1000" dirty="0"/>
                            <a:t>Not Obese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a:t>465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a:t>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0772610"/>
                      </a:ext>
                    </a:extLst>
                  </a:tr>
                  <a:tr h="254321">
                    <a:tc>
                      <a:txBody>
                        <a:bodyPr/>
                        <a:lstStyle/>
                        <a:p>
                          <a:r>
                            <a:rPr lang="en-US" sz="1000" dirty="0"/>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a:t>555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a:t>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8331390"/>
                      </a:ext>
                    </a:extLst>
                  </a:tr>
                </a:tbl>
              </a:graphicData>
            </a:graphic>
          </p:graphicFrame>
        </mc:Choice>
        <mc:Fallback xmlns="">
          <p:graphicFrame>
            <p:nvGraphicFramePr>
              <p:cNvPr id="7" name="Table 6">
                <a:extLst>
                  <a:ext uri="{FF2B5EF4-FFF2-40B4-BE49-F238E27FC236}">
                    <a16:creationId xmlns:a16="http://schemas.microsoft.com/office/drawing/2014/main" id="{A64D2B35-70A2-7D4E-8157-4D07A68CDDCC}"/>
                  </a:ext>
                </a:extLst>
              </p:cNvPr>
              <p:cNvGraphicFramePr>
                <a:graphicFrameLocks noGrp="1"/>
              </p:cNvGraphicFramePr>
              <p:nvPr>
                <p:extLst>
                  <p:ext uri="{D42A27DB-BD31-4B8C-83A1-F6EECF244321}">
                    <p14:modId xmlns:p14="http://schemas.microsoft.com/office/powerpoint/2010/main" val="1226144959"/>
                  </p:ext>
                </p:extLst>
              </p:nvPr>
            </p:nvGraphicFramePr>
            <p:xfrm>
              <a:off x="508323" y="3232082"/>
              <a:ext cx="2725836" cy="1324401"/>
            </p:xfrm>
            <a:graphic>
              <a:graphicData uri="http://schemas.openxmlformats.org/drawingml/2006/table">
                <a:tbl>
                  <a:tblPr firstRow="1" bandRow="1">
                    <a:tableStyleId>{5C22544A-7EE6-4342-B048-85BDC9FD1C3A}</a:tableStyleId>
                  </a:tblPr>
                  <a:tblGrid>
                    <a:gridCol w="864756">
                      <a:extLst>
                        <a:ext uri="{9D8B030D-6E8A-4147-A177-3AD203B41FA5}">
                          <a16:colId xmlns:a16="http://schemas.microsoft.com/office/drawing/2014/main" val="1805638399"/>
                        </a:ext>
                      </a:extLst>
                    </a:gridCol>
                    <a:gridCol w="519355">
                      <a:extLst>
                        <a:ext uri="{9D8B030D-6E8A-4147-A177-3AD203B41FA5}">
                          <a16:colId xmlns:a16="http://schemas.microsoft.com/office/drawing/2014/main" val="1126145849"/>
                        </a:ext>
                      </a:extLst>
                    </a:gridCol>
                    <a:gridCol w="858703">
                      <a:extLst>
                        <a:ext uri="{9D8B030D-6E8A-4147-A177-3AD203B41FA5}">
                          <a16:colId xmlns:a16="http://schemas.microsoft.com/office/drawing/2014/main" val="3446283564"/>
                        </a:ext>
                      </a:extLst>
                    </a:gridCol>
                    <a:gridCol w="483022">
                      <a:extLst>
                        <a:ext uri="{9D8B030D-6E8A-4147-A177-3AD203B41FA5}">
                          <a16:colId xmlns:a16="http://schemas.microsoft.com/office/drawing/2014/main" val="569257572"/>
                        </a:ext>
                      </a:extLst>
                    </a:gridCol>
                  </a:tblGrid>
                  <a:tr h="254321">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46939" t="-5000" b="-430000"/>
                          </a:stretch>
                        </a:blip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4485549"/>
                      </a:ext>
                    </a:extLst>
                  </a:tr>
                  <a:tr h="284623">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a:t>CVD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a:t>Non-CVD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8888114"/>
                      </a:ext>
                    </a:extLst>
                  </a:tr>
                  <a:tr h="254321">
                    <a:tc>
                      <a:txBody>
                        <a:bodyPr/>
                        <a:lstStyle/>
                        <a:p>
                          <a:r>
                            <a:rPr lang="en-US" sz="1000" dirty="0"/>
                            <a:t>Obese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1007059"/>
                      </a:ext>
                    </a:extLst>
                  </a:tr>
                  <a:tr h="276815">
                    <a:tc>
                      <a:txBody>
                        <a:bodyPr/>
                        <a:lstStyle/>
                        <a:p>
                          <a:r>
                            <a:rPr lang="en-US" sz="1000" dirty="0"/>
                            <a:t>Not Obese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a:t>465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a:t>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0772610"/>
                      </a:ext>
                    </a:extLst>
                  </a:tr>
                  <a:tr h="254321">
                    <a:tc>
                      <a:txBody>
                        <a:bodyPr/>
                        <a:lstStyle/>
                        <a:p>
                          <a:r>
                            <a:rPr lang="en-US" sz="1000" dirty="0"/>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a:t>555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a:t>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8331390"/>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4D1F5397-3C8D-EC44-B633-90016DF22E69}"/>
                  </a:ext>
                </a:extLst>
              </p:cNvPr>
              <p:cNvGraphicFramePr>
                <a:graphicFrameLocks noGrp="1"/>
              </p:cNvGraphicFramePr>
              <p:nvPr>
                <p:extLst>
                  <p:ext uri="{D42A27DB-BD31-4B8C-83A1-F6EECF244321}">
                    <p14:modId xmlns:p14="http://schemas.microsoft.com/office/powerpoint/2010/main" val="2288010629"/>
                  </p:ext>
                </p:extLst>
              </p:nvPr>
            </p:nvGraphicFramePr>
            <p:xfrm>
              <a:off x="508322" y="4815257"/>
              <a:ext cx="2762626" cy="1324402"/>
            </p:xfrm>
            <a:graphic>
              <a:graphicData uri="http://schemas.openxmlformats.org/drawingml/2006/table">
                <a:tbl>
                  <a:tblPr firstRow="1" bandRow="1">
                    <a:tableStyleId>{5C22544A-7EE6-4342-B048-85BDC9FD1C3A}</a:tableStyleId>
                  </a:tblPr>
                  <a:tblGrid>
                    <a:gridCol w="920876">
                      <a:extLst>
                        <a:ext uri="{9D8B030D-6E8A-4147-A177-3AD203B41FA5}">
                          <a16:colId xmlns:a16="http://schemas.microsoft.com/office/drawing/2014/main" val="1805638399"/>
                        </a:ext>
                      </a:extLst>
                    </a:gridCol>
                    <a:gridCol w="487522">
                      <a:extLst>
                        <a:ext uri="{9D8B030D-6E8A-4147-A177-3AD203B41FA5}">
                          <a16:colId xmlns:a16="http://schemas.microsoft.com/office/drawing/2014/main" val="1126145849"/>
                        </a:ext>
                      </a:extLst>
                    </a:gridCol>
                    <a:gridCol w="866706">
                      <a:extLst>
                        <a:ext uri="{9D8B030D-6E8A-4147-A177-3AD203B41FA5}">
                          <a16:colId xmlns:a16="http://schemas.microsoft.com/office/drawing/2014/main" val="3446283564"/>
                        </a:ext>
                      </a:extLst>
                    </a:gridCol>
                    <a:gridCol w="487522">
                      <a:extLst>
                        <a:ext uri="{9D8B030D-6E8A-4147-A177-3AD203B41FA5}">
                          <a16:colId xmlns:a16="http://schemas.microsoft.com/office/drawing/2014/main" val="569257572"/>
                        </a:ext>
                      </a:extLst>
                    </a:gridCol>
                  </a:tblGrid>
                  <a:tr h="258067">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14:m>
                            <m:oMathPara xmlns:m="http://schemas.openxmlformats.org/officeDocument/2006/math">
                              <m:oMathParaPr>
                                <m:jc m:val="centerGroup"/>
                              </m:oMathParaPr>
                              <m:oMath xmlns:m="http://schemas.openxmlformats.org/officeDocument/2006/math">
                                <m:r>
                                  <m:rPr>
                                    <m:sty m:val="p"/>
                                  </m:rPr>
                                  <a:rPr lang="en-US" sz="1000" b="0" i="0" dirty="0" smtClean="0">
                                    <a:solidFill>
                                      <a:schemeClr val="tx1"/>
                                    </a:solidFill>
                                    <a:latin typeface="Cambria Math" panose="02040503050406030204" pitchFamily="18" charset="0"/>
                                  </a:rPr>
                                  <m:t>Age</m:t>
                                </m:r>
                                <m:r>
                                  <a:rPr lang="en-US" sz="1000" i="1" smtClean="0">
                                    <a:solidFill>
                                      <a:schemeClr val="tx1"/>
                                    </a:solidFill>
                                    <a:latin typeface="Cambria Math" panose="02040503050406030204" pitchFamily="18" charset="0"/>
                                    <a:ea typeface="Cambria Math" panose="02040503050406030204" pitchFamily="18" charset="0"/>
                                  </a:rPr>
                                  <m:t>≥</m:t>
                                </m:r>
                                <m:r>
                                  <a:rPr lang="en-US" sz="1000" b="0" i="0" dirty="0" smtClean="0">
                                    <a:solidFill>
                                      <a:schemeClr val="tx1"/>
                                    </a:solidFill>
                                    <a:latin typeface="Cambria Math" panose="02040503050406030204" pitchFamily="18" charset="0"/>
                                  </a:rPr>
                                  <m:t>50 </m:t>
                                </m:r>
                              </m:oMath>
                            </m:oMathPara>
                          </a14:m>
                          <a:endParaRPr lang="en-US" sz="1000"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4485549"/>
                      </a:ext>
                    </a:extLst>
                  </a:tr>
                  <a:tr h="278926">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a:t>CVD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a:t>Non-CVD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8888114"/>
                      </a:ext>
                    </a:extLst>
                  </a:tr>
                  <a:tr h="258067">
                    <a:tc>
                      <a:txBody>
                        <a:bodyPr/>
                        <a:lstStyle/>
                        <a:p>
                          <a:r>
                            <a:rPr lang="en-US" sz="1000" dirty="0"/>
                            <a:t>Obese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a:t>164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1007059"/>
                      </a:ext>
                    </a:extLst>
                  </a:tr>
                  <a:tr h="271275">
                    <a:tc>
                      <a:txBody>
                        <a:bodyPr/>
                        <a:lstStyle/>
                        <a:p>
                          <a:r>
                            <a:rPr lang="en-US" sz="1000" dirty="0"/>
                            <a:t>Not Obese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a:t>175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0772610"/>
                      </a:ext>
                    </a:extLst>
                  </a:tr>
                  <a:tr h="258067">
                    <a:tc>
                      <a:txBody>
                        <a:bodyPr/>
                        <a:lstStyle/>
                        <a:p>
                          <a:r>
                            <a:rPr lang="en-US" sz="1000" dirty="0"/>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a:t>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a:t>339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8331390"/>
                      </a:ext>
                    </a:extLst>
                  </a:tr>
                </a:tbl>
              </a:graphicData>
            </a:graphic>
          </p:graphicFrame>
        </mc:Choice>
        <mc:Fallback xmlns="">
          <p:graphicFrame>
            <p:nvGraphicFramePr>
              <p:cNvPr id="8" name="Table 7">
                <a:extLst>
                  <a:ext uri="{FF2B5EF4-FFF2-40B4-BE49-F238E27FC236}">
                    <a16:creationId xmlns:a16="http://schemas.microsoft.com/office/drawing/2014/main" id="{4D1F5397-3C8D-EC44-B633-90016DF22E69}"/>
                  </a:ext>
                </a:extLst>
              </p:cNvPr>
              <p:cNvGraphicFramePr>
                <a:graphicFrameLocks noGrp="1"/>
              </p:cNvGraphicFramePr>
              <p:nvPr>
                <p:extLst>
                  <p:ext uri="{D42A27DB-BD31-4B8C-83A1-F6EECF244321}">
                    <p14:modId xmlns:p14="http://schemas.microsoft.com/office/powerpoint/2010/main" val="2288010629"/>
                  </p:ext>
                </p:extLst>
              </p:nvPr>
            </p:nvGraphicFramePr>
            <p:xfrm>
              <a:off x="508322" y="4815257"/>
              <a:ext cx="2762626" cy="1324402"/>
            </p:xfrm>
            <a:graphic>
              <a:graphicData uri="http://schemas.openxmlformats.org/drawingml/2006/table">
                <a:tbl>
                  <a:tblPr firstRow="1" bandRow="1">
                    <a:tableStyleId>{5C22544A-7EE6-4342-B048-85BDC9FD1C3A}</a:tableStyleId>
                  </a:tblPr>
                  <a:tblGrid>
                    <a:gridCol w="920876">
                      <a:extLst>
                        <a:ext uri="{9D8B030D-6E8A-4147-A177-3AD203B41FA5}">
                          <a16:colId xmlns:a16="http://schemas.microsoft.com/office/drawing/2014/main" val="1805638399"/>
                        </a:ext>
                      </a:extLst>
                    </a:gridCol>
                    <a:gridCol w="487522">
                      <a:extLst>
                        <a:ext uri="{9D8B030D-6E8A-4147-A177-3AD203B41FA5}">
                          <a16:colId xmlns:a16="http://schemas.microsoft.com/office/drawing/2014/main" val="1126145849"/>
                        </a:ext>
                      </a:extLst>
                    </a:gridCol>
                    <a:gridCol w="866706">
                      <a:extLst>
                        <a:ext uri="{9D8B030D-6E8A-4147-A177-3AD203B41FA5}">
                          <a16:colId xmlns:a16="http://schemas.microsoft.com/office/drawing/2014/main" val="3446283564"/>
                        </a:ext>
                      </a:extLst>
                    </a:gridCol>
                    <a:gridCol w="487522">
                      <a:extLst>
                        <a:ext uri="{9D8B030D-6E8A-4147-A177-3AD203B41FA5}">
                          <a16:colId xmlns:a16="http://schemas.microsoft.com/office/drawing/2014/main" val="569257572"/>
                        </a:ext>
                      </a:extLst>
                    </a:gridCol>
                  </a:tblGrid>
                  <a:tr h="258067">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51034" t="-5000" b="-425000"/>
                          </a:stretch>
                        </a:blip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4485549"/>
                      </a:ext>
                    </a:extLst>
                  </a:tr>
                  <a:tr h="278926">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a:t>CVD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a:t>Non-CVD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8888114"/>
                      </a:ext>
                    </a:extLst>
                  </a:tr>
                  <a:tr h="258067">
                    <a:tc>
                      <a:txBody>
                        <a:bodyPr/>
                        <a:lstStyle/>
                        <a:p>
                          <a:r>
                            <a:rPr lang="en-US" sz="1000" dirty="0"/>
                            <a:t>Obese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a:t>164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1007059"/>
                      </a:ext>
                    </a:extLst>
                  </a:tr>
                  <a:tr h="271275">
                    <a:tc>
                      <a:txBody>
                        <a:bodyPr/>
                        <a:lstStyle/>
                        <a:p>
                          <a:r>
                            <a:rPr lang="en-US" sz="1000" dirty="0"/>
                            <a:t>Not Obese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a:t>175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0772610"/>
                      </a:ext>
                    </a:extLst>
                  </a:tr>
                  <a:tr h="258067">
                    <a:tc>
                      <a:txBody>
                        <a:bodyPr/>
                        <a:lstStyle/>
                        <a:p>
                          <a:r>
                            <a:rPr lang="en-US" sz="1000" dirty="0"/>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a:t>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a:t>339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8331390"/>
                      </a:ext>
                    </a:extLst>
                  </a:tr>
                </a:tbl>
              </a:graphicData>
            </a:graphic>
          </p:graphicFrame>
        </mc:Fallback>
      </mc:AlternateContent>
      <p:pic>
        <p:nvPicPr>
          <p:cNvPr id="9" name="Picture 8">
            <a:extLst>
              <a:ext uri="{FF2B5EF4-FFF2-40B4-BE49-F238E27FC236}">
                <a16:creationId xmlns:a16="http://schemas.microsoft.com/office/drawing/2014/main" id="{B42E35D9-5151-E946-8A71-0B55983A48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7628" y="3003815"/>
            <a:ext cx="3058715" cy="951373"/>
          </a:xfrm>
          <a:prstGeom prst="rect">
            <a:avLst/>
          </a:prstGeom>
        </p:spPr>
      </p:pic>
      <p:pic>
        <p:nvPicPr>
          <p:cNvPr id="10" name="Picture 9">
            <a:extLst>
              <a:ext uri="{FF2B5EF4-FFF2-40B4-BE49-F238E27FC236}">
                <a16:creationId xmlns:a16="http://schemas.microsoft.com/office/drawing/2014/main" id="{1785D8CC-B797-2441-BE71-32BD686708A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27652" y="1426476"/>
            <a:ext cx="1676400" cy="4608653"/>
          </a:xfrm>
          <a:prstGeom prst="rect">
            <a:avLst/>
          </a:prstGeom>
        </p:spPr>
      </p:pic>
      <p:sp>
        <p:nvSpPr>
          <p:cNvPr id="11" name="TextBox 10">
            <a:extLst>
              <a:ext uri="{FF2B5EF4-FFF2-40B4-BE49-F238E27FC236}">
                <a16:creationId xmlns:a16="http://schemas.microsoft.com/office/drawing/2014/main" id="{DEEAB697-059A-A642-AF4A-04265186A9E3}"/>
              </a:ext>
            </a:extLst>
          </p:cNvPr>
          <p:cNvSpPr txBox="1"/>
          <p:nvPr/>
        </p:nvSpPr>
        <p:spPr>
          <a:xfrm>
            <a:off x="685800" y="1922381"/>
            <a:ext cx="2741852" cy="369332"/>
          </a:xfrm>
          <a:prstGeom prst="rect">
            <a:avLst/>
          </a:prstGeom>
          <a:noFill/>
        </p:spPr>
        <p:txBody>
          <a:bodyPr wrap="square" rtlCol="0">
            <a:spAutoFit/>
          </a:bodyPr>
          <a:lstStyle/>
          <a:p>
            <a:r>
              <a:rPr lang="en-US" b="1" dirty="0">
                <a:solidFill>
                  <a:srgbClr val="0432FF"/>
                </a:solidFill>
              </a:rPr>
              <a:t>Large sample size</a:t>
            </a:r>
          </a:p>
        </p:txBody>
      </p:sp>
      <p:sp>
        <p:nvSpPr>
          <p:cNvPr id="12" name="TextBox 11">
            <a:extLst>
              <a:ext uri="{FF2B5EF4-FFF2-40B4-BE49-F238E27FC236}">
                <a16:creationId xmlns:a16="http://schemas.microsoft.com/office/drawing/2014/main" id="{18F3C2E3-41F3-CA4A-9F36-6F3B576D1705}"/>
              </a:ext>
            </a:extLst>
          </p:cNvPr>
          <p:cNvSpPr txBox="1"/>
          <p:nvPr/>
        </p:nvSpPr>
        <p:spPr>
          <a:xfrm>
            <a:off x="5506493" y="1893110"/>
            <a:ext cx="2741852" cy="369332"/>
          </a:xfrm>
          <a:prstGeom prst="rect">
            <a:avLst/>
          </a:prstGeom>
          <a:noFill/>
        </p:spPr>
        <p:txBody>
          <a:bodyPr wrap="square" rtlCol="0">
            <a:spAutoFit/>
          </a:bodyPr>
          <a:lstStyle/>
          <a:p>
            <a:r>
              <a:rPr lang="en-US" b="1" dirty="0">
                <a:solidFill>
                  <a:srgbClr val="0432FF"/>
                </a:solidFill>
              </a:rPr>
              <a:t>Small sample size</a:t>
            </a:r>
          </a:p>
        </p:txBody>
      </p:sp>
      <p:sp>
        <p:nvSpPr>
          <p:cNvPr id="13" name="TextBox 12">
            <a:extLst>
              <a:ext uri="{FF2B5EF4-FFF2-40B4-BE49-F238E27FC236}">
                <a16:creationId xmlns:a16="http://schemas.microsoft.com/office/drawing/2014/main" id="{EBBA1532-2010-E943-A139-537B70EEC20C}"/>
              </a:ext>
            </a:extLst>
          </p:cNvPr>
          <p:cNvSpPr txBox="1"/>
          <p:nvPr/>
        </p:nvSpPr>
        <p:spPr>
          <a:xfrm>
            <a:off x="710687" y="4517633"/>
            <a:ext cx="2514600" cy="369332"/>
          </a:xfrm>
          <a:prstGeom prst="rect">
            <a:avLst/>
          </a:prstGeom>
          <a:noFill/>
        </p:spPr>
        <p:txBody>
          <a:bodyPr wrap="square" rtlCol="0">
            <a:spAutoFit/>
          </a:bodyPr>
          <a:lstStyle/>
          <a:p>
            <a:r>
              <a:rPr lang="en-US" b="1" dirty="0">
                <a:solidFill>
                  <a:srgbClr val="0432FF"/>
                </a:solidFill>
              </a:rPr>
              <a:t>Stratified data</a:t>
            </a:r>
          </a:p>
        </p:txBody>
      </p:sp>
      <p:sp>
        <p:nvSpPr>
          <p:cNvPr id="14" name="TextBox 13">
            <a:extLst>
              <a:ext uri="{FF2B5EF4-FFF2-40B4-BE49-F238E27FC236}">
                <a16:creationId xmlns:a16="http://schemas.microsoft.com/office/drawing/2014/main" id="{F1E8CB91-E766-F244-89C7-1B3A9B5F220C}"/>
              </a:ext>
            </a:extLst>
          </p:cNvPr>
          <p:cNvSpPr txBox="1"/>
          <p:nvPr/>
        </p:nvSpPr>
        <p:spPr>
          <a:xfrm>
            <a:off x="5731253" y="3309726"/>
            <a:ext cx="2263618" cy="369332"/>
          </a:xfrm>
          <a:prstGeom prst="rect">
            <a:avLst/>
          </a:prstGeom>
          <a:noFill/>
        </p:spPr>
        <p:txBody>
          <a:bodyPr wrap="square" rtlCol="0">
            <a:spAutoFit/>
          </a:bodyPr>
          <a:lstStyle/>
          <a:p>
            <a:r>
              <a:rPr lang="en-US" b="1" dirty="0">
                <a:solidFill>
                  <a:srgbClr val="0432FF"/>
                </a:solidFill>
              </a:rPr>
              <a:t>Paired data</a:t>
            </a:r>
          </a:p>
        </p:txBody>
      </p:sp>
      <p:sp>
        <p:nvSpPr>
          <p:cNvPr id="15" name="TextBox 14">
            <a:extLst>
              <a:ext uri="{FF2B5EF4-FFF2-40B4-BE49-F238E27FC236}">
                <a16:creationId xmlns:a16="http://schemas.microsoft.com/office/drawing/2014/main" id="{83388FA7-656C-674A-9EE4-2AB5A909AC9C}"/>
              </a:ext>
            </a:extLst>
          </p:cNvPr>
          <p:cNvSpPr txBox="1"/>
          <p:nvPr/>
        </p:nvSpPr>
        <p:spPr>
          <a:xfrm>
            <a:off x="3439833" y="3385864"/>
            <a:ext cx="1851182" cy="369332"/>
          </a:xfrm>
          <a:prstGeom prst="rect">
            <a:avLst/>
          </a:prstGeom>
          <a:noFill/>
        </p:spPr>
        <p:txBody>
          <a:bodyPr wrap="square" rtlCol="0">
            <a:spAutoFit/>
          </a:bodyPr>
          <a:lstStyle/>
          <a:p>
            <a:r>
              <a:rPr lang="en-US" b="1" dirty="0">
                <a:solidFill>
                  <a:srgbClr val="0432FF"/>
                </a:solidFill>
              </a:rPr>
              <a:t>Ordinal data</a:t>
            </a:r>
          </a:p>
        </p:txBody>
      </p:sp>
      <p:graphicFrame>
        <p:nvGraphicFramePr>
          <p:cNvPr id="16" name="Table 15">
            <a:extLst>
              <a:ext uri="{FF2B5EF4-FFF2-40B4-BE49-F238E27FC236}">
                <a16:creationId xmlns:a16="http://schemas.microsoft.com/office/drawing/2014/main" id="{05294BA5-ECC9-734A-B4BF-A320366E2C7B}"/>
              </a:ext>
            </a:extLst>
          </p:cNvPr>
          <p:cNvGraphicFramePr>
            <a:graphicFrameLocks noGrp="1"/>
          </p:cNvGraphicFramePr>
          <p:nvPr>
            <p:extLst>
              <p:ext uri="{D42A27DB-BD31-4B8C-83A1-F6EECF244321}">
                <p14:modId xmlns:p14="http://schemas.microsoft.com/office/powerpoint/2010/main" val="2804196364"/>
              </p:ext>
            </p:extLst>
          </p:nvPr>
        </p:nvGraphicFramePr>
        <p:xfrm>
          <a:off x="5187628" y="4380030"/>
          <a:ext cx="3142290" cy="1325880"/>
        </p:xfrm>
        <a:graphic>
          <a:graphicData uri="http://schemas.openxmlformats.org/drawingml/2006/table">
            <a:tbl>
              <a:tblPr firstRow="1" bandRow="1">
                <a:tableStyleId>{5C22544A-7EE6-4342-B048-85BDC9FD1C3A}</a:tableStyleId>
              </a:tblPr>
              <a:tblGrid>
                <a:gridCol w="714156">
                  <a:extLst>
                    <a:ext uri="{9D8B030D-6E8A-4147-A177-3AD203B41FA5}">
                      <a16:colId xmlns:a16="http://schemas.microsoft.com/office/drawing/2014/main" val="2009967860"/>
                    </a:ext>
                  </a:extLst>
                </a:gridCol>
                <a:gridCol w="457060">
                  <a:extLst>
                    <a:ext uri="{9D8B030D-6E8A-4147-A177-3AD203B41FA5}">
                      <a16:colId xmlns:a16="http://schemas.microsoft.com/office/drawing/2014/main" val="458456074"/>
                    </a:ext>
                  </a:extLst>
                </a:gridCol>
                <a:gridCol w="495149">
                  <a:extLst>
                    <a:ext uri="{9D8B030D-6E8A-4147-A177-3AD203B41FA5}">
                      <a16:colId xmlns:a16="http://schemas.microsoft.com/office/drawing/2014/main" val="437985936"/>
                    </a:ext>
                  </a:extLst>
                </a:gridCol>
                <a:gridCol w="495149">
                  <a:extLst>
                    <a:ext uri="{9D8B030D-6E8A-4147-A177-3AD203B41FA5}">
                      <a16:colId xmlns:a16="http://schemas.microsoft.com/office/drawing/2014/main" val="3689273377"/>
                    </a:ext>
                  </a:extLst>
                </a:gridCol>
                <a:gridCol w="457060">
                  <a:extLst>
                    <a:ext uri="{9D8B030D-6E8A-4147-A177-3AD203B41FA5}">
                      <a16:colId xmlns:a16="http://schemas.microsoft.com/office/drawing/2014/main" val="415167037"/>
                    </a:ext>
                  </a:extLst>
                </a:gridCol>
                <a:gridCol w="523716">
                  <a:extLst>
                    <a:ext uri="{9D8B030D-6E8A-4147-A177-3AD203B41FA5}">
                      <a16:colId xmlns:a16="http://schemas.microsoft.com/office/drawing/2014/main" val="3151221034"/>
                    </a:ext>
                  </a:extLst>
                </a:gridCol>
              </a:tblGrid>
              <a:tr h="181888">
                <a:tc rowSpan="2">
                  <a:txBody>
                    <a:bodyPr/>
                    <a:lstStyle/>
                    <a:p>
                      <a:endParaRPr lang="en-US" altLang="zh-CN" sz="1050" dirty="0">
                        <a:solidFill>
                          <a:schemeClr val="tx1"/>
                        </a:solidFill>
                      </a:endParaRPr>
                    </a:p>
                    <a:p>
                      <a:r>
                        <a:rPr lang="en-US" altLang="zh-CN" sz="1050" b="0" dirty="0">
                          <a:solidFill>
                            <a:schemeClr val="tx1"/>
                          </a:solidFill>
                        </a:rPr>
                        <a:t>Response</a:t>
                      </a:r>
                      <a:endParaRPr 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ctr"/>
                      <a:r>
                        <a:rPr lang="en-US" altLang="zh-CN" sz="1050" b="0" dirty="0">
                          <a:solidFill>
                            <a:schemeClr val="tx1"/>
                          </a:solidFill>
                        </a:rPr>
                        <a:t>Dosage</a:t>
                      </a:r>
                      <a:endParaRPr 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7236315"/>
                  </a:ext>
                </a:extLst>
              </a:tr>
              <a:tr h="231494">
                <a:tc vMerge="1">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r>
                        <a:rPr lang="en-US" altLang="zh-CN" sz="1050" dirty="0">
                          <a:solidFill>
                            <a:schemeClr val="tx1"/>
                          </a:solidFill>
                        </a:rPr>
                        <a:t>0</a:t>
                      </a:r>
                      <a:endParaRPr 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050" dirty="0">
                          <a:solidFill>
                            <a:schemeClr val="tx1"/>
                          </a:solidFill>
                        </a:rPr>
                        <a:t>1</a:t>
                      </a:r>
                      <a:endParaRPr 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050" dirty="0">
                          <a:solidFill>
                            <a:schemeClr val="tx1"/>
                          </a:solidFill>
                        </a:rPr>
                        <a:t>2</a:t>
                      </a:r>
                      <a:endParaRPr 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050" dirty="0">
                          <a:solidFill>
                            <a:schemeClr val="tx1"/>
                          </a:solidFill>
                        </a:rPr>
                        <a:t>3</a:t>
                      </a:r>
                      <a:endParaRPr 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050" dirty="0">
                          <a:solidFill>
                            <a:schemeClr val="tx1"/>
                          </a:solidFill>
                        </a:rPr>
                        <a:t>Total</a:t>
                      </a:r>
                      <a:endParaRPr 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6220819"/>
                  </a:ext>
                </a:extLst>
              </a:tr>
              <a:tr h="181888">
                <a:tc>
                  <a:txBody>
                    <a:bodyPr/>
                    <a:lstStyle/>
                    <a:p>
                      <a:r>
                        <a:rPr lang="en-US" altLang="zh-CN" sz="1050" dirty="0">
                          <a:solidFill>
                            <a:schemeClr val="tx1"/>
                          </a:solidFill>
                        </a:rPr>
                        <a:t>1</a:t>
                      </a:r>
                      <a:endParaRPr 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050" dirty="0">
                          <a:solidFill>
                            <a:schemeClr val="tx1"/>
                          </a:solidFill>
                        </a:rPr>
                        <a:t>10</a:t>
                      </a:r>
                      <a:endParaRPr 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050" dirty="0">
                          <a:solidFill>
                            <a:schemeClr val="tx1"/>
                          </a:solidFill>
                        </a:rPr>
                        <a:t>9</a:t>
                      </a:r>
                      <a:endParaRPr 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050" dirty="0">
                          <a:solidFill>
                            <a:schemeClr val="tx1"/>
                          </a:solidFill>
                        </a:rPr>
                        <a:t>10</a:t>
                      </a:r>
                      <a:endParaRPr 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050" dirty="0">
                          <a:solidFill>
                            <a:schemeClr val="tx1"/>
                          </a:solidFill>
                        </a:rPr>
                        <a:t>7</a:t>
                      </a:r>
                      <a:endParaRPr 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050" dirty="0">
                          <a:solidFill>
                            <a:schemeClr val="tx1"/>
                          </a:solidFill>
                        </a:rPr>
                        <a:t>36</a:t>
                      </a:r>
                      <a:endParaRPr 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7312468"/>
                  </a:ext>
                </a:extLst>
              </a:tr>
              <a:tr h="181888">
                <a:tc>
                  <a:txBody>
                    <a:bodyPr/>
                    <a:lstStyle/>
                    <a:p>
                      <a:r>
                        <a:rPr lang="en-US" altLang="zh-CN" sz="1050" dirty="0">
                          <a:solidFill>
                            <a:schemeClr val="tx1"/>
                          </a:solidFill>
                        </a:rPr>
                        <a:t>0</a:t>
                      </a:r>
                      <a:endParaRPr 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050" dirty="0">
                          <a:solidFill>
                            <a:schemeClr val="tx1"/>
                          </a:solidFill>
                        </a:rPr>
                        <a:t>0</a:t>
                      </a:r>
                      <a:endParaRPr 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050" dirty="0">
                          <a:solidFill>
                            <a:schemeClr val="tx1"/>
                          </a:solidFill>
                        </a:rPr>
                        <a:t>1</a:t>
                      </a:r>
                      <a:endParaRPr 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050" dirty="0">
                          <a:solidFill>
                            <a:schemeClr val="tx1"/>
                          </a:solidFill>
                        </a:rPr>
                        <a:t>0</a:t>
                      </a:r>
                      <a:endParaRPr 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050" dirty="0">
                          <a:solidFill>
                            <a:schemeClr val="tx1"/>
                          </a:solidFill>
                        </a:rPr>
                        <a:t>3</a:t>
                      </a:r>
                      <a:endParaRPr 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050" dirty="0">
                          <a:solidFill>
                            <a:schemeClr val="tx1"/>
                          </a:solidFill>
                        </a:rPr>
                        <a:t>4</a:t>
                      </a:r>
                      <a:endParaRPr 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8430269"/>
                  </a:ext>
                </a:extLst>
              </a:tr>
              <a:tr h="181888">
                <a:tc>
                  <a:txBody>
                    <a:bodyPr/>
                    <a:lstStyle/>
                    <a:p>
                      <a:r>
                        <a:rPr lang="en-US" altLang="zh-CN" sz="1050" dirty="0">
                          <a:solidFill>
                            <a:schemeClr val="tx1"/>
                          </a:solidFill>
                        </a:rPr>
                        <a:t>Total</a:t>
                      </a:r>
                      <a:endParaRPr 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050" dirty="0">
                          <a:solidFill>
                            <a:schemeClr val="tx1"/>
                          </a:solidFill>
                        </a:rPr>
                        <a:t>10</a:t>
                      </a:r>
                      <a:endParaRPr 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050" dirty="0">
                          <a:solidFill>
                            <a:schemeClr val="tx1"/>
                          </a:solidFill>
                        </a:rPr>
                        <a:t>10</a:t>
                      </a:r>
                      <a:endParaRPr 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050" dirty="0">
                          <a:solidFill>
                            <a:schemeClr val="tx1"/>
                          </a:solidFill>
                        </a:rPr>
                        <a:t>10</a:t>
                      </a:r>
                      <a:endParaRPr 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050" dirty="0">
                          <a:solidFill>
                            <a:schemeClr val="tx1"/>
                          </a:solidFill>
                        </a:rPr>
                        <a:t>10</a:t>
                      </a:r>
                      <a:endParaRPr 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050" dirty="0">
                          <a:solidFill>
                            <a:schemeClr val="tx1"/>
                          </a:solidFill>
                        </a:rPr>
                        <a:t>40</a:t>
                      </a:r>
                      <a:endParaRPr 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8029038"/>
                  </a:ext>
                </a:extLst>
              </a:tr>
            </a:tbl>
          </a:graphicData>
        </a:graphic>
      </p:graphicFrame>
      <p:sp>
        <p:nvSpPr>
          <p:cNvPr id="17" name="TextBox 16">
            <a:extLst>
              <a:ext uri="{FF2B5EF4-FFF2-40B4-BE49-F238E27FC236}">
                <a16:creationId xmlns:a16="http://schemas.microsoft.com/office/drawing/2014/main" id="{29A3B357-C3F0-5146-A3AB-336921F45957}"/>
              </a:ext>
            </a:extLst>
          </p:cNvPr>
          <p:cNvSpPr txBox="1"/>
          <p:nvPr/>
        </p:nvSpPr>
        <p:spPr>
          <a:xfrm>
            <a:off x="5506493" y="4684975"/>
            <a:ext cx="2741852" cy="646331"/>
          </a:xfrm>
          <a:prstGeom prst="rect">
            <a:avLst/>
          </a:prstGeom>
          <a:noFill/>
        </p:spPr>
        <p:txBody>
          <a:bodyPr wrap="square" rtlCol="0">
            <a:spAutoFit/>
          </a:bodyPr>
          <a:lstStyle/>
          <a:p>
            <a:r>
              <a:rPr lang="en-US" b="1" dirty="0">
                <a:solidFill>
                  <a:srgbClr val="0432FF"/>
                </a:solidFill>
              </a:rPr>
              <a:t>Two categories and ordinal variables</a:t>
            </a:r>
          </a:p>
        </p:txBody>
      </p:sp>
    </p:spTree>
    <p:extLst>
      <p:ext uri="{BB962C8B-B14F-4D97-AF65-F5344CB8AC3E}">
        <p14:creationId xmlns:p14="http://schemas.microsoft.com/office/powerpoint/2010/main" val="309237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nodeType="clickEffect">
                                  <p:stCondLst>
                                    <p:cond delay="0"/>
                                  </p:stCondLst>
                                  <p:childTnLst>
                                    <p:animEffect transition="out" filter="dissolve">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ssolve">
                                      <p:cBhvr>
                                        <p:cTn id="37" dur="500"/>
                                        <p:tgtEl>
                                          <p:spTgt spid="7"/>
                                        </p:tgtEl>
                                      </p:cBhvr>
                                    </p:animEffect>
                                  </p:childTnLst>
                                </p:cTn>
                              </p:par>
                              <p:par>
                                <p:cTn id="38" presetID="9"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dissolv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xit" presetSubtype="0" fill="hold" nodeType="clickEffect">
                                  <p:stCondLst>
                                    <p:cond delay="0"/>
                                  </p:stCondLst>
                                  <p:childTnLst>
                                    <p:animEffect transition="out" filter="dissolve">
                                      <p:cBhvr>
                                        <p:cTn id="44" dur="500"/>
                                        <p:tgtEl>
                                          <p:spTgt spid="7"/>
                                        </p:tgtEl>
                                      </p:cBhvr>
                                    </p:animEffect>
                                    <p:set>
                                      <p:cBhvr>
                                        <p:cTn id="45" dur="1" fill="hold">
                                          <p:stCondLst>
                                            <p:cond delay="499"/>
                                          </p:stCondLst>
                                        </p:cTn>
                                        <p:tgtEl>
                                          <p:spTgt spid="7"/>
                                        </p:tgtEl>
                                        <p:attrNameLst>
                                          <p:attrName>style.visibility</p:attrName>
                                        </p:attrNameLst>
                                      </p:cBhvr>
                                      <p:to>
                                        <p:strVal val="hidden"/>
                                      </p:to>
                                    </p:set>
                                  </p:childTnLst>
                                </p:cTn>
                              </p:par>
                              <p:par>
                                <p:cTn id="46" presetID="9" presetClass="exit" presetSubtype="0" fill="hold" nodeType="withEffect">
                                  <p:stCondLst>
                                    <p:cond delay="0"/>
                                  </p:stCondLst>
                                  <p:childTnLst>
                                    <p:animEffect transition="out" filter="dissolve">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dissolve">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dissolve">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xit" presetSubtype="0" fill="hold" nodeType="clickEffect">
                                  <p:stCondLst>
                                    <p:cond delay="0"/>
                                  </p:stCondLst>
                                  <p:childTnLst>
                                    <p:animEffect transition="out" filter="dissolve">
                                      <p:cBhvr>
                                        <p:cTn id="62" dur="500"/>
                                        <p:tgtEl>
                                          <p:spTgt spid="9"/>
                                        </p:tgtEl>
                                      </p:cBhvr>
                                    </p:animEffect>
                                    <p:set>
                                      <p:cBhvr>
                                        <p:cTn id="63" dur="1" fill="hold">
                                          <p:stCondLst>
                                            <p:cond delay="499"/>
                                          </p:stCondLst>
                                        </p:cTn>
                                        <p:tgtEl>
                                          <p:spTgt spid="9"/>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dissolve">
                                      <p:cBhvr>
                                        <p:cTn id="68" dur="500"/>
                                        <p:tgtEl>
                                          <p:spTgt spid="14"/>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dissolve">
                                      <p:cBhvr>
                                        <p:cTn id="73" dur="500"/>
                                        <p:tgtEl>
                                          <p:spTgt spid="16"/>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xit" presetSubtype="0" fill="hold" nodeType="clickEffect">
                                  <p:stCondLst>
                                    <p:cond delay="0"/>
                                  </p:stCondLst>
                                  <p:childTnLst>
                                    <p:animEffect transition="out" filter="dissolve">
                                      <p:cBhvr>
                                        <p:cTn id="77" dur="500"/>
                                        <p:tgtEl>
                                          <p:spTgt spid="16"/>
                                        </p:tgtEl>
                                      </p:cBhvr>
                                    </p:animEffect>
                                    <p:set>
                                      <p:cBhvr>
                                        <p:cTn id="78" dur="1" fill="hold">
                                          <p:stCondLst>
                                            <p:cond delay="499"/>
                                          </p:stCondLst>
                                        </p:cTn>
                                        <p:tgtEl>
                                          <p:spTgt spid="16"/>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dissolve">
                                      <p:cBhvr>
                                        <p:cTn id="83" dur="500"/>
                                        <p:tgtEl>
                                          <p:spTgt spid="17"/>
                                        </p:tgtEl>
                                      </p:cBhvr>
                                    </p:animEffect>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nodeType="clickEffect">
                                  <p:stCondLst>
                                    <p:cond delay="0"/>
                                  </p:stCondLst>
                                  <p:childTnLst>
                                    <p:set>
                                      <p:cBhvr>
                                        <p:cTn id="87" dur="1" fill="hold">
                                          <p:stCondLst>
                                            <p:cond delay="0"/>
                                          </p:stCondLst>
                                        </p:cTn>
                                        <p:tgtEl>
                                          <p:spTgt spid="10"/>
                                        </p:tgtEl>
                                        <p:attrNameLst>
                                          <p:attrName>style.visibility</p:attrName>
                                        </p:attrNameLst>
                                      </p:cBhvr>
                                      <p:to>
                                        <p:strVal val="visible"/>
                                      </p:to>
                                    </p:set>
                                    <p:animEffect transition="in" filter="dissolve">
                                      <p:cBhvr>
                                        <p:cTn id="88" dur="500"/>
                                        <p:tgtEl>
                                          <p:spTgt spid="10"/>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xit" presetSubtype="0" fill="hold" nodeType="clickEffect">
                                  <p:stCondLst>
                                    <p:cond delay="0"/>
                                  </p:stCondLst>
                                  <p:childTnLst>
                                    <p:animEffect transition="out" filter="dissolve">
                                      <p:cBhvr>
                                        <p:cTn id="92" dur="500"/>
                                        <p:tgtEl>
                                          <p:spTgt spid="10"/>
                                        </p:tgtEl>
                                      </p:cBhvr>
                                    </p:animEffect>
                                    <p:set>
                                      <p:cBhvr>
                                        <p:cTn id="93" dur="1" fill="hold">
                                          <p:stCondLst>
                                            <p:cond delay="499"/>
                                          </p:stCondLst>
                                        </p:cTn>
                                        <p:tgtEl>
                                          <p:spTgt spid="10"/>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9" presetClass="entr" presetSubtype="0" fill="hold" grpId="0" nodeType="click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dissolve">
                                      <p:cBhvr>
                                        <p:cTn id="9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1E120-929D-4249-AA16-9D0884F11CBC}"/>
              </a:ext>
            </a:extLst>
          </p:cNvPr>
          <p:cNvSpPr>
            <a:spLocks noGrp="1"/>
          </p:cNvSpPr>
          <p:nvPr>
            <p:ph type="title"/>
          </p:nvPr>
        </p:nvSpPr>
        <p:spPr>
          <a:xfrm>
            <a:off x="228600" y="76200"/>
            <a:ext cx="7543800" cy="993648"/>
          </a:xfrm>
        </p:spPr>
        <p:txBody>
          <a:bodyPr>
            <a:noAutofit/>
          </a:bodyPr>
          <a:lstStyle/>
          <a:p>
            <a:br>
              <a:rPr lang="en-US" dirty="0"/>
            </a:br>
            <a:r>
              <a:rPr lang="en-US" dirty="0"/>
              <a:t>Test of </a:t>
            </a:r>
            <a:r>
              <a:rPr lang="en-US" altLang="zh-CN" dirty="0"/>
              <a:t>Independence</a:t>
            </a:r>
            <a:endParaRPr lang="en-US" i="1"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C2187BB-9A7D-5543-A47F-5604D62B83C6}"/>
                  </a:ext>
                </a:extLst>
              </p:cNvPr>
              <p:cNvSpPr>
                <a:spLocks noGrp="1"/>
              </p:cNvSpPr>
              <p:nvPr>
                <p:ph idx="1"/>
              </p:nvPr>
            </p:nvSpPr>
            <p:spPr>
              <a:xfrm>
                <a:off x="228600" y="1295400"/>
                <a:ext cx="7772400" cy="4914900"/>
              </a:xfrm>
            </p:spPr>
            <p:txBody>
              <a:bodyPr>
                <a:normAutofit fontScale="55000" lnSpcReduction="20000"/>
              </a:bodyPr>
              <a:lstStyle/>
              <a:p>
                <a:pPr marL="228600" lvl="1" indent="0">
                  <a:buNone/>
                </a:pPr>
                <a:endParaRPr lang="en-US" sz="1600" dirty="0">
                  <a:solidFill>
                    <a:srgbClr val="0432FF"/>
                  </a:solidFill>
                </a:endParaRPr>
              </a:p>
              <a:p>
                <a:pPr marL="228600" lvl="1" indent="0">
                  <a:buNone/>
                </a:pPr>
                <a:r>
                  <a:rPr lang="en-US" sz="3300" dirty="0">
                    <a:solidFill>
                      <a:srgbClr val="0432FF"/>
                    </a:solidFill>
                  </a:rPr>
                  <a:t>Pearson’s chi-square test</a:t>
                </a:r>
                <a:r>
                  <a:rPr lang="en-US" sz="3300" dirty="0"/>
                  <a:t> and </a:t>
                </a:r>
                <a:r>
                  <a:rPr lang="en-US" sz="3300" dirty="0">
                    <a:solidFill>
                      <a:srgbClr val="0432FF"/>
                    </a:solidFill>
                  </a:rPr>
                  <a:t>likelihood ratio test </a:t>
                </a:r>
                <a:r>
                  <a:rPr lang="en-US" sz="3300" dirty="0"/>
                  <a:t>are used </a:t>
                </a:r>
                <a:r>
                  <a:rPr lang="en-US" altLang="zh-CN" sz="3300" dirty="0"/>
                  <a:t>for</a:t>
                </a:r>
                <a:r>
                  <a:rPr lang="zh-CN" altLang="en-US" sz="3300" dirty="0"/>
                  <a:t> </a:t>
                </a:r>
                <a:r>
                  <a:rPr lang="en-US" altLang="zh-CN" sz="3300" dirty="0"/>
                  <a:t>testing</a:t>
                </a:r>
                <a:r>
                  <a:rPr lang="zh-CN" altLang="en-US" sz="3300" dirty="0"/>
                  <a:t> </a:t>
                </a:r>
                <a:r>
                  <a:rPr lang="en-US" altLang="zh-CN" sz="3300" dirty="0"/>
                  <a:t>independence</a:t>
                </a:r>
                <a:r>
                  <a:rPr lang="zh-CN" altLang="en-US" sz="3300" dirty="0"/>
                  <a:t> </a:t>
                </a:r>
                <a:r>
                  <a:rPr lang="en-US" altLang="zh-CN" sz="3300" dirty="0"/>
                  <a:t>by</a:t>
                </a:r>
                <a:r>
                  <a:rPr lang="zh-CN" altLang="en-US" sz="3300" dirty="0"/>
                  <a:t> </a:t>
                </a:r>
                <a:r>
                  <a:rPr lang="en-US" sz="3300" dirty="0"/>
                  <a:t>evaluat</a:t>
                </a:r>
                <a:r>
                  <a:rPr lang="en-US" altLang="zh-CN" sz="3300" dirty="0"/>
                  <a:t>ing</a:t>
                </a:r>
                <a:r>
                  <a:rPr lang="en-US" sz="3300" dirty="0"/>
                  <a:t> the closeness between observed and expected frequencies. </a:t>
                </a:r>
              </a:p>
              <a:p>
                <a:pPr marL="228600" lvl="1" indent="0">
                  <a:buNone/>
                </a:pPr>
                <a:endParaRPr lang="en-US" sz="1700" dirty="0"/>
              </a:p>
              <a:p>
                <a:pPr lvl="2">
                  <a:buClr>
                    <a:schemeClr val="tx1"/>
                  </a:buClr>
                </a:pPr>
                <a:r>
                  <a:rPr lang="en-US" altLang="zh-CN" sz="2900" dirty="0"/>
                  <a:t>Assumption:</a:t>
                </a:r>
                <a:r>
                  <a:rPr lang="zh-CN" altLang="en-US" sz="2900" dirty="0"/>
                  <a:t> </a:t>
                </a:r>
                <a:r>
                  <a:rPr lang="en-US" altLang="zh-CN" sz="2900" dirty="0">
                    <a:solidFill>
                      <a:srgbClr val="0432FF"/>
                    </a:solidFill>
                  </a:rPr>
                  <a:t>Independent</a:t>
                </a:r>
                <a:r>
                  <a:rPr lang="zh-CN" altLang="en-US" sz="2900" dirty="0">
                    <a:solidFill>
                      <a:srgbClr val="0432FF"/>
                    </a:solidFill>
                  </a:rPr>
                  <a:t> </a:t>
                </a:r>
                <a:r>
                  <a:rPr lang="en-US" altLang="zh-CN" sz="2900" dirty="0">
                    <a:solidFill>
                      <a:srgbClr val="0432FF"/>
                    </a:solidFill>
                  </a:rPr>
                  <a:t>random</a:t>
                </a:r>
                <a:r>
                  <a:rPr lang="zh-CN" altLang="en-US" sz="2900" dirty="0">
                    <a:solidFill>
                      <a:srgbClr val="0432FF"/>
                    </a:solidFill>
                  </a:rPr>
                  <a:t> </a:t>
                </a:r>
                <a:r>
                  <a:rPr lang="en-US" altLang="zh-CN" sz="2900" dirty="0">
                    <a:solidFill>
                      <a:srgbClr val="0432FF"/>
                    </a:solidFill>
                  </a:rPr>
                  <a:t>sampling,</a:t>
                </a:r>
                <a:r>
                  <a:rPr lang="zh-CN" altLang="en-US" sz="2900" dirty="0">
                    <a:solidFill>
                      <a:srgbClr val="0432FF"/>
                    </a:solidFill>
                  </a:rPr>
                  <a:t> </a:t>
                </a:r>
                <a:r>
                  <a:rPr lang="en-US" altLang="zh-CN" sz="2900" dirty="0">
                    <a:solidFill>
                      <a:srgbClr val="0432FF"/>
                    </a:solidFill>
                  </a:rPr>
                  <a:t>no</a:t>
                </a:r>
                <a:r>
                  <a:rPr lang="zh-CN" altLang="en-US" sz="2900" dirty="0">
                    <a:solidFill>
                      <a:srgbClr val="0432FF"/>
                    </a:solidFill>
                  </a:rPr>
                  <a:t> </a:t>
                </a:r>
                <a:r>
                  <a:rPr lang="en-US" altLang="zh-CN" sz="2900" dirty="0">
                    <a:solidFill>
                      <a:srgbClr val="0432FF"/>
                    </a:solidFill>
                  </a:rPr>
                  <a:t>more</a:t>
                </a:r>
                <a:r>
                  <a:rPr lang="zh-CN" altLang="en-US" sz="2900" dirty="0">
                    <a:solidFill>
                      <a:srgbClr val="0432FF"/>
                    </a:solidFill>
                  </a:rPr>
                  <a:t> </a:t>
                </a:r>
                <a:r>
                  <a:rPr lang="en-US" altLang="zh-CN" sz="2900" dirty="0">
                    <a:solidFill>
                      <a:srgbClr val="0432FF"/>
                    </a:solidFill>
                  </a:rPr>
                  <a:t>than</a:t>
                </a:r>
                <a:r>
                  <a:rPr lang="zh-CN" altLang="en-US" sz="2900" dirty="0">
                    <a:solidFill>
                      <a:srgbClr val="0432FF"/>
                    </a:solidFill>
                  </a:rPr>
                  <a:t> </a:t>
                </a:r>
                <a:r>
                  <a:rPr lang="en-US" altLang="zh-CN" sz="2900" dirty="0">
                    <a:solidFill>
                      <a:srgbClr val="0432FF"/>
                    </a:solidFill>
                  </a:rPr>
                  <a:t>20%</a:t>
                </a:r>
                <a:r>
                  <a:rPr lang="zh-CN" altLang="en-US" sz="2900" dirty="0">
                    <a:solidFill>
                      <a:srgbClr val="0432FF"/>
                    </a:solidFill>
                  </a:rPr>
                  <a:t> </a:t>
                </a:r>
                <a:r>
                  <a:rPr lang="en-US" altLang="zh-CN" sz="2900" dirty="0">
                    <a:solidFill>
                      <a:srgbClr val="0432FF"/>
                    </a:solidFill>
                  </a:rPr>
                  <a:t>of</a:t>
                </a:r>
                <a:r>
                  <a:rPr lang="zh-CN" altLang="en-US" sz="2900" dirty="0">
                    <a:solidFill>
                      <a:srgbClr val="0432FF"/>
                    </a:solidFill>
                  </a:rPr>
                  <a:t> </a:t>
                </a:r>
                <a:r>
                  <a:rPr lang="en-US" altLang="zh-CN" sz="2900" dirty="0">
                    <a:solidFill>
                      <a:srgbClr val="0432FF"/>
                    </a:solidFill>
                  </a:rPr>
                  <a:t>the</a:t>
                </a:r>
                <a:r>
                  <a:rPr lang="zh-CN" altLang="en-US" sz="2900" dirty="0">
                    <a:solidFill>
                      <a:srgbClr val="0432FF"/>
                    </a:solidFill>
                  </a:rPr>
                  <a:t> </a:t>
                </a:r>
                <a:r>
                  <a:rPr lang="en-US" altLang="zh-CN" sz="2900" dirty="0">
                    <a:solidFill>
                      <a:srgbClr val="0432FF"/>
                    </a:solidFill>
                  </a:rPr>
                  <a:t>cells</a:t>
                </a:r>
                <a:r>
                  <a:rPr lang="zh-CN" altLang="en-US" sz="2900" dirty="0">
                    <a:solidFill>
                      <a:srgbClr val="0432FF"/>
                    </a:solidFill>
                  </a:rPr>
                  <a:t> </a:t>
                </a:r>
                <a:r>
                  <a:rPr lang="en-US" altLang="zh-CN" sz="2900" dirty="0">
                    <a:solidFill>
                      <a:srgbClr val="0432FF"/>
                    </a:solidFill>
                  </a:rPr>
                  <a:t>has</a:t>
                </a:r>
                <a:r>
                  <a:rPr lang="zh-CN" altLang="en-US" sz="2900" dirty="0">
                    <a:solidFill>
                      <a:srgbClr val="0432FF"/>
                    </a:solidFill>
                  </a:rPr>
                  <a:t> </a:t>
                </a:r>
                <a:r>
                  <a:rPr lang="en-US" altLang="zh-CN" sz="2900" dirty="0">
                    <a:solidFill>
                      <a:srgbClr val="0432FF"/>
                    </a:solidFill>
                  </a:rPr>
                  <a:t>an</a:t>
                </a:r>
                <a:r>
                  <a:rPr lang="zh-CN" altLang="en-US" sz="2900" dirty="0">
                    <a:solidFill>
                      <a:srgbClr val="0432FF"/>
                    </a:solidFill>
                  </a:rPr>
                  <a:t> </a:t>
                </a:r>
                <a:r>
                  <a:rPr lang="en-US" altLang="zh-CN" sz="2900" dirty="0">
                    <a:solidFill>
                      <a:srgbClr val="0432FF"/>
                    </a:solidFill>
                  </a:rPr>
                  <a:t>expected</a:t>
                </a:r>
                <a:r>
                  <a:rPr lang="zh-CN" altLang="en-US" sz="2900" dirty="0">
                    <a:solidFill>
                      <a:srgbClr val="0432FF"/>
                    </a:solidFill>
                  </a:rPr>
                  <a:t> </a:t>
                </a:r>
                <a:r>
                  <a:rPr lang="en-US" altLang="zh-CN" sz="2900" dirty="0">
                    <a:solidFill>
                      <a:srgbClr val="0432FF"/>
                    </a:solidFill>
                  </a:rPr>
                  <a:t>frequency</a:t>
                </a:r>
                <a:r>
                  <a:rPr lang="zh-CN" altLang="en-US" sz="2900" dirty="0">
                    <a:solidFill>
                      <a:srgbClr val="0432FF"/>
                    </a:solidFill>
                  </a:rPr>
                  <a:t> </a:t>
                </a:r>
                <a:r>
                  <a:rPr lang="en-US" altLang="zh-CN" sz="2900" dirty="0">
                    <a:solidFill>
                      <a:srgbClr val="0432FF"/>
                    </a:solidFill>
                  </a:rPr>
                  <a:t>less</a:t>
                </a:r>
                <a:r>
                  <a:rPr lang="zh-CN" altLang="en-US" sz="2900" dirty="0">
                    <a:solidFill>
                      <a:srgbClr val="0432FF"/>
                    </a:solidFill>
                  </a:rPr>
                  <a:t> </a:t>
                </a:r>
                <a:r>
                  <a:rPr lang="en-US" altLang="zh-CN" sz="2900" dirty="0">
                    <a:solidFill>
                      <a:srgbClr val="0432FF"/>
                    </a:solidFill>
                  </a:rPr>
                  <a:t>than</a:t>
                </a:r>
                <a:r>
                  <a:rPr lang="zh-CN" altLang="en-US" sz="2900" dirty="0">
                    <a:solidFill>
                      <a:srgbClr val="0432FF"/>
                    </a:solidFill>
                  </a:rPr>
                  <a:t> </a:t>
                </a:r>
                <a:r>
                  <a:rPr lang="en-US" altLang="zh-CN" sz="2900" dirty="0">
                    <a:solidFill>
                      <a:srgbClr val="0432FF"/>
                    </a:solidFill>
                  </a:rPr>
                  <a:t>five,</a:t>
                </a:r>
                <a:r>
                  <a:rPr lang="zh-CN" altLang="en-US" sz="2900" dirty="0">
                    <a:solidFill>
                      <a:srgbClr val="0432FF"/>
                    </a:solidFill>
                  </a:rPr>
                  <a:t> </a:t>
                </a:r>
                <a:r>
                  <a:rPr lang="en-US" altLang="zh-CN" sz="2900" dirty="0">
                    <a:solidFill>
                      <a:srgbClr val="0432FF"/>
                    </a:solidFill>
                  </a:rPr>
                  <a:t>and</a:t>
                </a:r>
                <a:r>
                  <a:rPr lang="zh-CN" altLang="en-US" sz="2900" dirty="0">
                    <a:solidFill>
                      <a:srgbClr val="0432FF"/>
                    </a:solidFill>
                  </a:rPr>
                  <a:t> </a:t>
                </a:r>
                <a:r>
                  <a:rPr lang="en-US" altLang="zh-CN" sz="2900" dirty="0">
                    <a:solidFill>
                      <a:srgbClr val="0432FF"/>
                    </a:solidFill>
                  </a:rPr>
                  <a:t>no</a:t>
                </a:r>
                <a:r>
                  <a:rPr lang="zh-CN" altLang="en-US" sz="2900" dirty="0">
                    <a:solidFill>
                      <a:srgbClr val="0432FF"/>
                    </a:solidFill>
                  </a:rPr>
                  <a:t> </a:t>
                </a:r>
                <a:r>
                  <a:rPr lang="en-US" altLang="zh-CN" sz="2900" dirty="0">
                    <a:solidFill>
                      <a:srgbClr val="0432FF"/>
                    </a:solidFill>
                  </a:rPr>
                  <a:t>empty</a:t>
                </a:r>
                <a:r>
                  <a:rPr lang="zh-CN" altLang="en-US" sz="2900" dirty="0">
                    <a:solidFill>
                      <a:srgbClr val="0432FF"/>
                    </a:solidFill>
                  </a:rPr>
                  <a:t> </a:t>
                </a:r>
                <a:r>
                  <a:rPr lang="en-US" altLang="zh-CN" sz="2900" dirty="0">
                    <a:solidFill>
                      <a:srgbClr val="0432FF"/>
                    </a:solidFill>
                  </a:rPr>
                  <a:t>cells</a:t>
                </a:r>
                <a:r>
                  <a:rPr lang="en-US" altLang="zh-CN" sz="2900" dirty="0"/>
                  <a:t>.</a:t>
                </a:r>
                <a:r>
                  <a:rPr lang="zh-CN" altLang="en-US" sz="2900" dirty="0"/>
                  <a:t> </a:t>
                </a:r>
                <a:endParaRPr lang="en-US" sz="2900" dirty="0"/>
              </a:p>
              <a:p>
                <a:pPr marL="228600" lvl="1" indent="0">
                  <a:buNone/>
                </a:pPr>
                <a:endParaRPr lang="en-US" sz="1700" dirty="0"/>
              </a:p>
              <a:p>
                <a:pPr lvl="2">
                  <a:buClr>
                    <a:schemeClr val="tx1"/>
                  </a:buClr>
                </a:pPr>
                <a14:m>
                  <m:oMath xmlns:m="http://schemas.openxmlformats.org/officeDocument/2006/math">
                    <m:sSub>
                      <m:sSubPr>
                        <m:ctrlPr>
                          <a:rPr lang="en-US" sz="2900" i="1">
                            <a:latin typeface="Cambria Math" panose="02040503050406030204" pitchFamily="18" charset="0"/>
                          </a:rPr>
                        </m:ctrlPr>
                      </m:sSubPr>
                      <m:e>
                        <m:r>
                          <a:rPr lang="en-US" sz="2900" i="1">
                            <a:latin typeface="Cambria Math" panose="02040503050406030204" pitchFamily="18" charset="0"/>
                          </a:rPr>
                          <m:t>𝐻</m:t>
                        </m:r>
                      </m:e>
                      <m:sub>
                        <m:r>
                          <a:rPr lang="en-US" sz="2900" i="1">
                            <a:latin typeface="Cambria Math" panose="02040503050406030204" pitchFamily="18" charset="0"/>
                          </a:rPr>
                          <m:t>0</m:t>
                        </m:r>
                      </m:sub>
                    </m:sSub>
                    <m:r>
                      <a:rPr lang="en-US" sz="2900">
                        <a:latin typeface="Cambria Math" panose="02040503050406030204" pitchFamily="18" charset="0"/>
                      </a:rPr>
                      <m:t>:</m:t>
                    </m:r>
                  </m:oMath>
                </a14:m>
                <a:r>
                  <a:rPr lang="en-US" sz="2900" dirty="0"/>
                  <a:t> Two variables are independent. </a:t>
                </a:r>
                <a14:m>
                  <m:oMath xmlns:m="http://schemas.openxmlformats.org/officeDocument/2006/math">
                    <m:sSub>
                      <m:sSubPr>
                        <m:ctrlPr>
                          <a:rPr lang="en-US" sz="2900" i="1">
                            <a:latin typeface="Cambria Math" panose="02040503050406030204" pitchFamily="18" charset="0"/>
                          </a:rPr>
                        </m:ctrlPr>
                      </m:sSubPr>
                      <m:e>
                        <m:r>
                          <a:rPr lang="en-US" sz="2900" i="1">
                            <a:latin typeface="Cambria Math" panose="02040503050406030204" pitchFamily="18" charset="0"/>
                          </a:rPr>
                          <m:t>𝐻</m:t>
                        </m:r>
                      </m:e>
                      <m:sub>
                        <m:r>
                          <a:rPr lang="en-US" sz="2900" b="0" i="1" smtClean="0">
                            <a:latin typeface="Cambria Math" panose="02040503050406030204" pitchFamily="18" charset="0"/>
                          </a:rPr>
                          <m:t>𝑎</m:t>
                        </m:r>
                      </m:sub>
                    </m:sSub>
                    <m:r>
                      <a:rPr lang="en-US" sz="2900">
                        <a:latin typeface="Cambria Math" panose="02040503050406030204" pitchFamily="18" charset="0"/>
                      </a:rPr>
                      <m:t>:</m:t>
                    </m:r>
                  </m:oMath>
                </a14:m>
                <a:r>
                  <a:rPr lang="en-US" sz="2900" dirty="0"/>
                  <a:t> They are not independent.</a:t>
                </a:r>
              </a:p>
              <a:p>
                <a:pPr marL="457200" lvl="2" indent="0">
                  <a:buNone/>
                </a:pPr>
                <a:endParaRPr lang="en-US" sz="1600" dirty="0"/>
              </a:p>
              <a:p>
                <a:pPr lvl="2">
                  <a:buClr>
                    <a:schemeClr val="tx1"/>
                  </a:buClr>
                </a:pPr>
                <a14:m>
                  <m:oMath xmlns:m="http://schemas.openxmlformats.org/officeDocument/2006/math">
                    <m:sSub>
                      <m:sSubPr>
                        <m:ctrlPr>
                          <a:rPr lang="en-US" sz="2900" i="1">
                            <a:latin typeface="Cambria Math" panose="02040503050406030204" pitchFamily="18" charset="0"/>
                          </a:rPr>
                        </m:ctrlPr>
                      </m:sSubPr>
                      <m:e>
                        <m:acc>
                          <m:accPr>
                            <m:chr m:val="̂"/>
                            <m:ctrlPr>
                              <a:rPr lang="en-US" sz="2900" i="1">
                                <a:latin typeface="Cambria Math" panose="02040503050406030204" pitchFamily="18" charset="0"/>
                              </a:rPr>
                            </m:ctrlPr>
                          </m:accPr>
                          <m:e>
                            <m:r>
                              <a:rPr lang="en-US" sz="2900" i="1">
                                <a:latin typeface="Cambria Math" panose="02040503050406030204" pitchFamily="18" charset="0"/>
                                <a:ea typeface="Cambria Math" panose="02040503050406030204" pitchFamily="18" charset="0"/>
                              </a:rPr>
                              <m:t>𝜇</m:t>
                            </m:r>
                          </m:e>
                        </m:acc>
                      </m:e>
                      <m:sub>
                        <m:r>
                          <a:rPr lang="en-US" sz="2900" i="1">
                            <a:latin typeface="Cambria Math" panose="02040503050406030204" pitchFamily="18" charset="0"/>
                          </a:rPr>
                          <m:t>𝑖𝑗</m:t>
                        </m:r>
                      </m:sub>
                    </m:sSub>
                  </m:oMath>
                </a14:m>
                <a:r>
                  <a:rPr lang="zh-CN" altLang="en-US" sz="2900" dirty="0"/>
                  <a:t> </a:t>
                </a:r>
                <a:r>
                  <a:rPr lang="en-US" altLang="zh-CN" sz="2900" dirty="0"/>
                  <a:t>is</a:t>
                </a:r>
                <a:r>
                  <a:rPr lang="zh-CN" altLang="en-US" sz="2900" dirty="0"/>
                  <a:t> </a:t>
                </a:r>
                <a:r>
                  <a:rPr lang="en-US" altLang="zh-CN" sz="2900" dirty="0"/>
                  <a:t>the</a:t>
                </a:r>
                <a:r>
                  <a:rPr lang="zh-CN" altLang="en-US" sz="2900" dirty="0"/>
                  <a:t> </a:t>
                </a:r>
                <a:r>
                  <a:rPr lang="en-US" altLang="zh-CN" sz="2900" dirty="0"/>
                  <a:t>expected</a:t>
                </a:r>
                <a:r>
                  <a:rPr lang="zh-CN" altLang="en-US" sz="2900" dirty="0"/>
                  <a:t> </a:t>
                </a:r>
                <a:r>
                  <a:rPr lang="en-US" altLang="zh-CN" sz="2900" dirty="0"/>
                  <a:t>frequencies, </a:t>
                </a:r>
                <a14:m>
                  <m:oMath xmlns:m="http://schemas.openxmlformats.org/officeDocument/2006/math">
                    <m:sSub>
                      <m:sSubPr>
                        <m:ctrlPr>
                          <a:rPr lang="en-US" sz="2900" i="1">
                            <a:latin typeface="Cambria Math" panose="02040503050406030204" pitchFamily="18" charset="0"/>
                          </a:rPr>
                        </m:ctrlPr>
                      </m:sSubPr>
                      <m:e>
                        <m:r>
                          <a:rPr lang="en-US" sz="2900" i="1">
                            <a:latin typeface="Cambria Math" panose="02040503050406030204" pitchFamily="18" charset="0"/>
                          </a:rPr>
                          <m:t>𝑛</m:t>
                        </m:r>
                      </m:e>
                      <m:sub>
                        <m:r>
                          <a:rPr lang="en-US" sz="2900" i="1">
                            <a:latin typeface="Cambria Math" panose="02040503050406030204" pitchFamily="18" charset="0"/>
                          </a:rPr>
                          <m:t>𝑖𝑗</m:t>
                        </m:r>
                      </m:sub>
                    </m:sSub>
                  </m:oMath>
                </a14:m>
                <a:r>
                  <a:rPr lang="en-US" sz="2900" dirty="0"/>
                  <a:t> is the observed.</a:t>
                </a:r>
              </a:p>
              <a:p>
                <a:pPr marL="228600" lvl="1" indent="0">
                  <a:buNone/>
                </a:pPr>
                <a:endParaRPr lang="en-US" sz="1800" dirty="0"/>
              </a:p>
              <a:p>
                <a:pPr marL="228600" lvl="1" indent="0">
                  <a:buNone/>
                </a:pPr>
                <a:r>
                  <a:rPr lang="en-US" sz="3300" dirty="0"/>
                  <a:t>Pearson chi-square statistic: </a:t>
                </a:r>
                <a14:m>
                  <m:oMath xmlns:m="http://schemas.openxmlformats.org/officeDocument/2006/math">
                    <m:sSup>
                      <m:sSupPr>
                        <m:ctrlPr>
                          <a:rPr lang="en-US" sz="3300" i="1" smtClean="0">
                            <a:latin typeface="Cambria Math" panose="02040503050406030204" pitchFamily="18" charset="0"/>
                          </a:rPr>
                        </m:ctrlPr>
                      </m:sSupPr>
                      <m:e>
                        <m:r>
                          <a:rPr lang="en-US" sz="3300" b="0" i="1" smtClean="0">
                            <a:latin typeface="Cambria Math" panose="02040503050406030204" pitchFamily="18" charset="0"/>
                          </a:rPr>
                          <m:t>𝑋</m:t>
                        </m:r>
                      </m:e>
                      <m:sup>
                        <m:r>
                          <a:rPr lang="en-US" sz="3300" b="0" i="1" smtClean="0">
                            <a:latin typeface="Cambria Math" panose="02040503050406030204" pitchFamily="18" charset="0"/>
                          </a:rPr>
                          <m:t>2</m:t>
                        </m:r>
                      </m:sup>
                    </m:sSup>
                    <m:r>
                      <a:rPr lang="en-US" sz="3300" b="0" i="1" smtClean="0">
                        <a:latin typeface="Cambria Math" panose="02040503050406030204" pitchFamily="18" charset="0"/>
                      </a:rPr>
                      <m:t>=</m:t>
                    </m:r>
                    <m:nary>
                      <m:naryPr>
                        <m:chr m:val="∑"/>
                        <m:supHide m:val="on"/>
                        <m:ctrlPr>
                          <a:rPr lang="en-US" sz="3300" b="0" i="1" smtClean="0">
                            <a:latin typeface="Cambria Math" panose="02040503050406030204" pitchFamily="18" charset="0"/>
                          </a:rPr>
                        </m:ctrlPr>
                      </m:naryPr>
                      <m:sub>
                        <m:r>
                          <m:rPr>
                            <m:brk m:alnAt="7"/>
                          </m:rPr>
                          <a:rPr lang="en-US" sz="3300" b="0" i="1" smtClean="0">
                            <a:latin typeface="Cambria Math" panose="02040503050406030204" pitchFamily="18" charset="0"/>
                          </a:rPr>
                          <m:t>𝑖</m:t>
                        </m:r>
                      </m:sub>
                      <m:sup/>
                      <m:e>
                        <m:nary>
                          <m:naryPr>
                            <m:chr m:val="∑"/>
                            <m:supHide m:val="on"/>
                            <m:ctrlPr>
                              <a:rPr lang="en-US" sz="3300" b="0" i="1" smtClean="0">
                                <a:latin typeface="Cambria Math" panose="02040503050406030204" pitchFamily="18" charset="0"/>
                              </a:rPr>
                            </m:ctrlPr>
                          </m:naryPr>
                          <m:sub>
                            <m:r>
                              <m:rPr>
                                <m:brk m:alnAt="7"/>
                              </m:rPr>
                              <a:rPr lang="en-US" sz="3300" b="0" i="1" smtClean="0">
                                <a:latin typeface="Cambria Math" panose="02040503050406030204" pitchFamily="18" charset="0"/>
                              </a:rPr>
                              <m:t>𝑗</m:t>
                            </m:r>
                          </m:sub>
                          <m:sup/>
                          <m:e>
                            <m:f>
                              <m:fPr>
                                <m:ctrlPr>
                                  <a:rPr lang="en-US" sz="3300" b="0" i="1" smtClean="0">
                                    <a:latin typeface="Cambria Math" panose="02040503050406030204" pitchFamily="18" charset="0"/>
                                  </a:rPr>
                                </m:ctrlPr>
                              </m:fPr>
                              <m:num>
                                <m:sSup>
                                  <m:sSupPr>
                                    <m:ctrlPr>
                                      <a:rPr lang="en-US" sz="3300" b="0" i="1" smtClean="0">
                                        <a:latin typeface="Cambria Math" panose="02040503050406030204" pitchFamily="18" charset="0"/>
                                      </a:rPr>
                                    </m:ctrlPr>
                                  </m:sSupPr>
                                  <m:e>
                                    <m:r>
                                      <a:rPr lang="en-US" sz="3300" b="0" i="1" smtClean="0">
                                        <a:latin typeface="Cambria Math" panose="02040503050406030204" pitchFamily="18" charset="0"/>
                                      </a:rPr>
                                      <m:t>(</m:t>
                                    </m:r>
                                    <m:sSub>
                                      <m:sSubPr>
                                        <m:ctrlPr>
                                          <a:rPr lang="en-US" sz="3300" b="0" i="1" smtClean="0">
                                            <a:latin typeface="Cambria Math" panose="02040503050406030204" pitchFamily="18" charset="0"/>
                                          </a:rPr>
                                        </m:ctrlPr>
                                      </m:sSubPr>
                                      <m:e>
                                        <m:r>
                                          <a:rPr lang="en-US" sz="3300" b="0" i="1" smtClean="0">
                                            <a:latin typeface="Cambria Math" panose="02040503050406030204" pitchFamily="18" charset="0"/>
                                          </a:rPr>
                                          <m:t>𝑛</m:t>
                                        </m:r>
                                      </m:e>
                                      <m:sub>
                                        <m:r>
                                          <a:rPr lang="en-US" sz="3300" b="0" i="1" smtClean="0">
                                            <a:latin typeface="Cambria Math" panose="02040503050406030204" pitchFamily="18" charset="0"/>
                                          </a:rPr>
                                          <m:t>𝑖𝑗</m:t>
                                        </m:r>
                                        <m:r>
                                          <a:rPr lang="en-US" sz="3300" b="0" i="1" smtClean="0">
                                            <a:latin typeface="Cambria Math" panose="02040503050406030204" pitchFamily="18" charset="0"/>
                                          </a:rPr>
                                          <m:t>−</m:t>
                                        </m:r>
                                      </m:sub>
                                    </m:sSub>
                                    <m:sSub>
                                      <m:sSubPr>
                                        <m:ctrlPr>
                                          <a:rPr lang="en-US" sz="3300" i="1">
                                            <a:latin typeface="Cambria Math" panose="02040503050406030204" pitchFamily="18" charset="0"/>
                                          </a:rPr>
                                        </m:ctrlPr>
                                      </m:sSubPr>
                                      <m:e>
                                        <m:acc>
                                          <m:accPr>
                                            <m:chr m:val="̂"/>
                                            <m:ctrlPr>
                                              <a:rPr lang="en-US" sz="3300" i="1">
                                                <a:latin typeface="Cambria Math" panose="02040503050406030204" pitchFamily="18" charset="0"/>
                                              </a:rPr>
                                            </m:ctrlPr>
                                          </m:accPr>
                                          <m:e>
                                            <m:r>
                                              <a:rPr lang="en-US" sz="3300" i="1">
                                                <a:latin typeface="Cambria Math" panose="02040503050406030204" pitchFamily="18" charset="0"/>
                                                <a:ea typeface="Cambria Math" panose="02040503050406030204" pitchFamily="18" charset="0"/>
                                              </a:rPr>
                                              <m:t>𝜇</m:t>
                                            </m:r>
                                          </m:e>
                                        </m:acc>
                                      </m:e>
                                      <m:sub>
                                        <m:r>
                                          <a:rPr lang="en-US" sz="3300" i="1">
                                            <a:latin typeface="Cambria Math" panose="02040503050406030204" pitchFamily="18" charset="0"/>
                                          </a:rPr>
                                          <m:t>𝑖𝑗</m:t>
                                        </m:r>
                                      </m:sub>
                                    </m:sSub>
                                    <m:r>
                                      <a:rPr lang="en-US" sz="3300" b="0" i="1" smtClean="0">
                                        <a:latin typeface="Cambria Math" panose="02040503050406030204" pitchFamily="18" charset="0"/>
                                      </a:rPr>
                                      <m:t>)</m:t>
                                    </m:r>
                                  </m:e>
                                  <m:sup>
                                    <m:r>
                                      <a:rPr lang="en-US" sz="3300" b="0" i="1" smtClean="0">
                                        <a:latin typeface="Cambria Math" panose="02040503050406030204" pitchFamily="18" charset="0"/>
                                      </a:rPr>
                                      <m:t>2</m:t>
                                    </m:r>
                                  </m:sup>
                                </m:sSup>
                              </m:num>
                              <m:den>
                                <m:sSub>
                                  <m:sSubPr>
                                    <m:ctrlPr>
                                      <a:rPr lang="en-US" sz="3300" b="0" i="1" smtClean="0">
                                        <a:latin typeface="Cambria Math" panose="02040503050406030204" pitchFamily="18" charset="0"/>
                                      </a:rPr>
                                    </m:ctrlPr>
                                  </m:sSubPr>
                                  <m:e>
                                    <m:acc>
                                      <m:accPr>
                                        <m:chr m:val="̂"/>
                                        <m:ctrlPr>
                                          <a:rPr lang="en-US" sz="3300" b="0" i="1" smtClean="0">
                                            <a:latin typeface="Cambria Math" panose="02040503050406030204" pitchFamily="18" charset="0"/>
                                          </a:rPr>
                                        </m:ctrlPr>
                                      </m:accPr>
                                      <m:e>
                                        <m:r>
                                          <a:rPr lang="en-US" sz="3300" b="0" i="1" smtClean="0">
                                            <a:latin typeface="Cambria Math" panose="02040503050406030204" pitchFamily="18" charset="0"/>
                                            <a:ea typeface="Cambria Math" panose="02040503050406030204" pitchFamily="18" charset="0"/>
                                          </a:rPr>
                                          <m:t>𝜇</m:t>
                                        </m:r>
                                      </m:e>
                                    </m:acc>
                                  </m:e>
                                  <m:sub>
                                    <m:r>
                                      <a:rPr lang="en-US" sz="3300" b="0" i="1" smtClean="0">
                                        <a:latin typeface="Cambria Math" panose="02040503050406030204" pitchFamily="18" charset="0"/>
                                      </a:rPr>
                                      <m:t>𝑖𝑗</m:t>
                                    </m:r>
                                  </m:sub>
                                </m:sSub>
                              </m:den>
                            </m:f>
                          </m:e>
                        </m:nary>
                      </m:e>
                    </m:nary>
                  </m:oMath>
                </a14:m>
                <a:r>
                  <a:rPr lang="en-US" sz="3300" dirty="0"/>
                  <a:t> where </a:t>
                </a:r>
                <a14:m>
                  <m:oMath xmlns:m="http://schemas.openxmlformats.org/officeDocument/2006/math">
                    <m:sSub>
                      <m:sSubPr>
                        <m:ctrlPr>
                          <a:rPr lang="en-US" sz="3300" i="1">
                            <a:latin typeface="Cambria Math" panose="02040503050406030204" pitchFamily="18" charset="0"/>
                          </a:rPr>
                        </m:ctrlPr>
                      </m:sSubPr>
                      <m:e>
                        <m:acc>
                          <m:accPr>
                            <m:chr m:val="̂"/>
                            <m:ctrlPr>
                              <a:rPr lang="en-US" sz="3300" i="1">
                                <a:latin typeface="Cambria Math" panose="02040503050406030204" pitchFamily="18" charset="0"/>
                              </a:rPr>
                            </m:ctrlPr>
                          </m:accPr>
                          <m:e>
                            <m:r>
                              <a:rPr lang="en-US" sz="3300" i="1">
                                <a:latin typeface="Cambria Math" panose="02040503050406030204" pitchFamily="18" charset="0"/>
                                <a:ea typeface="Cambria Math" panose="02040503050406030204" pitchFamily="18" charset="0"/>
                              </a:rPr>
                              <m:t>𝜇</m:t>
                            </m:r>
                          </m:e>
                        </m:acc>
                      </m:e>
                      <m:sub>
                        <m:r>
                          <a:rPr lang="en-US" sz="3300" i="1">
                            <a:latin typeface="Cambria Math" panose="02040503050406030204" pitchFamily="18" charset="0"/>
                          </a:rPr>
                          <m:t>𝑖𝑗</m:t>
                        </m:r>
                      </m:sub>
                    </m:sSub>
                    <m:r>
                      <a:rPr lang="en-US" sz="3300" b="0" i="1" smtClean="0">
                        <a:latin typeface="Cambria Math" panose="02040503050406030204" pitchFamily="18" charset="0"/>
                      </a:rPr>
                      <m:t>=</m:t>
                    </m:r>
                    <m:r>
                      <a:rPr lang="en-US" sz="3300" b="0" i="1" smtClean="0">
                        <a:latin typeface="Cambria Math" panose="02040503050406030204" pitchFamily="18" charset="0"/>
                      </a:rPr>
                      <m:t>𝑛</m:t>
                    </m:r>
                    <m:sSub>
                      <m:sSubPr>
                        <m:ctrlPr>
                          <a:rPr lang="en-US" sz="3300" b="0" i="1" smtClean="0">
                            <a:latin typeface="Cambria Math" panose="02040503050406030204" pitchFamily="18" charset="0"/>
                          </a:rPr>
                        </m:ctrlPr>
                      </m:sSubPr>
                      <m:e>
                        <m:r>
                          <a:rPr lang="en-US" sz="3300" b="0" i="1" smtClean="0">
                            <a:latin typeface="Cambria Math" panose="02040503050406030204" pitchFamily="18" charset="0"/>
                            <a:ea typeface="Cambria Math" panose="02040503050406030204" pitchFamily="18" charset="0"/>
                          </a:rPr>
                          <m:t>𝜋</m:t>
                        </m:r>
                      </m:e>
                      <m:sub>
                        <m:r>
                          <a:rPr lang="en-US" sz="3300" b="0" i="1" smtClean="0">
                            <a:latin typeface="Cambria Math" panose="02040503050406030204" pitchFamily="18" charset="0"/>
                          </a:rPr>
                          <m:t>𝑖</m:t>
                        </m:r>
                        <m:r>
                          <a:rPr lang="en-US" sz="3300" b="0" i="1" smtClean="0">
                            <a:latin typeface="Cambria Math" panose="02040503050406030204" pitchFamily="18" charset="0"/>
                          </a:rPr>
                          <m:t>+</m:t>
                        </m:r>
                      </m:sub>
                    </m:sSub>
                    <m:sSub>
                      <m:sSubPr>
                        <m:ctrlPr>
                          <a:rPr lang="en-US" sz="3300" b="0" i="1" smtClean="0">
                            <a:latin typeface="Cambria Math" panose="02040503050406030204" pitchFamily="18" charset="0"/>
                          </a:rPr>
                        </m:ctrlPr>
                      </m:sSubPr>
                      <m:e>
                        <m:r>
                          <a:rPr lang="en-US" sz="3300" b="0" i="1" smtClean="0">
                            <a:latin typeface="Cambria Math" panose="02040503050406030204" pitchFamily="18" charset="0"/>
                            <a:ea typeface="Cambria Math" panose="02040503050406030204" pitchFamily="18" charset="0"/>
                          </a:rPr>
                          <m:t>𝜋</m:t>
                        </m:r>
                      </m:e>
                      <m:sub>
                        <m:r>
                          <a:rPr lang="en-US" sz="3300" b="0" i="1" smtClean="0">
                            <a:latin typeface="Cambria Math" panose="02040503050406030204" pitchFamily="18" charset="0"/>
                          </a:rPr>
                          <m:t>+</m:t>
                        </m:r>
                        <m:r>
                          <a:rPr lang="en-US" sz="3300" b="0" i="1" smtClean="0">
                            <a:latin typeface="Cambria Math" panose="02040503050406030204" pitchFamily="18" charset="0"/>
                          </a:rPr>
                          <m:t>𝑗</m:t>
                        </m:r>
                      </m:sub>
                    </m:sSub>
                  </m:oMath>
                </a14:m>
                <a:endParaRPr lang="en-US" sz="3300" dirty="0"/>
              </a:p>
              <a:p>
                <a:pPr marL="228600" lvl="1" indent="0">
                  <a:buNone/>
                </a:pPr>
                <a:endParaRPr lang="en-US" sz="1800" dirty="0"/>
              </a:p>
              <a:p>
                <a:pPr marL="228600" lvl="1" indent="0">
                  <a:buNone/>
                </a:pPr>
                <a:r>
                  <a:rPr lang="en-US" sz="3300" dirty="0"/>
                  <a:t>Likelihood ratio statistic: </a:t>
                </a:r>
                <a14:m>
                  <m:oMath xmlns:m="http://schemas.openxmlformats.org/officeDocument/2006/math">
                    <m:sSup>
                      <m:sSupPr>
                        <m:ctrlPr>
                          <a:rPr lang="en-US" sz="3300" i="1">
                            <a:latin typeface="Cambria Math" panose="02040503050406030204" pitchFamily="18" charset="0"/>
                          </a:rPr>
                        </m:ctrlPr>
                      </m:sSupPr>
                      <m:e>
                        <m:r>
                          <a:rPr lang="en-US" sz="3300" i="1">
                            <a:latin typeface="Cambria Math" panose="02040503050406030204" pitchFamily="18" charset="0"/>
                          </a:rPr>
                          <m:t>𝐺</m:t>
                        </m:r>
                      </m:e>
                      <m:sup>
                        <m:r>
                          <a:rPr lang="en-US" sz="3300" i="1">
                            <a:latin typeface="Cambria Math" panose="02040503050406030204" pitchFamily="18" charset="0"/>
                          </a:rPr>
                          <m:t>2</m:t>
                        </m:r>
                      </m:sup>
                    </m:sSup>
                    <m:r>
                      <a:rPr lang="en-US" sz="3300" i="1">
                        <a:latin typeface="Cambria Math" panose="02040503050406030204" pitchFamily="18" charset="0"/>
                      </a:rPr>
                      <m:t>=−2</m:t>
                    </m:r>
                    <m:r>
                      <a:rPr lang="en-US" sz="3300" i="1">
                        <a:latin typeface="Cambria Math" panose="02040503050406030204" pitchFamily="18" charset="0"/>
                      </a:rPr>
                      <m:t>𝑙𝑜𝑔</m:t>
                    </m:r>
                    <m:r>
                      <m:rPr>
                        <m:sty m:val="p"/>
                      </m:rPr>
                      <a:rPr lang="el-GR" sz="3300" i="1">
                        <a:latin typeface="Cambria Math" panose="02040503050406030204" pitchFamily="18" charset="0"/>
                      </a:rPr>
                      <m:t>Λ</m:t>
                    </m:r>
                    <m:r>
                      <a:rPr lang="en-US" sz="3300" i="1">
                        <a:latin typeface="Cambria Math" panose="02040503050406030204" pitchFamily="18" charset="0"/>
                      </a:rPr>
                      <m:t>=2</m:t>
                    </m:r>
                    <m:nary>
                      <m:naryPr>
                        <m:chr m:val="∑"/>
                        <m:supHide m:val="on"/>
                        <m:ctrlPr>
                          <a:rPr lang="en-US" sz="3300" i="1">
                            <a:latin typeface="Cambria Math" panose="02040503050406030204" pitchFamily="18" charset="0"/>
                          </a:rPr>
                        </m:ctrlPr>
                      </m:naryPr>
                      <m:sub>
                        <m:r>
                          <m:rPr>
                            <m:brk m:alnAt="7"/>
                          </m:rPr>
                          <a:rPr lang="en-US" sz="3300" i="1">
                            <a:latin typeface="Cambria Math" panose="02040503050406030204" pitchFamily="18" charset="0"/>
                          </a:rPr>
                          <m:t>𝑖</m:t>
                        </m:r>
                      </m:sub>
                      <m:sup/>
                      <m:e>
                        <m:nary>
                          <m:naryPr>
                            <m:chr m:val="∑"/>
                            <m:supHide m:val="on"/>
                            <m:ctrlPr>
                              <a:rPr lang="en-US" sz="3300" i="1">
                                <a:latin typeface="Cambria Math" panose="02040503050406030204" pitchFamily="18" charset="0"/>
                              </a:rPr>
                            </m:ctrlPr>
                          </m:naryPr>
                          <m:sub>
                            <m:r>
                              <m:rPr>
                                <m:brk m:alnAt="7"/>
                              </m:rPr>
                              <a:rPr lang="en-US" sz="3300" i="1">
                                <a:latin typeface="Cambria Math" panose="02040503050406030204" pitchFamily="18" charset="0"/>
                              </a:rPr>
                              <m:t>𝑗</m:t>
                            </m:r>
                          </m:sub>
                          <m:sup/>
                          <m:e>
                            <m:sSub>
                              <m:sSubPr>
                                <m:ctrlPr>
                                  <a:rPr lang="en-US" sz="3300" i="1" dirty="0">
                                    <a:latin typeface="Cambria Math" panose="02040503050406030204" pitchFamily="18" charset="0"/>
                                  </a:rPr>
                                </m:ctrlPr>
                              </m:sSubPr>
                              <m:e>
                                <m:r>
                                  <a:rPr lang="en-US" sz="3300" i="1" dirty="0">
                                    <a:latin typeface="Cambria Math" panose="02040503050406030204" pitchFamily="18" charset="0"/>
                                  </a:rPr>
                                  <m:t>𝑛</m:t>
                                </m:r>
                              </m:e>
                              <m:sub>
                                <m:r>
                                  <a:rPr lang="en-US" sz="3300" i="1" dirty="0">
                                    <a:latin typeface="Cambria Math" panose="02040503050406030204" pitchFamily="18" charset="0"/>
                                  </a:rPr>
                                  <m:t>𝑖𝑗</m:t>
                                </m:r>
                              </m:sub>
                            </m:sSub>
                            <m:r>
                              <m:rPr>
                                <m:sty m:val="p"/>
                              </m:rPr>
                              <a:rPr lang="en-US" sz="3300" i="1" dirty="0">
                                <a:latin typeface="Cambria Math" panose="02040503050406030204" pitchFamily="18" charset="0"/>
                              </a:rPr>
                              <m:t>log</m:t>
                            </m:r>
                            <m:r>
                              <a:rPr lang="en-US" sz="3300" i="1" dirty="0">
                                <a:latin typeface="Cambria Math" panose="02040503050406030204" pitchFamily="18" charset="0"/>
                              </a:rPr>
                              <m:t>⁡(</m:t>
                            </m:r>
                          </m:e>
                        </m:nary>
                      </m:e>
                    </m:nary>
                    <m:sSub>
                      <m:sSubPr>
                        <m:ctrlPr>
                          <a:rPr lang="en-US" sz="3300" i="1" dirty="0">
                            <a:latin typeface="Cambria Math" panose="02040503050406030204" pitchFamily="18" charset="0"/>
                          </a:rPr>
                        </m:ctrlPr>
                      </m:sSubPr>
                      <m:e>
                        <m:r>
                          <a:rPr lang="en-US" sz="3300" i="1" dirty="0">
                            <a:latin typeface="Cambria Math" panose="02040503050406030204" pitchFamily="18" charset="0"/>
                          </a:rPr>
                          <m:t>𝑛</m:t>
                        </m:r>
                      </m:e>
                      <m:sub>
                        <m:r>
                          <a:rPr lang="en-US" sz="3300" i="1" dirty="0">
                            <a:latin typeface="Cambria Math" panose="02040503050406030204" pitchFamily="18" charset="0"/>
                          </a:rPr>
                          <m:t>𝑖𝑗</m:t>
                        </m:r>
                      </m:sub>
                    </m:sSub>
                    <m:r>
                      <a:rPr lang="en-US" sz="3300" i="1" dirty="0">
                        <a:latin typeface="Cambria Math" panose="02040503050406030204" pitchFamily="18" charset="0"/>
                      </a:rPr>
                      <m:t>/</m:t>
                    </m:r>
                    <m:sSub>
                      <m:sSubPr>
                        <m:ctrlPr>
                          <a:rPr lang="en-US" sz="3300" i="1" dirty="0">
                            <a:latin typeface="Cambria Math" panose="02040503050406030204" pitchFamily="18" charset="0"/>
                          </a:rPr>
                        </m:ctrlPr>
                      </m:sSubPr>
                      <m:e>
                        <m:acc>
                          <m:accPr>
                            <m:chr m:val="̂"/>
                            <m:ctrlPr>
                              <a:rPr lang="en-US" sz="3300" i="1" dirty="0">
                                <a:latin typeface="Cambria Math" panose="02040503050406030204" pitchFamily="18" charset="0"/>
                              </a:rPr>
                            </m:ctrlPr>
                          </m:accPr>
                          <m:e>
                            <m:r>
                              <a:rPr lang="en-US" sz="3300" i="1" dirty="0">
                                <a:latin typeface="Cambria Math" panose="02040503050406030204" pitchFamily="18" charset="0"/>
                              </a:rPr>
                              <m:t>𝜇</m:t>
                            </m:r>
                          </m:e>
                        </m:acc>
                      </m:e>
                      <m:sub>
                        <m:r>
                          <a:rPr lang="en-US" sz="3300" i="1" dirty="0">
                            <a:latin typeface="Cambria Math" panose="02040503050406030204" pitchFamily="18" charset="0"/>
                          </a:rPr>
                          <m:t>𝑖𝑗</m:t>
                        </m:r>
                      </m:sub>
                    </m:sSub>
                    <m:r>
                      <a:rPr lang="en-US" sz="3300" i="1" dirty="0">
                        <a:latin typeface="Cambria Math" panose="02040503050406030204" pitchFamily="18" charset="0"/>
                      </a:rPr>
                      <m:t>)</m:t>
                    </m:r>
                  </m:oMath>
                </a14:m>
                <a:endParaRPr lang="en-US" sz="1800" dirty="0"/>
              </a:p>
              <a:p>
                <a:pPr marL="228600" lvl="1" indent="0">
                  <a:buNone/>
                </a:pPr>
                <a:endParaRPr lang="en-US" sz="1800" dirty="0"/>
              </a:p>
              <a:p>
                <a:pPr marL="228600" lvl="1" indent="0">
                  <a:buNone/>
                </a:pPr>
                <a:r>
                  <a:rPr lang="en-US" sz="3300" dirty="0"/>
                  <a:t>Degree of freedom: </a:t>
                </a:r>
                <a14:m>
                  <m:oMath xmlns:m="http://schemas.openxmlformats.org/officeDocument/2006/math">
                    <m:d>
                      <m:dPr>
                        <m:ctrlPr>
                          <a:rPr lang="en-US" sz="3300" i="1">
                            <a:latin typeface="Cambria Math" panose="02040503050406030204" pitchFamily="18" charset="0"/>
                          </a:rPr>
                        </m:ctrlPr>
                      </m:dPr>
                      <m:e>
                        <m:r>
                          <a:rPr lang="en-US" sz="3300">
                            <a:latin typeface="Cambria Math" panose="02040503050406030204" pitchFamily="18" charset="0"/>
                          </a:rPr>
                          <m:t>𝐼</m:t>
                        </m:r>
                        <m:r>
                          <a:rPr lang="en-US" sz="3300">
                            <a:latin typeface="Cambria Math" panose="02040503050406030204" pitchFamily="18" charset="0"/>
                          </a:rPr>
                          <m:t>−1</m:t>
                        </m:r>
                      </m:e>
                    </m:d>
                    <m:r>
                      <a:rPr lang="en-US" sz="3300">
                        <a:latin typeface="Cambria Math" panose="02040503050406030204" pitchFamily="18" charset="0"/>
                      </a:rPr>
                      <m:t>(</m:t>
                    </m:r>
                    <m:r>
                      <a:rPr lang="en-US" sz="3300">
                        <a:latin typeface="Cambria Math" panose="02040503050406030204" pitchFamily="18" charset="0"/>
                      </a:rPr>
                      <m:t>𝐽</m:t>
                    </m:r>
                    <m:r>
                      <a:rPr lang="en-US" sz="3300">
                        <a:latin typeface="Cambria Math" panose="02040503050406030204" pitchFamily="18" charset="0"/>
                      </a:rPr>
                      <m:t>−1)</m:t>
                    </m:r>
                  </m:oMath>
                </a14:m>
                <a:endParaRPr lang="en-US" sz="3300" dirty="0"/>
              </a:p>
              <a:p>
                <a:pPr marL="228600" lvl="1" indent="0">
                  <a:buNone/>
                </a:pPr>
                <a:endParaRPr lang="en-US" sz="1800" dirty="0"/>
              </a:p>
              <a:p>
                <a:pPr marL="228600" lvl="1" indent="0">
                  <a:buNone/>
                </a:pPr>
                <a14:m>
                  <m:oMath xmlns:m="http://schemas.openxmlformats.org/officeDocument/2006/math">
                    <m:sSup>
                      <m:sSupPr>
                        <m:ctrlPr>
                          <a:rPr lang="en-US" sz="3300" i="1">
                            <a:latin typeface="Cambria Math" panose="02040503050406030204" pitchFamily="18" charset="0"/>
                          </a:rPr>
                        </m:ctrlPr>
                      </m:sSupPr>
                      <m:e>
                        <m:r>
                          <a:rPr lang="en-US" sz="3300" i="1">
                            <a:latin typeface="Cambria Math" panose="02040503050406030204" pitchFamily="18" charset="0"/>
                          </a:rPr>
                          <m:t>𝑋</m:t>
                        </m:r>
                      </m:e>
                      <m:sup>
                        <m:r>
                          <a:rPr lang="en-US" sz="3300" i="1">
                            <a:latin typeface="Cambria Math" panose="02040503050406030204" pitchFamily="18" charset="0"/>
                          </a:rPr>
                          <m:t>2</m:t>
                        </m:r>
                      </m:sup>
                    </m:sSup>
                  </m:oMath>
                </a14:m>
                <a:r>
                  <a:rPr lang="en-US" sz="3300" dirty="0"/>
                  <a:t> and </a:t>
                </a:r>
                <a14:m>
                  <m:oMath xmlns:m="http://schemas.openxmlformats.org/officeDocument/2006/math">
                    <m:sSup>
                      <m:sSupPr>
                        <m:ctrlPr>
                          <a:rPr lang="en-US" sz="3300" i="1">
                            <a:latin typeface="Cambria Math" panose="02040503050406030204" pitchFamily="18" charset="0"/>
                          </a:rPr>
                        </m:ctrlPr>
                      </m:sSupPr>
                      <m:e>
                        <m:r>
                          <a:rPr lang="en-US" sz="3300" i="1">
                            <a:latin typeface="Cambria Math" panose="02040503050406030204" pitchFamily="18" charset="0"/>
                          </a:rPr>
                          <m:t>𝐺</m:t>
                        </m:r>
                      </m:e>
                      <m:sup>
                        <m:r>
                          <a:rPr lang="en-US" sz="3300" i="1">
                            <a:latin typeface="Cambria Math" panose="02040503050406030204" pitchFamily="18" charset="0"/>
                          </a:rPr>
                          <m:t>2</m:t>
                        </m:r>
                      </m:sup>
                    </m:sSup>
                  </m:oMath>
                </a14:m>
                <a:r>
                  <a:rPr lang="en-US" sz="3300" dirty="0"/>
                  <a:t> follow </a:t>
                </a:r>
                <a14:m>
                  <m:oMath xmlns:m="http://schemas.openxmlformats.org/officeDocument/2006/math">
                    <m:sSubSup>
                      <m:sSubSupPr>
                        <m:ctrlPr>
                          <a:rPr lang="en-US" sz="3300" i="1" smtClean="0">
                            <a:latin typeface="Cambria Math" panose="02040503050406030204" pitchFamily="18" charset="0"/>
                          </a:rPr>
                        </m:ctrlPr>
                      </m:sSubSupPr>
                      <m:e>
                        <m:r>
                          <a:rPr lang="en-US" sz="3300" i="1" smtClean="0">
                            <a:latin typeface="Cambria Math" panose="02040503050406030204" pitchFamily="18" charset="0"/>
                            <a:ea typeface="Cambria Math" panose="02040503050406030204" pitchFamily="18" charset="0"/>
                          </a:rPr>
                          <m:t>𝜒</m:t>
                        </m:r>
                      </m:e>
                      <m:sub>
                        <m:d>
                          <m:dPr>
                            <m:ctrlPr>
                              <a:rPr lang="en-US" sz="3300" i="1">
                                <a:latin typeface="Cambria Math" panose="02040503050406030204" pitchFamily="18" charset="0"/>
                              </a:rPr>
                            </m:ctrlPr>
                          </m:dPr>
                          <m:e>
                            <m:r>
                              <a:rPr lang="en-US" sz="3300" i="1">
                                <a:latin typeface="Cambria Math" panose="02040503050406030204" pitchFamily="18" charset="0"/>
                              </a:rPr>
                              <m:t>𝐼</m:t>
                            </m:r>
                            <m:r>
                              <a:rPr lang="en-US" sz="3300" i="1">
                                <a:latin typeface="Cambria Math" panose="02040503050406030204" pitchFamily="18" charset="0"/>
                              </a:rPr>
                              <m:t>−1</m:t>
                            </m:r>
                          </m:e>
                        </m:d>
                        <m:r>
                          <a:rPr lang="en-US" sz="3300" i="1">
                            <a:latin typeface="Cambria Math" panose="02040503050406030204" pitchFamily="18" charset="0"/>
                          </a:rPr>
                          <m:t>(</m:t>
                        </m:r>
                        <m:r>
                          <a:rPr lang="en-US" sz="3300" i="1">
                            <a:latin typeface="Cambria Math" panose="02040503050406030204" pitchFamily="18" charset="0"/>
                          </a:rPr>
                          <m:t>𝐽</m:t>
                        </m:r>
                        <m:r>
                          <a:rPr lang="en-US" sz="3300" i="1">
                            <a:latin typeface="Cambria Math" panose="02040503050406030204" pitchFamily="18" charset="0"/>
                          </a:rPr>
                          <m:t>−1)</m:t>
                        </m:r>
                        <m:r>
                          <m:rPr>
                            <m:nor/>
                          </m:rPr>
                          <a:rPr lang="en-US" sz="3300" dirty="0"/>
                          <m:t> </m:t>
                        </m:r>
                      </m:sub>
                      <m:sup>
                        <m:r>
                          <a:rPr lang="en-US" sz="3300" b="0" i="1" smtClean="0">
                            <a:latin typeface="Cambria Math" panose="02040503050406030204" pitchFamily="18" charset="0"/>
                          </a:rPr>
                          <m:t>2</m:t>
                        </m:r>
                      </m:sup>
                    </m:sSubSup>
                  </m:oMath>
                </a14:m>
                <a:r>
                  <a:rPr lang="en-US" sz="3300" dirty="0"/>
                  <a:t>. The larger the values of </a:t>
                </a:r>
                <a14:m>
                  <m:oMath xmlns:m="http://schemas.openxmlformats.org/officeDocument/2006/math">
                    <m:sSup>
                      <m:sSupPr>
                        <m:ctrlPr>
                          <a:rPr lang="en-US" sz="3300" i="1">
                            <a:latin typeface="Cambria Math" panose="02040503050406030204" pitchFamily="18" charset="0"/>
                          </a:rPr>
                        </m:ctrlPr>
                      </m:sSupPr>
                      <m:e>
                        <m:r>
                          <a:rPr lang="en-US" sz="3300" b="0" i="1" smtClean="0">
                            <a:latin typeface="Cambria Math" panose="02040503050406030204" pitchFamily="18" charset="0"/>
                          </a:rPr>
                          <m:t>𝑋</m:t>
                        </m:r>
                      </m:e>
                      <m:sup>
                        <m:r>
                          <a:rPr lang="en-US" sz="3300" i="1">
                            <a:latin typeface="Cambria Math" panose="02040503050406030204" pitchFamily="18" charset="0"/>
                          </a:rPr>
                          <m:t>2</m:t>
                        </m:r>
                      </m:sup>
                    </m:sSup>
                  </m:oMath>
                </a14:m>
                <a:r>
                  <a:rPr lang="en-US" sz="3300" dirty="0"/>
                  <a:t> and </a:t>
                </a:r>
                <a14:m>
                  <m:oMath xmlns:m="http://schemas.openxmlformats.org/officeDocument/2006/math">
                    <m:sSup>
                      <m:sSupPr>
                        <m:ctrlPr>
                          <a:rPr lang="en-US" sz="3300" i="1">
                            <a:latin typeface="Cambria Math" panose="02040503050406030204" pitchFamily="18" charset="0"/>
                          </a:rPr>
                        </m:ctrlPr>
                      </m:sSupPr>
                      <m:e>
                        <m:r>
                          <a:rPr lang="en-US" sz="3300" i="1">
                            <a:latin typeface="Cambria Math" panose="02040503050406030204" pitchFamily="18" charset="0"/>
                          </a:rPr>
                          <m:t>𝐺</m:t>
                        </m:r>
                      </m:e>
                      <m:sup>
                        <m:r>
                          <a:rPr lang="en-US" sz="3300" i="1">
                            <a:latin typeface="Cambria Math" panose="02040503050406030204" pitchFamily="18" charset="0"/>
                          </a:rPr>
                          <m:t>2</m:t>
                        </m:r>
                      </m:sup>
                    </m:sSup>
                  </m:oMath>
                </a14:m>
                <a:r>
                  <a:rPr lang="en-US" sz="3300" dirty="0"/>
                  <a:t> are, the more evidence exists against independence.</a:t>
                </a:r>
                <a:r>
                  <a:rPr lang="zh-CN" altLang="en-US" sz="3300" dirty="0"/>
                  <a:t> </a:t>
                </a:r>
                <a:r>
                  <a:rPr lang="en-US" altLang="zh-CN" sz="3300" dirty="0"/>
                  <a:t>If</a:t>
                </a:r>
                <a:r>
                  <a:rPr lang="zh-CN" altLang="en-US" sz="3300" dirty="0"/>
                  <a:t> </a:t>
                </a:r>
                <a:r>
                  <a:rPr lang="en-US" altLang="zh-CN" sz="3300" dirty="0"/>
                  <a:t>p-value</a:t>
                </a:r>
                <a:r>
                  <a:rPr lang="zh-CN" altLang="en-US" sz="3300" dirty="0"/>
                  <a:t> </a:t>
                </a:r>
                <a:r>
                  <a:rPr lang="en-US" altLang="zh-CN" sz="3300" dirty="0"/>
                  <a:t>less</a:t>
                </a:r>
                <a:r>
                  <a:rPr lang="zh-CN" altLang="en-US" sz="3300" dirty="0"/>
                  <a:t> </a:t>
                </a:r>
                <a:r>
                  <a:rPr lang="en-US" altLang="zh-CN" sz="3300" dirty="0"/>
                  <a:t>than</a:t>
                </a:r>
                <a:r>
                  <a:rPr lang="zh-CN" altLang="en-US" sz="3300" dirty="0"/>
                  <a:t> </a:t>
                </a:r>
                <a:r>
                  <a:rPr lang="en-US" altLang="zh-CN" sz="3300" dirty="0"/>
                  <a:t>significance</a:t>
                </a:r>
                <a:r>
                  <a:rPr lang="zh-CN" altLang="en-US" sz="3300" dirty="0"/>
                  <a:t> </a:t>
                </a:r>
                <a:r>
                  <a:rPr lang="en-US" altLang="zh-CN" sz="3300" dirty="0"/>
                  <a:t>level,</a:t>
                </a:r>
                <a:r>
                  <a:rPr lang="zh-CN" altLang="en-US" sz="3300" dirty="0"/>
                  <a:t> </a:t>
                </a:r>
                <a:r>
                  <a:rPr lang="en-US" altLang="zh-CN" sz="3300" dirty="0"/>
                  <a:t>then</a:t>
                </a:r>
                <a:r>
                  <a:rPr lang="zh-CN" altLang="en-US" sz="3300" dirty="0"/>
                  <a:t> </a:t>
                </a:r>
                <a:r>
                  <a:rPr lang="en-US" altLang="zh-CN" sz="3300" dirty="0"/>
                  <a:t>reject</a:t>
                </a:r>
                <a:r>
                  <a:rPr lang="zh-CN" altLang="en-US" sz="3300" dirty="0"/>
                  <a:t> </a:t>
                </a:r>
                <a:r>
                  <a:rPr lang="en-US" altLang="zh-CN" sz="3300" dirty="0"/>
                  <a:t>null</a:t>
                </a:r>
                <a:r>
                  <a:rPr lang="zh-CN" altLang="en-US" sz="3300" dirty="0"/>
                  <a:t> </a:t>
                </a:r>
                <a:r>
                  <a:rPr lang="en-US" altLang="zh-CN" sz="3300" dirty="0"/>
                  <a:t>hypothesis.</a:t>
                </a:r>
                <a:endParaRPr lang="en-US" sz="3300" dirty="0"/>
              </a:p>
              <a:p>
                <a:pPr marL="228600" lvl="1" indent="0">
                  <a:buNone/>
                </a:pPr>
                <a:endParaRPr lang="en-US" sz="2600" dirty="0"/>
              </a:p>
              <a:p>
                <a:pPr lvl="1"/>
                <a:endParaRPr lang="en-US" sz="3600" dirty="0"/>
              </a:p>
              <a:p>
                <a:pPr lvl="1"/>
                <a:endParaRPr lang="en-US" sz="3600" dirty="0"/>
              </a:p>
              <a:p>
                <a:endParaRPr lang="en-US" sz="3600" dirty="0"/>
              </a:p>
            </p:txBody>
          </p:sp>
        </mc:Choice>
        <mc:Fallback xmlns="">
          <p:sp>
            <p:nvSpPr>
              <p:cNvPr id="3" name="Content Placeholder 2">
                <a:extLst>
                  <a:ext uri="{FF2B5EF4-FFF2-40B4-BE49-F238E27FC236}">
                    <a16:creationId xmlns:a16="http://schemas.microsoft.com/office/drawing/2014/main" id="{0C2187BB-9A7D-5543-A47F-5604D62B83C6}"/>
                  </a:ext>
                </a:extLst>
              </p:cNvPr>
              <p:cNvSpPr>
                <a:spLocks noGrp="1" noRot="1" noChangeAspect="1" noMove="1" noResize="1" noEditPoints="1" noAdjustHandles="1" noChangeArrowheads="1" noChangeShapeType="1" noTextEdit="1"/>
              </p:cNvSpPr>
              <p:nvPr>
                <p:ph idx="1"/>
              </p:nvPr>
            </p:nvSpPr>
            <p:spPr>
              <a:xfrm>
                <a:off x="228600" y="1295400"/>
                <a:ext cx="7772400" cy="4914900"/>
              </a:xfrm>
              <a:blipFill>
                <a:blip r:embed="rId3"/>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0F82D9C-6810-9147-AD61-53632C5515B5}"/>
              </a:ext>
            </a:extLst>
          </p:cNvPr>
          <p:cNvSpPr>
            <a:spLocks noGrp="1"/>
          </p:cNvSpPr>
          <p:nvPr>
            <p:ph type="sldNum" sz="quarter" idx="12"/>
          </p:nvPr>
        </p:nvSpPr>
        <p:spPr/>
        <p:txBody>
          <a:bodyPr/>
          <a:lstStyle/>
          <a:p>
            <a:fld id="{0235576B-7F3C-4840-ADD7-A9DF1158E3A5}" type="slidenum">
              <a:rPr lang="en-US" smtClean="0"/>
              <a:pPr/>
              <a:t>27</a:t>
            </a:fld>
            <a:endParaRPr lang="en-US"/>
          </a:p>
        </p:txBody>
      </p:sp>
    </p:spTree>
    <p:extLst>
      <p:ext uri="{BB962C8B-B14F-4D97-AF65-F5344CB8AC3E}">
        <p14:creationId xmlns:p14="http://schemas.microsoft.com/office/powerpoint/2010/main" val="1707945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68581-BC68-0846-BE82-EB23916A29DD}"/>
              </a:ext>
            </a:extLst>
          </p:cNvPr>
          <p:cNvSpPr>
            <a:spLocks noGrp="1"/>
          </p:cNvSpPr>
          <p:nvPr>
            <p:ph type="title"/>
          </p:nvPr>
        </p:nvSpPr>
        <p:spPr/>
        <p:txBody>
          <a:bodyPr/>
          <a:lstStyle/>
          <a:p>
            <a:r>
              <a:rPr lang="en-US" dirty="0"/>
              <a:t>Example – Chi-square test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B5D307E-24F5-E545-933C-F83D66AD18D2}"/>
                  </a:ext>
                </a:extLst>
              </p:cNvPr>
              <p:cNvSpPr>
                <a:spLocks noGrp="1"/>
              </p:cNvSpPr>
              <p:nvPr>
                <p:ph idx="1"/>
              </p:nvPr>
            </p:nvSpPr>
            <p:spPr>
              <a:xfrm>
                <a:off x="443567" y="1611689"/>
                <a:ext cx="7328833" cy="4264152"/>
              </a:xfrm>
            </p:spPr>
            <p:txBody>
              <a:bodyPr>
                <a:normAutofit/>
              </a:bodyPr>
              <a:lstStyle/>
              <a:p>
                <a:pPr marL="0" indent="0">
                  <a:buNone/>
                </a:pPr>
                <a:r>
                  <a:rPr lang="en-US" sz="1600" dirty="0"/>
                  <a:t>In the example of case-control study of lung cancer and smoking:</a:t>
                </a:r>
              </a:p>
              <a:p>
                <a:pPr marL="0" indent="0">
                  <a:buNone/>
                </a:pPr>
                <a:endParaRPr lang="en-US" sz="1050" dirty="0"/>
              </a:p>
              <a:p>
                <a:pPr marL="0" indent="0">
                  <a:buNone/>
                </a:pPr>
                <a:r>
                  <a:rPr lang="en-US" sz="1600" i="1" dirty="0"/>
                  <a:t>Is there a significant association between smoking and lung cancer?</a:t>
                </a:r>
              </a:p>
              <a:p>
                <a:pPr marL="0" indent="0">
                  <a:buNone/>
                </a:pPr>
                <a:endParaRPr lang="en-US" sz="1600" i="1" dirty="0">
                  <a:latin typeface="Cambria Math" panose="02040503050406030204" pitchFamily="18" charset="0"/>
                </a:endParaRPr>
              </a:p>
              <a:p>
                <a:pPr marL="0" indent="0">
                  <a:buNone/>
                </a:pP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𝐻</m:t>
                        </m:r>
                      </m:e>
                      <m:sub>
                        <m:r>
                          <a:rPr lang="en-US" sz="1600" b="0" i="1" smtClean="0">
                            <a:latin typeface="Cambria Math" panose="02040503050406030204" pitchFamily="18" charset="0"/>
                          </a:rPr>
                          <m:t>0</m:t>
                        </m:r>
                      </m:sub>
                    </m:sSub>
                    <m:r>
                      <a:rPr lang="en-US" sz="1600" b="0" i="1" smtClean="0">
                        <a:latin typeface="Cambria Math" panose="02040503050406030204" pitchFamily="18" charset="0"/>
                      </a:rPr>
                      <m:t>:</m:t>
                    </m:r>
                  </m:oMath>
                </a14:m>
                <a:r>
                  <a:rPr lang="en-US" sz="1600" dirty="0"/>
                  <a:t> Smoking and lung cancer are independent.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𝐻</m:t>
                        </m:r>
                      </m:e>
                      <m:sub>
                        <m:r>
                          <a:rPr lang="en-US" sz="1600" b="0" i="1" smtClean="0">
                            <a:latin typeface="Cambria Math" panose="02040503050406030204" pitchFamily="18" charset="0"/>
                          </a:rPr>
                          <m:t>𝑎</m:t>
                        </m:r>
                      </m:sub>
                    </m:sSub>
                    <m:r>
                      <a:rPr lang="en-US" sz="1600" i="1">
                        <a:latin typeface="Cambria Math" panose="02040503050406030204" pitchFamily="18" charset="0"/>
                      </a:rPr>
                      <m:t>:</m:t>
                    </m:r>
                  </m:oMath>
                </a14:m>
                <a:r>
                  <a:rPr lang="en-US" sz="1600" dirty="0"/>
                  <a:t> not independent</a:t>
                </a:r>
              </a:p>
              <a:p>
                <a:pPr marL="0" indent="0">
                  <a:buNone/>
                </a:pPr>
                <a:r>
                  <a:rPr lang="en-US" sz="1600" dirty="0"/>
                  <a:t>Assume significance level=0.05. </a:t>
                </a:r>
                <a14:m>
                  <m:oMath xmlns:m="http://schemas.openxmlformats.org/officeDocument/2006/math">
                    <m:sSub>
                      <m:sSubPr>
                        <m:ctrlPr>
                          <a:rPr lang="en-US" sz="1600" i="1">
                            <a:latin typeface="Cambria Math" panose="02040503050406030204" pitchFamily="18" charset="0"/>
                          </a:rPr>
                        </m:ctrlPr>
                      </m:sSubPr>
                      <m:e>
                        <m:acc>
                          <m:accPr>
                            <m:chr m:val="̂"/>
                            <m:ctrlPr>
                              <a:rPr lang="en-US" sz="1600" i="1">
                                <a:latin typeface="Cambria Math" panose="02040503050406030204" pitchFamily="18" charset="0"/>
                              </a:rPr>
                            </m:ctrlPr>
                          </m:accPr>
                          <m:e>
                            <m:r>
                              <a:rPr lang="en-US" sz="1600" i="1">
                                <a:latin typeface="Cambria Math" panose="02040503050406030204" pitchFamily="18" charset="0"/>
                                <a:ea typeface="Cambria Math" panose="02040503050406030204" pitchFamily="18" charset="0"/>
                              </a:rPr>
                              <m:t>𝜇</m:t>
                            </m:r>
                          </m:e>
                        </m:acc>
                      </m:e>
                      <m:sub>
                        <m:r>
                          <a:rPr lang="en-US" sz="1600" i="1">
                            <a:latin typeface="Cambria Math" panose="02040503050406030204" pitchFamily="18" charset="0"/>
                          </a:rPr>
                          <m:t>𝑖𝑗</m:t>
                        </m:r>
                      </m:sub>
                    </m:sSub>
                    <m:r>
                      <a:rPr lang="en-US" sz="1600" i="1">
                        <a:latin typeface="Cambria Math" panose="02040503050406030204" pitchFamily="18" charset="0"/>
                      </a:rPr>
                      <m:t>=</m:t>
                    </m:r>
                    <m:r>
                      <a:rPr lang="en-US" sz="1600" i="1">
                        <a:latin typeface="Cambria Math" panose="02040503050406030204" pitchFamily="18" charset="0"/>
                      </a:rPr>
                      <m:t>𝑛</m:t>
                    </m:r>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𝜋</m:t>
                        </m:r>
                      </m:e>
                      <m:sub>
                        <m:r>
                          <a:rPr lang="en-US" sz="1600" i="1">
                            <a:latin typeface="Cambria Math" panose="02040503050406030204" pitchFamily="18" charset="0"/>
                          </a:rPr>
                          <m:t>𝑖</m:t>
                        </m:r>
                        <m:r>
                          <a:rPr lang="en-US" sz="1600" i="1">
                            <a:latin typeface="Cambria Math" panose="02040503050406030204" pitchFamily="18" charset="0"/>
                          </a:rPr>
                          <m:t>+</m:t>
                        </m:r>
                      </m:sub>
                    </m:sSub>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𝜋</m:t>
                        </m:r>
                      </m:e>
                      <m:sub>
                        <m:r>
                          <a:rPr lang="en-US" sz="1600" i="1">
                            <a:latin typeface="Cambria Math" panose="02040503050406030204" pitchFamily="18" charset="0"/>
                          </a:rPr>
                          <m:t>+</m:t>
                        </m:r>
                        <m:r>
                          <a:rPr lang="en-US" sz="1600" i="1">
                            <a:latin typeface="Cambria Math" panose="02040503050406030204" pitchFamily="18" charset="0"/>
                          </a:rPr>
                          <m:t>𝑗</m:t>
                        </m:r>
                      </m:sub>
                    </m:sSub>
                  </m:oMath>
                </a14:m>
                <a:endParaRPr lang="en-US" sz="1600" dirty="0"/>
              </a:p>
              <a:p>
                <a:pPr marL="0" indent="0">
                  <a:buNone/>
                </a:pPr>
                <a:endParaRPr lang="en-US" sz="1800" dirty="0"/>
              </a:p>
            </p:txBody>
          </p:sp>
        </mc:Choice>
        <mc:Fallback xmlns="">
          <p:sp>
            <p:nvSpPr>
              <p:cNvPr id="3" name="Content Placeholder 2">
                <a:extLst>
                  <a:ext uri="{FF2B5EF4-FFF2-40B4-BE49-F238E27FC236}">
                    <a16:creationId xmlns:a16="http://schemas.microsoft.com/office/drawing/2014/main" id="{CB5D307E-24F5-E545-933C-F83D66AD18D2}"/>
                  </a:ext>
                </a:extLst>
              </p:cNvPr>
              <p:cNvSpPr>
                <a:spLocks noGrp="1" noRot="1" noChangeAspect="1" noMove="1" noResize="1" noEditPoints="1" noAdjustHandles="1" noChangeArrowheads="1" noChangeShapeType="1" noTextEdit="1"/>
              </p:cNvSpPr>
              <p:nvPr>
                <p:ph idx="1"/>
              </p:nvPr>
            </p:nvSpPr>
            <p:spPr>
              <a:xfrm>
                <a:off x="443567" y="1611689"/>
                <a:ext cx="7328833" cy="4264152"/>
              </a:xfrm>
              <a:blipFill>
                <a:blip r:embed="rId3"/>
                <a:stretch>
                  <a:fillRect l="-1730" t="-148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6614023-0F3D-2F49-8D4E-735D08E031E5}"/>
              </a:ext>
            </a:extLst>
          </p:cNvPr>
          <p:cNvSpPr>
            <a:spLocks noGrp="1"/>
          </p:cNvSpPr>
          <p:nvPr>
            <p:ph type="sldNum" sz="quarter" idx="12"/>
          </p:nvPr>
        </p:nvSpPr>
        <p:spPr/>
        <p:txBody>
          <a:bodyPr/>
          <a:lstStyle/>
          <a:p>
            <a:fld id="{0235576B-7F3C-4840-ADD7-A9DF1158E3A5}" type="slidenum">
              <a:rPr lang="en-US" smtClean="0"/>
              <a:pPr/>
              <a:t>28</a:t>
            </a:fld>
            <a:endParaRPr lang="en-US"/>
          </a:p>
        </p:txBody>
      </p:sp>
      <p:graphicFrame>
        <p:nvGraphicFramePr>
          <p:cNvPr id="5" name="Table 4">
            <a:extLst>
              <a:ext uri="{FF2B5EF4-FFF2-40B4-BE49-F238E27FC236}">
                <a16:creationId xmlns:a16="http://schemas.microsoft.com/office/drawing/2014/main" id="{242E8DE4-37DE-7E4B-A04B-0915BC146261}"/>
              </a:ext>
            </a:extLst>
          </p:cNvPr>
          <p:cNvGraphicFramePr>
            <a:graphicFrameLocks noGrp="1"/>
          </p:cNvGraphicFramePr>
          <p:nvPr>
            <p:extLst>
              <p:ext uri="{D42A27DB-BD31-4B8C-83A1-F6EECF244321}">
                <p14:modId xmlns:p14="http://schemas.microsoft.com/office/powerpoint/2010/main" val="2969443743"/>
              </p:ext>
            </p:extLst>
          </p:nvPr>
        </p:nvGraphicFramePr>
        <p:xfrm>
          <a:off x="853753" y="3973578"/>
          <a:ext cx="2510368" cy="1257300"/>
        </p:xfrm>
        <a:graphic>
          <a:graphicData uri="http://schemas.openxmlformats.org/drawingml/2006/table">
            <a:tbl>
              <a:tblPr firstRow="1" bandRow="1">
                <a:tableStyleId>{2D5ABB26-0587-4C30-8999-92F81FD0307C}</a:tableStyleId>
              </a:tblPr>
              <a:tblGrid>
                <a:gridCol w="692274">
                  <a:extLst>
                    <a:ext uri="{9D8B030D-6E8A-4147-A177-3AD203B41FA5}">
                      <a16:colId xmlns:a16="http://schemas.microsoft.com/office/drawing/2014/main" val="797036529"/>
                    </a:ext>
                  </a:extLst>
                </a:gridCol>
                <a:gridCol w="566406">
                  <a:extLst>
                    <a:ext uri="{9D8B030D-6E8A-4147-A177-3AD203B41FA5}">
                      <a16:colId xmlns:a16="http://schemas.microsoft.com/office/drawing/2014/main" val="2141127106"/>
                    </a:ext>
                  </a:extLst>
                </a:gridCol>
                <a:gridCol w="625844">
                  <a:extLst>
                    <a:ext uri="{9D8B030D-6E8A-4147-A177-3AD203B41FA5}">
                      <a16:colId xmlns:a16="http://schemas.microsoft.com/office/drawing/2014/main" val="3350363595"/>
                    </a:ext>
                  </a:extLst>
                </a:gridCol>
                <a:gridCol w="625844">
                  <a:extLst>
                    <a:ext uri="{9D8B030D-6E8A-4147-A177-3AD203B41FA5}">
                      <a16:colId xmlns:a16="http://schemas.microsoft.com/office/drawing/2014/main" val="3590072380"/>
                    </a:ext>
                  </a:extLst>
                </a:gridCol>
              </a:tblGrid>
              <a:tr h="228600">
                <a:tc>
                  <a:txBody>
                    <a:bodyPr/>
                    <a:lstStyle/>
                    <a:p>
                      <a:endParaRPr lang="en-US" sz="1050" b="0" cap="none" spc="0" dirty="0">
                        <a:ln w="0"/>
                        <a:solidFill>
                          <a:schemeClr val="tx1"/>
                        </a:solidFill>
                        <a:effectLst>
                          <a:outerShdw blurRad="38100" dist="19050" dir="2700000" algn="tl" rotWithShape="0">
                            <a:schemeClr val="dk1">
                              <a:alpha val="40000"/>
                            </a:scheme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050" b="0" cap="none" spc="0" dirty="0">
                          <a:ln w="0"/>
                          <a:solidFill>
                            <a:schemeClr val="tx1"/>
                          </a:solidFill>
                          <a:effectLst>
                            <a:outerShdw blurRad="38100" dist="19050" dir="2700000" algn="tl" rotWithShape="0">
                              <a:schemeClr val="dk1">
                                <a:alpha val="40000"/>
                              </a:schemeClr>
                            </a:outerShdw>
                          </a:effectLst>
                        </a:rPr>
                        <a:t>Lung Cancer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050" b="0" cap="none" spc="0" dirty="0">
                        <a:ln w="0"/>
                        <a:solidFill>
                          <a:schemeClr val="tx1"/>
                        </a:solidFill>
                        <a:effectLst>
                          <a:outerShdw blurRad="38100" dist="19050" dir="2700000" algn="tl" rotWithShape="0">
                            <a:schemeClr val="dk1">
                              <a:alpha val="40000"/>
                            </a:scheme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50" b="0" cap="none" spc="0" dirty="0">
                        <a:ln w="0"/>
                        <a:solidFill>
                          <a:schemeClr val="tx1"/>
                        </a:solidFill>
                        <a:effectLst>
                          <a:outerShdw blurRad="38100" dist="19050" dir="2700000" algn="tl" rotWithShape="0">
                            <a:schemeClr val="dk1">
                              <a:alpha val="40000"/>
                            </a:scheme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1674869"/>
                  </a:ext>
                </a:extLst>
              </a:tr>
              <a:tr h="228600">
                <a:tc>
                  <a:txBody>
                    <a:bodyPr/>
                    <a:lstStyle/>
                    <a:p>
                      <a:r>
                        <a:rPr lang="en-US" sz="1050" b="0" cap="none" spc="0" dirty="0">
                          <a:ln w="0"/>
                          <a:solidFill>
                            <a:schemeClr val="tx1"/>
                          </a:solidFill>
                          <a:effectLst>
                            <a:outerShdw blurRad="38100" dist="19050" dir="2700000" algn="tl" rotWithShape="0">
                              <a:schemeClr val="dk1">
                                <a:alpha val="40000"/>
                              </a:schemeClr>
                            </a:outerShdw>
                          </a:effectLst>
                        </a:rPr>
                        <a:t>Smoker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50" b="0" cap="none" spc="0" dirty="0">
                          <a:ln w="0"/>
                          <a:solidFill>
                            <a:schemeClr val="tx1"/>
                          </a:solidFill>
                          <a:effectLst>
                            <a:outerShdw blurRad="38100" dist="19050" dir="2700000" algn="tl" rotWithShape="0">
                              <a:schemeClr val="dk1">
                                <a:alpha val="40000"/>
                              </a:schemeClr>
                            </a:outerShdw>
                          </a:effectLst>
                        </a:rPr>
                        <a:t>Case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50" b="0" cap="none" spc="0" dirty="0">
                          <a:ln w="0"/>
                          <a:solidFill>
                            <a:schemeClr val="tx1"/>
                          </a:solidFill>
                          <a:effectLst>
                            <a:outerShdw blurRad="38100" dist="19050" dir="2700000" algn="tl" rotWithShape="0">
                              <a:schemeClr val="dk1">
                                <a:alpha val="40000"/>
                              </a:schemeClr>
                            </a:outerShdw>
                          </a:effectLst>
                        </a:rPr>
                        <a:t>Control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50" b="0" cap="none" spc="0" dirty="0">
                          <a:ln w="0"/>
                          <a:solidFill>
                            <a:schemeClr val="tx1"/>
                          </a:solidFill>
                          <a:effectLst>
                            <a:outerShdw blurRad="38100" dist="19050" dir="2700000" algn="tl" rotWithShape="0">
                              <a:schemeClr val="dk1">
                                <a:alpha val="40000"/>
                              </a:schemeClr>
                            </a:outerShdw>
                          </a:effectLst>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9971191"/>
                  </a:ext>
                </a:extLst>
              </a:tr>
              <a:tr h="238760">
                <a:tc>
                  <a:txBody>
                    <a:bodyPr/>
                    <a:lstStyle/>
                    <a:p>
                      <a:r>
                        <a:rPr lang="en-US" sz="1050" b="0" cap="none" spc="0" dirty="0">
                          <a:ln w="0"/>
                          <a:solidFill>
                            <a:schemeClr val="tx1"/>
                          </a:solidFill>
                          <a:effectLst>
                            <a:outerShdw blurRad="38100" dist="19050" dir="2700000" algn="tl" rotWithShape="0">
                              <a:schemeClr val="dk1">
                                <a:alpha val="40000"/>
                              </a:schemeClr>
                            </a:outerShdw>
                          </a:effectLst>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50" b="0" cap="none" spc="0" dirty="0">
                          <a:ln w="0"/>
                          <a:solidFill>
                            <a:schemeClr val="tx1"/>
                          </a:solidFill>
                          <a:effectLst>
                            <a:outerShdw blurRad="38100" dist="19050" dir="2700000" algn="tl" rotWithShape="0">
                              <a:schemeClr val="dk1">
                                <a:alpha val="40000"/>
                              </a:schemeClr>
                            </a:outerShdw>
                          </a:effectLst>
                        </a:rPr>
                        <a:t>688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50" b="0" cap="none" spc="0" dirty="0">
                          <a:ln w="0"/>
                          <a:solidFill>
                            <a:schemeClr val="tx1"/>
                          </a:solidFill>
                          <a:effectLst>
                            <a:outerShdw blurRad="38100" dist="19050" dir="2700000" algn="tl" rotWithShape="0">
                              <a:schemeClr val="dk1">
                                <a:alpha val="40000"/>
                              </a:schemeClr>
                            </a:outerShdw>
                          </a:effectLst>
                        </a:rPr>
                        <a:t>650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50" b="0" cap="none" spc="0" dirty="0">
                          <a:ln w="0"/>
                          <a:solidFill>
                            <a:schemeClr val="tx1"/>
                          </a:solidFill>
                          <a:effectLst>
                            <a:outerShdw blurRad="38100" dist="19050" dir="2700000" algn="tl" rotWithShape="0">
                              <a:schemeClr val="dk1">
                                <a:alpha val="40000"/>
                              </a:schemeClr>
                            </a:outerShdw>
                          </a:effectLst>
                        </a:rPr>
                        <a:t>1338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5770806"/>
                  </a:ext>
                </a:extLst>
              </a:tr>
              <a:tr h="215900">
                <a:tc>
                  <a:txBody>
                    <a:bodyPr/>
                    <a:lstStyle/>
                    <a:p>
                      <a:r>
                        <a:rPr lang="en-US" sz="1050" b="0" cap="none" spc="0" dirty="0">
                          <a:ln w="0"/>
                          <a:solidFill>
                            <a:schemeClr val="tx1"/>
                          </a:solidFill>
                          <a:effectLst>
                            <a:outerShdw blurRad="38100" dist="19050" dir="2700000" algn="tl" rotWithShape="0">
                              <a:schemeClr val="dk1">
                                <a:alpha val="40000"/>
                              </a:schemeClr>
                            </a:outerShdw>
                          </a:effectLst>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50" b="0" cap="none" spc="0" dirty="0">
                          <a:ln w="0"/>
                          <a:solidFill>
                            <a:schemeClr val="tx1"/>
                          </a:solidFill>
                          <a:effectLst>
                            <a:outerShdw blurRad="38100" dist="19050" dir="2700000" algn="tl" rotWithShape="0">
                              <a:schemeClr val="dk1">
                                <a:alpha val="40000"/>
                              </a:schemeClr>
                            </a:outerShdw>
                          </a:effectLst>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50" b="0" cap="none" spc="0" dirty="0">
                          <a:ln w="0"/>
                          <a:solidFill>
                            <a:schemeClr val="tx1"/>
                          </a:solidFill>
                          <a:effectLst>
                            <a:outerShdw blurRad="38100" dist="19050" dir="2700000" algn="tl" rotWithShape="0">
                              <a:schemeClr val="dk1">
                                <a:alpha val="40000"/>
                              </a:schemeClr>
                            </a:outerShdw>
                          </a:effectLst>
                        </a:rPr>
                        <a:t>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50" b="0" cap="none" spc="0" dirty="0">
                          <a:ln w="0"/>
                          <a:solidFill>
                            <a:schemeClr val="tx1"/>
                          </a:solidFill>
                          <a:effectLst>
                            <a:outerShdw blurRad="38100" dist="19050" dir="2700000" algn="tl" rotWithShape="0">
                              <a:schemeClr val="dk1">
                                <a:alpha val="40000"/>
                              </a:schemeClr>
                            </a:outerShdw>
                          </a:effectLst>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3149263"/>
                  </a:ext>
                </a:extLst>
              </a:tr>
              <a:tr h="166116">
                <a:tc>
                  <a:txBody>
                    <a:bodyPr/>
                    <a:lstStyle/>
                    <a:p>
                      <a:r>
                        <a:rPr lang="en-US" sz="1050" b="0" cap="none" spc="0" dirty="0">
                          <a:ln w="0"/>
                          <a:solidFill>
                            <a:schemeClr val="tx1"/>
                          </a:solidFill>
                          <a:effectLst>
                            <a:outerShdw blurRad="38100" dist="19050" dir="2700000" algn="tl" rotWithShape="0">
                              <a:schemeClr val="dk1">
                                <a:alpha val="40000"/>
                              </a:schemeClr>
                            </a:outerShdw>
                          </a:effectLst>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50" b="0" cap="none" spc="0" dirty="0">
                          <a:ln w="0"/>
                          <a:solidFill>
                            <a:schemeClr val="tx1"/>
                          </a:solidFill>
                          <a:effectLst>
                            <a:outerShdw blurRad="38100" dist="19050" dir="2700000" algn="tl" rotWithShape="0">
                              <a:schemeClr val="dk1">
                                <a:alpha val="40000"/>
                              </a:schemeClr>
                            </a:outerShdw>
                          </a:effectLst>
                        </a:rPr>
                        <a:t>709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50" b="0" cap="none" spc="0" dirty="0">
                          <a:ln w="0"/>
                          <a:solidFill>
                            <a:schemeClr val="tx1"/>
                          </a:solidFill>
                          <a:effectLst>
                            <a:outerShdw blurRad="38100" dist="19050" dir="2700000" algn="tl" rotWithShape="0">
                              <a:schemeClr val="dk1">
                                <a:alpha val="40000"/>
                              </a:schemeClr>
                            </a:outerShdw>
                          </a:effectLst>
                        </a:rPr>
                        <a:t>709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50" b="0" cap="none" spc="0" dirty="0">
                          <a:ln w="0"/>
                          <a:solidFill>
                            <a:schemeClr val="tx1"/>
                          </a:solidFill>
                          <a:effectLst>
                            <a:outerShdw blurRad="38100" dist="19050" dir="2700000" algn="tl" rotWithShape="0">
                              <a:schemeClr val="dk1">
                                <a:alpha val="40000"/>
                              </a:schemeClr>
                            </a:outerShdw>
                          </a:effectLst>
                        </a:rPr>
                        <a:t>1418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574790"/>
                  </a:ext>
                </a:extLst>
              </a:tr>
            </a:tbl>
          </a:graphicData>
        </a:graphic>
      </p:graphicFrame>
      <p:sp>
        <p:nvSpPr>
          <p:cNvPr id="6" name="TextBox 5">
            <a:extLst>
              <a:ext uri="{FF2B5EF4-FFF2-40B4-BE49-F238E27FC236}">
                <a16:creationId xmlns:a16="http://schemas.microsoft.com/office/drawing/2014/main" id="{C4D673CE-17BB-6F46-AB40-4D09DFE66E20}"/>
              </a:ext>
            </a:extLst>
          </p:cNvPr>
          <p:cNvSpPr txBox="1"/>
          <p:nvPr/>
        </p:nvSpPr>
        <p:spPr>
          <a:xfrm>
            <a:off x="1156437" y="3429000"/>
            <a:ext cx="1905000" cy="369332"/>
          </a:xfrm>
          <a:prstGeom prst="rect">
            <a:avLst/>
          </a:prstGeom>
          <a:noFill/>
        </p:spPr>
        <p:txBody>
          <a:bodyPr wrap="square" rtlCol="0">
            <a:spAutoFit/>
          </a:bodyPr>
          <a:lstStyle/>
          <a:p>
            <a:r>
              <a:rPr lang="en-US" dirty="0"/>
              <a:t>Observed table</a:t>
            </a:r>
          </a:p>
        </p:txBody>
      </p:sp>
      <p:sp>
        <p:nvSpPr>
          <p:cNvPr id="7" name="TextBox 6">
            <a:extLst>
              <a:ext uri="{FF2B5EF4-FFF2-40B4-BE49-F238E27FC236}">
                <a16:creationId xmlns:a16="http://schemas.microsoft.com/office/drawing/2014/main" id="{E7BB48B0-D73A-1E49-88CD-58395C4DD374}"/>
              </a:ext>
            </a:extLst>
          </p:cNvPr>
          <p:cNvSpPr txBox="1"/>
          <p:nvPr/>
        </p:nvSpPr>
        <p:spPr>
          <a:xfrm>
            <a:off x="4106333" y="2971800"/>
            <a:ext cx="65" cy="276999"/>
          </a:xfrm>
          <a:prstGeom prst="rect">
            <a:avLst/>
          </a:prstGeom>
          <a:noFill/>
        </p:spPr>
        <p:txBody>
          <a:bodyPr wrap="none" lIns="0" tIns="0" rIns="0" bIns="0" rtlCol="0">
            <a:spAutoFit/>
          </a:bodyPr>
          <a:lstStyle/>
          <a:p>
            <a:endParaRPr lang="en-US" dirty="0"/>
          </a:p>
        </p:txBody>
      </p:sp>
      <p:graphicFrame>
        <p:nvGraphicFramePr>
          <p:cNvPr id="9" name="Table 8">
            <a:extLst>
              <a:ext uri="{FF2B5EF4-FFF2-40B4-BE49-F238E27FC236}">
                <a16:creationId xmlns:a16="http://schemas.microsoft.com/office/drawing/2014/main" id="{24FBD20F-7369-D449-A62F-43876AF1391F}"/>
              </a:ext>
            </a:extLst>
          </p:cNvPr>
          <p:cNvGraphicFramePr>
            <a:graphicFrameLocks noGrp="1"/>
          </p:cNvGraphicFramePr>
          <p:nvPr>
            <p:extLst>
              <p:ext uri="{D42A27DB-BD31-4B8C-83A1-F6EECF244321}">
                <p14:modId xmlns:p14="http://schemas.microsoft.com/office/powerpoint/2010/main" val="194630871"/>
              </p:ext>
            </p:extLst>
          </p:nvPr>
        </p:nvGraphicFramePr>
        <p:xfrm>
          <a:off x="4205392" y="3973578"/>
          <a:ext cx="2281767" cy="1257300"/>
        </p:xfrm>
        <a:graphic>
          <a:graphicData uri="http://schemas.openxmlformats.org/drawingml/2006/table">
            <a:tbl>
              <a:tblPr firstRow="1" bandRow="1">
                <a:tableStyleId>{2D5ABB26-0587-4C30-8999-92F81FD0307C}</a:tableStyleId>
              </a:tblPr>
              <a:tblGrid>
                <a:gridCol w="838200">
                  <a:extLst>
                    <a:ext uri="{9D8B030D-6E8A-4147-A177-3AD203B41FA5}">
                      <a16:colId xmlns:a16="http://schemas.microsoft.com/office/drawing/2014/main" val="797036529"/>
                    </a:ext>
                  </a:extLst>
                </a:gridCol>
                <a:gridCol w="685800">
                  <a:extLst>
                    <a:ext uri="{9D8B030D-6E8A-4147-A177-3AD203B41FA5}">
                      <a16:colId xmlns:a16="http://schemas.microsoft.com/office/drawing/2014/main" val="2141127106"/>
                    </a:ext>
                  </a:extLst>
                </a:gridCol>
                <a:gridCol w="757767">
                  <a:extLst>
                    <a:ext uri="{9D8B030D-6E8A-4147-A177-3AD203B41FA5}">
                      <a16:colId xmlns:a16="http://schemas.microsoft.com/office/drawing/2014/main" val="3350363595"/>
                    </a:ext>
                  </a:extLst>
                </a:gridCol>
              </a:tblGrid>
              <a:tr h="200799">
                <a:tc>
                  <a:txBody>
                    <a:bodyPr/>
                    <a:lstStyle/>
                    <a:p>
                      <a:endParaRPr lang="en-US" sz="1050" b="0" cap="none" spc="0" dirty="0">
                        <a:ln w="0"/>
                        <a:solidFill>
                          <a:schemeClr val="tx1"/>
                        </a:solidFill>
                        <a:effectLst>
                          <a:outerShdw blurRad="38100" dist="19050" dir="2700000" algn="tl" rotWithShape="0">
                            <a:schemeClr val="dk1">
                              <a:alpha val="40000"/>
                            </a:scheme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050" b="0" cap="none" spc="0" dirty="0">
                          <a:ln w="0"/>
                          <a:solidFill>
                            <a:schemeClr val="tx1"/>
                          </a:solidFill>
                          <a:effectLst>
                            <a:outerShdw blurRad="38100" dist="19050" dir="2700000" algn="tl" rotWithShape="0">
                              <a:schemeClr val="dk1">
                                <a:alpha val="40000"/>
                              </a:schemeClr>
                            </a:outerShdw>
                          </a:effectLst>
                        </a:rPr>
                        <a:t>Lung Cancer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050" b="0" cap="none" spc="0" dirty="0">
                        <a:ln w="0"/>
                        <a:solidFill>
                          <a:schemeClr val="tx1"/>
                        </a:solidFill>
                        <a:effectLst>
                          <a:outerShdw blurRad="38100" dist="19050" dir="2700000" algn="tl" rotWithShape="0">
                            <a:schemeClr val="dk1">
                              <a:alpha val="40000"/>
                            </a:scheme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1674869"/>
                  </a:ext>
                </a:extLst>
              </a:tr>
              <a:tr h="228600">
                <a:tc>
                  <a:txBody>
                    <a:bodyPr/>
                    <a:lstStyle/>
                    <a:p>
                      <a:r>
                        <a:rPr lang="en-US" sz="1050" b="0" cap="none" spc="0" dirty="0">
                          <a:ln w="0"/>
                          <a:solidFill>
                            <a:schemeClr val="tx1"/>
                          </a:solidFill>
                          <a:effectLst>
                            <a:outerShdw blurRad="38100" dist="19050" dir="2700000" algn="tl" rotWithShape="0">
                              <a:schemeClr val="dk1">
                                <a:alpha val="40000"/>
                              </a:schemeClr>
                            </a:outerShdw>
                          </a:effectLst>
                        </a:rPr>
                        <a:t>Smoker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50" b="0" cap="none" spc="0" dirty="0">
                          <a:ln w="0"/>
                          <a:solidFill>
                            <a:schemeClr val="tx1"/>
                          </a:solidFill>
                          <a:effectLst>
                            <a:outerShdw blurRad="38100" dist="19050" dir="2700000" algn="tl" rotWithShape="0">
                              <a:schemeClr val="dk1">
                                <a:alpha val="40000"/>
                              </a:schemeClr>
                            </a:outerShdw>
                          </a:effectLst>
                        </a:rPr>
                        <a:t>Case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50" b="0" cap="none" spc="0" dirty="0">
                          <a:ln w="0"/>
                          <a:solidFill>
                            <a:schemeClr val="tx1"/>
                          </a:solidFill>
                          <a:effectLst>
                            <a:outerShdw blurRad="38100" dist="19050" dir="2700000" algn="tl" rotWithShape="0">
                              <a:schemeClr val="dk1">
                                <a:alpha val="40000"/>
                              </a:schemeClr>
                            </a:outerShdw>
                          </a:effectLst>
                        </a:rPr>
                        <a:t>Control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9971191"/>
                  </a:ext>
                </a:extLst>
              </a:tr>
              <a:tr h="238760">
                <a:tc>
                  <a:txBody>
                    <a:bodyPr/>
                    <a:lstStyle/>
                    <a:p>
                      <a:r>
                        <a:rPr lang="en-US" sz="1050" b="0" cap="none" spc="0" dirty="0">
                          <a:ln w="0"/>
                          <a:solidFill>
                            <a:schemeClr val="tx1"/>
                          </a:solidFill>
                          <a:effectLst>
                            <a:outerShdw blurRad="38100" dist="19050" dir="2700000" algn="tl" rotWithShape="0">
                              <a:schemeClr val="dk1">
                                <a:alpha val="40000"/>
                              </a:schemeClr>
                            </a:outerShdw>
                          </a:effectLst>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50" b="0" cap="none" spc="0" dirty="0">
                          <a:ln w="0"/>
                          <a:solidFill>
                            <a:schemeClr val="tx1"/>
                          </a:solidFill>
                          <a:effectLst>
                            <a:outerShdw blurRad="38100" dist="19050" dir="2700000" algn="tl" rotWithShape="0">
                              <a:schemeClr val="dk1">
                                <a:alpha val="40000"/>
                              </a:schemeClr>
                            </a:outerShdw>
                          </a:effectLst>
                        </a:rPr>
                        <a:t>669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50" b="0" cap="none" spc="0" dirty="0">
                          <a:ln w="0"/>
                          <a:solidFill>
                            <a:schemeClr val="tx1"/>
                          </a:solidFill>
                          <a:effectLst>
                            <a:outerShdw blurRad="38100" dist="19050" dir="2700000" algn="tl" rotWithShape="0">
                              <a:schemeClr val="dk1">
                                <a:alpha val="40000"/>
                              </a:schemeClr>
                            </a:outerShdw>
                          </a:effectLst>
                        </a:rPr>
                        <a:t>669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5770806"/>
                  </a:ext>
                </a:extLst>
              </a:tr>
              <a:tr h="215900">
                <a:tc>
                  <a:txBody>
                    <a:bodyPr/>
                    <a:lstStyle/>
                    <a:p>
                      <a:r>
                        <a:rPr lang="en-US" sz="1050" b="0" cap="none" spc="0" dirty="0">
                          <a:ln w="0"/>
                          <a:solidFill>
                            <a:schemeClr val="tx1"/>
                          </a:solidFill>
                          <a:effectLst>
                            <a:outerShdw blurRad="38100" dist="19050" dir="2700000" algn="tl" rotWithShape="0">
                              <a:schemeClr val="dk1">
                                <a:alpha val="40000"/>
                              </a:schemeClr>
                            </a:outerShdw>
                          </a:effectLst>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50" b="0" cap="none" spc="0" dirty="0">
                          <a:ln w="0"/>
                          <a:solidFill>
                            <a:schemeClr val="tx1"/>
                          </a:solidFill>
                          <a:effectLst>
                            <a:outerShdw blurRad="38100" dist="19050" dir="2700000" algn="tl" rotWithShape="0">
                              <a:schemeClr val="dk1">
                                <a:alpha val="40000"/>
                              </a:schemeClr>
                            </a:outerShdw>
                          </a:effectLst>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50" b="0" cap="none" spc="0" dirty="0">
                          <a:ln w="0"/>
                          <a:solidFill>
                            <a:schemeClr val="tx1"/>
                          </a:solidFill>
                          <a:effectLst>
                            <a:outerShdw blurRad="38100" dist="19050" dir="2700000" algn="tl" rotWithShape="0">
                              <a:schemeClr val="dk1">
                                <a:alpha val="40000"/>
                              </a:schemeClr>
                            </a:outerShdw>
                          </a:effectLst>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3149263"/>
                  </a:ext>
                </a:extLst>
              </a:tr>
              <a:tr h="166116">
                <a:tc>
                  <a:txBody>
                    <a:bodyPr/>
                    <a:lstStyle/>
                    <a:p>
                      <a:r>
                        <a:rPr lang="en-US" sz="1050" b="0" cap="none" spc="0" dirty="0">
                          <a:ln w="0"/>
                          <a:solidFill>
                            <a:schemeClr val="tx1"/>
                          </a:solidFill>
                          <a:effectLst>
                            <a:outerShdw blurRad="38100" dist="19050" dir="2700000" algn="tl" rotWithShape="0">
                              <a:schemeClr val="dk1">
                                <a:alpha val="40000"/>
                              </a:schemeClr>
                            </a:outerShdw>
                          </a:effectLst>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50" b="0" cap="none" spc="0" dirty="0">
                          <a:ln w="0"/>
                          <a:solidFill>
                            <a:schemeClr val="tx1"/>
                          </a:solidFill>
                          <a:effectLst>
                            <a:outerShdw blurRad="38100" dist="19050" dir="2700000" algn="tl" rotWithShape="0">
                              <a:schemeClr val="dk1">
                                <a:alpha val="40000"/>
                              </a:schemeClr>
                            </a:outerShdw>
                          </a:effectLst>
                        </a:rPr>
                        <a:t>709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50" b="0" cap="none" spc="0" dirty="0">
                          <a:ln w="0"/>
                          <a:solidFill>
                            <a:schemeClr val="tx1"/>
                          </a:solidFill>
                          <a:effectLst>
                            <a:outerShdw blurRad="38100" dist="19050" dir="2700000" algn="tl" rotWithShape="0">
                              <a:schemeClr val="dk1">
                                <a:alpha val="40000"/>
                              </a:schemeClr>
                            </a:outerShdw>
                          </a:effectLst>
                        </a:rPr>
                        <a:t>709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574790"/>
                  </a:ext>
                </a:extLst>
              </a:tr>
            </a:tbl>
          </a:graphicData>
        </a:graphic>
      </p:graphicFrame>
      <p:sp>
        <p:nvSpPr>
          <p:cNvPr id="10" name="TextBox 9">
            <a:extLst>
              <a:ext uri="{FF2B5EF4-FFF2-40B4-BE49-F238E27FC236}">
                <a16:creationId xmlns:a16="http://schemas.microsoft.com/office/drawing/2014/main" id="{D38186E9-4DD1-734E-A2B9-65BBEE5C7D2C}"/>
              </a:ext>
            </a:extLst>
          </p:cNvPr>
          <p:cNvSpPr txBox="1"/>
          <p:nvPr/>
        </p:nvSpPr>
        <p:spPr>
          <a:xfrm>
            <a:off x="4393775" y="3429000"/>
            <a:ext cx="1905000" cy="369332"/>
          </a:xfrm>
          <a:prstGeom prst="rect">
            <a:avLst/>
          </a:prstGeom>
          <a:noFill/>
        </p:spPr>
        <p:txBody>
          <a:bodyPr wrap="square" rtlCol="0">
            <a:spAutoFit/>
          </a:bodyPr>
          <a:lstStyle/>
          <a:p>
            <a:r>
              <a:rPr lang="en-US" dirty="0"/>
              <a:t>Expected table</a:t>
            </a:r>
          </a:p>
        </p:txBody>
      </p:sp>
    </p:spTree>
    <p:extLst>
      <p:ext uri="{BB962C8B-B14F-4D97-AF65-F5344CB8AC3E}">
        <p14:creationId xmlns:p14="http://schemas.microsoft.com/office/powerpoint/2010/main" val="33761364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7666A-5ED4-B54C-BCCD-A4179B51E5E6}"/>
              </a:ext>
            </a:extLst>
          </p:cNvPr>
          <p:cNvSpPr>
            <a:spLocks noGrp="1"/>
          </p:cNvSpPr>
          <p:nvPr>
            <p:ph type="title"/>
          </p:nvPr>
        </p:nvSpPr>
        <p:spPr/>
        <p:txBody>
          <a:bodyPr/>
          <a:lstStyle/>
          <a:p>
            <a:r>
              <a:rPr lang="en-US" dirty="0" err="1"/>
              <a:t>Cont</a:t>
            </a:r>
            <a:r>
              <a:rPr lang="en-US" dirty="0"/>
              <a:t> – Pearson Chi-square test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AC81B73-F45E-1F42-96E5-0BD766B196B9}"/>
                  </a:ext>
                </a:extLst>
              </p:cNvPr>
              <p:cNvSpPr>
                <a:spLocks noGrp="1"/>
              </p:cNvSpPr>
              <p:nvPr>
                <p:ph idx="1"/>
              </p:nvPr>
            </p:nvSpPr>
            <p:spPr/>
            <p:txBody>
              <a:bodyPr>
                <a:noAutofit/>
              </a:bodyPr>
              <a:lstStyle/>
              <a:p>
                <a:pPr marL="0" indent="0">
                  <a:buNone/>
                </a:pPr>
                <a:r>
                  <a:rPr lang="en-US" sz="1900" dirty="0"/>
                  <a:t>The Pearson statistic equals to</a:t>
                </a:r>
              </a:p>
              <a:p>
                <a:pPr marL="0" indent="0">
                  <a:buNone/>
                </a:pPr>
                <a:endParaRPr lang="en-US" sz="1900" dirty="0"/>
              </a:p>
              <a:p>
                <a:pPr marL="0" indent="0">
                  <a:buNone/>
                </a:pPr>
                <a14:m>
                  <m:oMathPara xmlns:m="http://schemas.openxmlformats.org/officeDocument/2006/math">
                    <m:oMathParaPr>
                      <m:jc m:val="centerGroup"/>
                    </m:oMathParaPr>
                    <m:oMath xmlns:m="http://schemas.openxmlformats.org/officeDocument/2006/math">
                      <m:sSup>
                        <m:sSupPr>
                          <m:ctrlPr>
                            <a:rPr lang="en-US" sz="1900" i="1" smtClean="0">
                              <a:latin typeface="Cambria Math" panose="02040503050406030204" pitchFamily="18" charset="0"/>
                            </a:rPr>
                          </m:ctrlPr>
                        </m:sSupPr>
                        <m:e>
                          <m:r>
                            <a:rPr lang="en-US" sz="1900" b="0" i="1" smtClean="0">
                              <a:latin typeface="Cambria Math" panose="02040503050406030204" pitchFamily="18" charset="0"/>
                            </a:rPr>
                            <m:t>𝑋</m:t>
                          </m:r>
                        </m:e>
                        <m:sup>
                          <m:r>
                            <a:rPr lang="en-US" sz="1900" b="0" i="1" smtClean="0">
                              <a:latin typeface="Cambria Math" panose="02040503050406030204" pitchFamily="18" charset="0"/>
                            </a:rPr>
                            <m:t>2</m:t>
                          </m:r>
                        </m:sup>
                      </m:sSup>
                      <m:r>
                        <a:rPr lang="en-US" sz="1900" b="0" i="1" smtClean="0">
                          <a:latin typeface="Cambria Math" panose="02040503050406030204" pitchFamily="18" charset="0"/>
                        </a:rPr>
                        <m:t>=</m:t>
                      </m:r>
                      <m:f>
                        <m:fPr>
                          <m:ctrlPr>
                            <a:rPr lang="en-US" sz="1900" b="0" i="1" smtClean="0">
                              <a:latin typeface="Cambria Math" panose="02040503050406030204" pitchFamily="18" charset="0"/>
                            </a:rPr>
                          </m:ctrlPr>
                        </m:fPr>
                        <m:num>
                          <m:sSup>
                            <m:sSupPr>
                              <m:ctrlPr>
                                <a:rPr lang="en-US" sz="1900" b="0" i="1" smtClean="0">
                                  <a:latin typeface="Cambria Math" panose="02040503050406030204" pitchFamily="18" charset="0"/>
                                </a:rPr>
                              </m:ctrlPr>
                            </m:sSupPr>
                            <m:e>
                              <m:r>
                                <a:rPr lang="en-US" sz="1900" b="0" i="1" smtClean="0">
                                  <a:latin typeface="Cambria Math" panose="02040503050406030204" pitchFamily="18" charset="0"/>
                                </a:rPr>
                                <m:t>(688−669)</m:t>
                              </m:r>
                            </m:e>
                            <m:sup>
                              <m:r>
                                <a:rPr lang="en-US" sz="1900" b="0" i="1" smtClean="0">
                                  <a:latin typeface="Cambria Math" panose="02040503050406030204" pitchFamily="18" charset="0"/>
                                </a:rPr>
                                <m:t>2</m:t>
                              </m:r>
                            </m:sup>
                          </m:sSup>
                        </m:num>
                        <m:den>
                          <m:r>
                            <a:rPr lang="en-US" sz="1900" b="0" i="1" smtClean="0">
                              <a:latin typeface="Cambria Math" panose="02040503050406030204" pitchFamily="18" charset="0"/>
                            </a:rPr>
                            <m:t>669</m:t>
                          </m:r>
                        </m:den>
                      </m:f>
                      <m:r>
                        <a:rPr lang="en-US" sz="1900" b="0" i="1" smtClean="0">
                          <a:latin typeface="Cambria Math" panose="02040503050406030204" pitchFamily="18" charset="0"/>
                        </a:rPr>
                        <m:t>+</m:t>
                      </m:r>
                      <m:f>
                        <m:fPr>
                          <m:ctrlPr>
                            <a:rPr lang="en-US" sz="1900" b="0" i="1" smtClean="0">
                              <a:latin typeface="Cambria Math" panose="02040503050406030204" pitchFamily="18" charset="0"/>
                            </a:rPr>
                          </m:ctrlPr>
                        </m:fPr>
                        <m:num>
                          <m:sSup>
                            <m:sSupPr>
                              <m:ctrlPr>
                                <a:rPr lang="en-US" sz="1900" b="0" i="1" smtClean="0">
                                  <a:latin typeface="Cambria Math" panose="02040503050406030204" pitchFamily="18" charset="0"/>
                                </a:rPr>
                              </m:ctrlPr>
                            </m:sSupPr>
                            <m:e>
                              <m:r>
                                <a:rPr lang="en-US" sz="1900" b="0" i="1" smtClean="0">
                                  <a:latin typeface="Cambria Math" panose="02040503050406030204" pitchFamily="18" charset="0"/>
                                </a:rPr>
                                <m:t>(650−669)</m:t>
                              </m:r>
                            </m:e>
                            <m:sup>
                              <m:r>
                                <a:rPr lang="en-US" sz="1900" b="0" i="1" smtClean="0">
                                  <a:latin typeface="Cambria Math" panose="02040503050406030204" pitchFamily="18" charset="0"/>
                                </a:rPr>
                                <m:t>2</m:t>
                              </m:r>
                            </m:sup>
                          </m:sSup>
                        </m:num>
                        <m:den>
                          <m:r>
                            <a:rPr lang="en-US" sz="1900" b="0" i="1" smtClean="0">
                              <a:latin typeface="Cambria Math" panose="02040503050406030204" pitchFamily="18" charset="0"/>
                            </a:rPr>
                            <m:t>669</m:t>
                          </m:r>
                        </m:den>
                      </m:f>
                      <m:r>
                        <a:rPr lang="en-US" sz="1900" b="0" i="1" smtClean="0">
                          <a:latin typeface="Cambria Math" panose="02040503050406030204" pitchFamily="18" charset="0"/>
                        </a:rPr>
                        <m:t>+</m:t>
                      </m:r>
                      <m:f>
                        <m:fPr>
                          <m:ctrlPr>
                            <a:rPr lang="en-US" sz="1900" b="0" i="1" smtClean="0">
                              <a:latin typeface="Cambria Math" panose="02040503050406030204" pitchFamily="18" charset="0"/>
                            </a:rPr>
                          </m:ctrlPr>
                        </m:fPr>
                        <m:num>
                          <m:sSup>
                            <m:sSupPr>
                              <m:ctrlPr>
                                <a:rPr lang="en-US" sz="1900" b="0" i="1" smtClean="0">
                                  <a:latin typeface="Cambria Math" panose="02040503050406030204" pitchFamily="18" charset="0"/>
                                </a:rPr>
                              </m:ctrlPr>
                            </m:sSupPr>
                            <m:e>
                              <m:r>
                                <a:rPr lang="en-US" sz="1900" b="0" i="1" smtClean="0">
                                  <a:latin typeface="Cambria Math" panose="02040503050406030204" pitchFamily="18" charset="0"/>
                                </a:rPr>
                                <m:t>(21−40)</m:t>
                              </m:r>
                            </m:e>
                            <m:sup>
                              <m:r>
                                <a:rPr lang="en-US" sz="1900" b="0" i="1" smtClean="0">
                                  <a:latin typeface="Cambria Math" panose="02040503050406030204" pitchFamily="18" charset="0"/>
                                </a:rPr>
                                <m:t>2</m:t>
                              </m:r>
                            </m:sup>
                          </m:sSup>
                        </m:num>
                        <m:den>
                          <m:r>
                            <a:rPr lang="en-US" sz="1900" b="0" i="1" smtClean="0">
                              <a:latin typeface="Cambria Math" panose="02040503050406030204" pitchFamily="18" charset="0"/>
                            </a:rPr>
                            <m:t>40</m:t>
                          </m:r>
                        </m:den>
                      </m:f>
                      <m:r>
                        <a:rPr lang="en-US" sz="1900" b="0" i="1" smtClean="0">
                          <a:latin typeface="Cambria Math" panose="02040503050406030204" pitchFamily="18" charset="0"/>
                        </a:rPr>
                        <m:t>+</m:t>
                      </m:r>
                      <m:f>
                        <m:fPr>
                          <m:ctrlPr>
                            <a:rPr lang="en-US" sz="1900" b="0" i="1" smtClean="0">
                              <a:latin typeface="Cambria Math" panose="02040503050406030204" pitchFamily="18" charset="0"/>
                            </a:rPr>
                          </m:ctrlPr>
                        </m:fPr>
                        <m:num>
                          <m:sSup>
                            <m:sSupPr>
                              <m:ctrlPr>
                                <a:rPr lang="en-US" sz="1900" b="0" i="1" smtClean="0">
                                  <a:latin typeface="Cambria Math" panose="02040503050406030204" pitchFamily="18" charset="0"/>
                                </a:rPr>
                              </m:ctrlPr>
                            </m:sSupPr>
                            <m:e>
                              <m:r>
                                <a:rPr lang="en-US" sz="1900" b="0" i="1" smtClean="0">
                                  <a:latin typeface="Cambria Math" panose="02040503050406030204" pitchFamily="18" charset="0"/>
                                </a:rPr>
                                <m:t>(59−40)</m:t>
                              </m:r>
                            </m:e>
                            <m:sup>
                              <m:r>
                                <a:rPr lang="en-US" sz="1900" b="0" i="1" smtClean="0">
                                  <a:latin typeface="Cambria Math" panose="02040503050406030204" pitchFamily="18" charset="0"/>
                                </a:rPr>
                                <m:t>2</m:t>
                              </m:r>
                            </m:sup>
                          </m:sSup>
                        </m:num>
                        <m:den>
                          <m:r>
                            <a:rPr lang="en-US" sz="1900" b="0" i="1" smtClean="0">
                              <a:latin typeface="Cambria Math" panose="02040503050406030204" pitchFamily="18" charset="0"/>
                            </a:rPr>
                            <m:t>40</m:t>
                          </m:r>
                        </m:den>
                      </m:f>
                      <m:r>
                        <a:rPr lang="en-US" sz="1900" b="0" i="1" smtClean="0">
                          <a:latin typeface="Cambria Math" panose="02040503050406030204" pitchFamily="18" charset="0"/>
                        </a:rPr>
                        <m:t>=19.129</m:t>
                      </m:r>
                    </m:oMath>
                  </m:oMathPara>
                </a14:m>
                <a:endParaRPr lang="en-US" sz="1900" dirty="0"/>
              </a:p>
              <a:p>
                <a:pPr marL="0" indent="0">
                  <a:buNone/>
                </a:pPr>
                <a:r>
                  <a:rPr lang="en-US" sz="1900" dirty="0"/>
                  <a:t>	</a:t>
                </a:r>
              </a:p>
              <a:p>
                <a:pPr marL="0" indent="0">
                  <a:buNone/>
                </a:pPr>
                <a:r>
                  <a:rPr lang="en-US" sz="1900" dirty="0"/>
                  <a:t>Degree of freedom is </a:t>
                </a:r>
                <a14:m>
                  <m:oMath xmlns:m="http://schemas.openxmlformats.org/officeDocument/2006/math">
                    <m:d>
                      <m:dPr>
                        <m:ctrlPr>
                          <a:rPr lang="en-US" sz="1900" i="1">
                            <a:latin typeface="Cambria Math" panose="02040503050406030204" pitchFamily="18" charset="0"/>
                          </a:rPr>
                        </m:ctrlPr>
                      </m:dPr>
                      <m:e>
                        <m:r>
                          <a:rPr lang="en-US" sz="1900">
                            <a:latin typeface="Cambria Math" panose="02040503050406030204" pitchFamily="18" charset="0"/>
                          </a:rPr>
                          <m:t>2−1</m:t>
                        </m:r>
                      </m:e>
                    </m:d>
                    <m:d>
                      <m:dPr>
                        <m:ctrlPr>
                          <a:rPr lang="en-US" sz="1900" i="1">
                            <a:latin typeface="Cambria Math" panose="02040503050406030204" pitchFamily="18" charset="0"/>
                          </a:rPr>
                        </m:ctrlPr>
                      </m:dPr>
                      <m:e>
                        <m:r>
                          <a:rPr lang="en-US" sz="1900">
                            <a:latin typeface="Cambria Math" panose="02040503050406030204" pitchFamily="18" charset="0"/>
                          </a:rPr>
                          <m:t>2−1</m:t>
                        </m:r>
                      </m:e>
                    </m:d>
                    <m:r>
                      <a:rPr lang="en-US" sz="1900">
                        <a:latin typeface="Cambria Math" panose="02040503050406030204" pitchFamily="18" charset="0"/>
                      </a:rPr>
                      <m:t>=1</m:t>
                    </m:r>
                  </m:oMath>
                </a14:m>
                <a:endParaRPr lang="en-US" sz="1900" dirty="0"/>
              </a:p>
              <a:p>
                <a:pPr marL="0" indent="0">
                  <a:buNone/>
                </a:pPr>
                <a:endParaRPr lang="en-US" sz="1900" dirty="0"/>
              </a:p>
              <a:p>
                <a:pPr marL="0" indent="0">
                  <a:buNone/>
                </a:pPr>
                <a:r>
                  <a:rPr lang="en-US" sz="1900" dirty="0"/>
                  <a:t>P-value is </a:t>
                </a:r>
                <a14:m>
                  <m:oMath xmlns:m="http://schemas.openxmlformats.org/officeDocument/2006/math">
                    <m:r>
                      <a:rPr lang="en-US" sz="1900" i="1" dirty="0">
                        <a:latin typeface="Cambria Math" panose="02040503050406030204" pitchFamily="18" charset="0"/>
                      </a:rPr>
                      <m:t>0.0000126</m:t>
                    </m:r>
                  </m:oMath>
                </a14:m>
                <a:r>
                  <a:rPr lang="en-US" sz="1900" dirty="0"/>
                  <a:t>, less than </a:t>
                </a:r>
                <a14:m>
                  <m:oMath xmlns:m="http://schemas.openxmlformats.org/officeDocument/2006/math">
                    <m:r>
                      <a:rPr lang="en-US" sz="1900" i="1" dirty="0" smtClean="0">
                        <a:latin typeface="Cambria Math" panose="02040503050406030204" pitchFamily="18" charset="0"/>
                      </a:rPr>
                      <m:t>0.05</m:t>
                    </m:r>
                  </m:oMath>
                </a14:m>
                <a:r>
                  <a:rPr lang="en-US" sz="1900" dirty="0"/>
                  <a:t>, reject null hypothesis. </a:t>
                </a:r>
                <a:r>
                  <a:rPr lang="en-US" sz="1900" i="1" dirty="0"/>
                  <a:t>(calculate </a:t>
                </a:r>
                <a:r>
                  <a:rPr lang="en-US" altLang="zh-CN" sz="1900" i="1" dirty="0"/>
                  <a:t>using</a:t>
                </a:r>
                <a:r>
                  <a:rPr lang="en-US" sz="1900" i="1" dirty="0"/>
                  <a:t> </a:t>
                </a:r>
                <a14:m>
                  <m:oMath xmlns:m="http://schemas.openxmlformats.org/officeDocument/2006/math">
                    <m:r>
                      <a:rPr lang="en-US" sz="1900" i="1" dirty="0">
                        <a:latin typeface="Cambria Math" panose="02040503050406030204" pitchFamily="18" charset="0"/>
                      </a:rPr>
                      <m:t>𝑝𝑐h𝑖𝑠𝑞</m:t>
                    </m:r>
                    <m:r>
                      <a:rPr lang="en-US" sz="1900" i="1" dirty="0">
                        <a:latin typeface="Cambria Math" panose="02040503050406030204" pitchFamily="18" charset="0"/>
                      </a:rPr>
                      <m:t>(19.129,1,</m:t>
                    </m:r>
                    <m:r>
                      <a:rPr lang="en-US" sz="1900" i="1" dirty="0">
                        <a:latin typeface="Cambria Math" panose="02040503050406030204" pitchFamily="18" charset="0"/>
                      </a:rPr>
                      <m:t>𝑙𝑜𝑤𝑒𝑟</m:t>
                    </m:r>
                    <m:r>
                      <a:rPr lang="en-US" sz="1900" i="1" dirty="0">
                        <a:latin typeface="Cambria Math" panose="02040503050406030204" pitchFamily="18" charset="0"/>
                      </a:rPr>
                      <m:t>.</m:t>
                    </m:r>
                    <m:r>
                      <a:rPr lang="en-US" sz="1900" i="1" dirty="0">
                        <a:latin typeface="Cambria Math" panose="02040503050406030204" pitchFamily="18" charset="0"/>
                      </a:rPr>
                      <m:t>𝑡𝑎𝑖𝑙</m:t>
                    </m:r>
                    <m:r>
                      <a:rPr lang="en-US" sz="1900" i="1" dirty="0">
                        <a:latin typeface="Cambria Math" panose="02040503050406030204" pitchFamily="18" charset="0"/>
                      </a:rPr>
                      <m:t>=</m:t>
                    </m:r>
                    <m:r>
                      <a:rPr lang="en-US" sz="1900" i="1" dirty="0">
                        <a:latin typeface="Cambria Math" panose="02040503050406030204" pitchFamily="18" charset="0"/>
                      </a:rPr>
                      <m:t>𝐹𝐴𝐿𝑆𝐸</m:t>
                    </m:r>
                    <m:r>
                      <a:rPr lang="en-US" sz="1900" i="1" dirty="0">
                        <a:latin typeface="Cambria Math" panose="02040503050406030204" pitchFamily="18" charset="0"/>
                      </a:rPr>
                      <m:t>) </m:t>
                    </m:r>
                  </m:oMath>
                </a14:m>
                <a:r>
                  <a:rPr lang="en-US" sz="1900" i="1" dirty="0"/>
                  <a:t> in R)</a:t>
                </a:r>
              </a:p>
              <a:p>
                <a:pPr marL="0" indent="0">
                  <a:buNone/>
                </a:pPr>
                <a:endParaRPr lang="en-US" sz="1900" dirty="0"/>
              </a:p>
              <a:p>
                <a:pPr marL="0" indent="0">
                  <a:buNone/>
                </a:pPr>
                <a:r>
                  <a:rPr lang="en-US" sz="1900" dirty="0"/>
                  <a:t>We have 95% confidence to reject the null hypothesis that smoking and lung cancer are independent.</a:t>
                </a:r>
              </a:p>
            </p:txBody>
          </p:sp>
        </mc:Choice>
        <mc:Fallback xmlns="">
          <p:sp>
            <p:nvSpPr>
              <p:cNvPr id="3" name="Content Placeholder 2">
                <a:extLst>
                  <a:ext uri="{FF2B5EF4-FFF2-40B4-BE49-F238E27FC236}">
                    <a16:creationId xmlns:a16="http://schemas.microsoft.com/office/drawing/2014/main" id="{EAC81B73-F45E-1F42-96E5-0BD766B196B9}"/>
                  </a:ext>
                </a:extLst>
              </p:cNvPr>
              <p:cNvSpPr>
                <a:spLocks noGrp="1" noRot="1" noChangeAspect="1" noMove="1" noResize="1" noEditPoints="1" noAdjustHandles="1" noChangeArrowheads="1" noChangeShapeType="1" noTextEdit="1"/>
              </p:cNvSpPr>
              <p:nvPr>
                <p:ph idx="1"/>
              </p:nvPr>
            </p:nvSpPr>
            <p:spPr>
              <a:blipFill>
                <a:blip r:embed="rId3"/>
                <a:stretch>
                  <a:fillRect l="-1849" t="-1724" r="-117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15E8626-2D46-514A-9A7D-3485048C5B2F}"/>
              </a:ext>
            </a:extLst>
          </p:cNvPr>
          <p:cNvSpPr>
            <a:spLocks noGrp="1"/>
          </p:cNvSpPr>
          <p:nvPr>
            <p:ph type="sldNum" sz="quarter" idx="12"/>
          </p:nvPr>
        </p:nvSpPr>
        <p:spPr/>
        <p:txBody>
          <a:bodyPr/>
          <a:lstStyle/>
          <a:p>
            <a:fld id="{0235576B-7F3C-4840-ADD7-A9DF1158E3A5}" type="slidenum">
              <a:rPr lang="en-US" smtClean="0"/>
              <a:pPr/>
              <a:t>29</a:t>
            </a:fld>
            <a:endParaRPr lang="en-US"/>
          </a:p>
        </p:txBody>
      </p:sp>
    </p:spTree>
    <p:extLst>
      <p:ext uri="{BB962C8B-B14F-4D97-AF65-F5344CB8AC3E}">
        <p14:creationId xmlns:p14="http://schemas.microsoft.com/office/powerpoint/2010/main" val="2433107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9B9D3-C481-A947-88F2-34A9A2FFD57B}"/>
              </a:ext>
            </a:extLst>
          </p:cNvPr>
          <p:cNvSpPr>
            <a:spLocks noGrp="1"/>
          </p:cNvSpPr>
          <p:nvPr>
            <p:ph type="title"/>
          </p:nvPr>
        </p:nvSpPr>
        <p:spPr>
          <a:xfrm>
            <a:off x="228600" y="304800"/>
            <a:ext cx="7543800" cy="914400"/>
          </a:xfrm>
        </p:spPr>
        <p:txBody>
          <a:bodyPr/>
          <a:lstStyle/>
          <a:p>
            <a:pPr algn="ctr"/>
            <a:r>
              <a:rPr lang="en-US" dirty="0"/>
              <a:t>Outline</a:t>
            </a:r>
          </a:p>
        </p:txBody>
      </p:sp>
      <p:sp>
        <p:nvSpPr>
          <p:cNvPr id="3" name="Content Placeholder 2">
            <a:extLst>
              <a:ext uri="{FF2B5EF4-FFF2-40B4-BE49-F238E27FC236}">
                <a16:creationId xmlns:a16="http://schemas.microsoft.com/office/drawing/2014/main" id="{34CC9907-3F62-3642-9391-E35E3AFA9609}"/>
              </a:ext>
            </a:extLst>
          </p:cNvPr>
          <p:cNvSpPr>
            <a:spLocks noGrp="1"/>
          </p:cNvSpPr>
          <p:nvPr>
            <p:ph idx="1"/>
          </p:nvPr>
        </p:nvSpPr>
        <p:spPr>
          <a:xfrm>
            <a:off x="228600" y="1527048"/>
            <a:ext cx="7543800" cy="4416552"/>
          </a:xfrm>
        </p:spPr>
        <p:txBody>
          <a:bodyPr>
            <a:normAutofit/>
          </a:bodyPr>
          <a:lstStyle/>
          <a:p>
            <a:pPr marL="0" indent="0">
              <a:buClr>
                <a:schemeClr val="tx1"/>
              </a:buClr>
              <a:buNone/>
            </a:pPr>
            <a:endParaRPr lang="en-US" sz="1900" dirty="0"/>
          </a:p>
          <a:p>
            <a:pPr marL="457200" indent="-457200">
              <a:buClr>
                <a:schemeClr val="tx1"/>
              </a:buClr>
              <a:buFont typeface="+mj-lt"/>
              <a:buAutoNum type="arabicPeriod"/>
            </a:pPr>
            <a:r>
              <a:rPr lang="en-US" sz="1900" dirty="0"/>
              <a:t>Contingency table </a:t>
            </a:r>
          </a:p>
          <a:p>
            <a:pPr lvl="2">
              <a:buClr>
                <a:schemeClr val="tx1"/>
              </a:buClr>
              <a:buFont typeface="Arial" panose="020B0604020202020204" pitchFamily="34" charset="0"/>
              <a:buChar char="•"/>
            </a:pPr>
            <a:r>
              <a:rPr lang="en-US" sz="1600" dirty="0"/>
              <a:t>Positive/Negative Predictive Value, Sensitivity, Specificity, Type I/II error</a:t>
            </a:r>
          </a:p>
          <a:p>
            <a:pPr lvl="2">
              <a:buClr>
                <a:schemeClr val="tx1"/>
              </a:buClr>
              <a:buFont typeface="Arial" panose="020B0604020202020204" pitchFamily="34" charset="0"/>
              <a:buChar char="•"/>
            </a:pPr>
            <a:r>
              <a:rPr lang="en-US" sz="1600" dirty="0"/>
              <a:t>Joint, Marginal, Conditional </a:t>
            </a:r>
            <a:r>
              <a:rPr lang="en-US" altLang="zh-CN" sz="1600" dirty="0"/>
              <a:t>Probability</a:t>
            </a:r>
            <a:endParaRPr lang="en-US" sz="1600" dirty="0"/>
          </a:p>
          <a:p>
            <a:pPr marL="457200" indent="-457200">
              <a:buClr>
                <a:schemeClr val="tx1"/>
              </a:buClr>
              <a:buFont typeface="+mj-lt"/>
              <a:buAutoNum type="arabicPeriod"/>
            </a:pPr>
            <a:endParaRPr lang="en-US" sz="1900" dirty="0">
              <a:solidFill>
                <a:srgbClr val="0432FF"/>
              </a:solidFill>
            </a:endParaRPr>
          </a:p>
          <a:p>
            <a:pPr marL="457200" indent="-457200">
              <a:buClr>
                <a:schemeClr val="tx1"/>
              </a:buClr>
              <a:buFont typeface="+mj-lt"/>
              <a:buAutoNum type="arabicPeriod"/>
            </a:pPr>
            <a:r>
              <a:rPr lang="en-US" sz="1900" dirty="0"/>
              <a:t>Strength of association</a:t>
            </a:r>
          </a:p>
          <a:p>
            <a:pPr lvl="2">
              <a:buClr>
                <a:schemeClr val="tx1"/>
              </a:buClr>
              <a:buFont typeface="Arial" panose="020B0604020202020204" pitchFamily="34" charset="0"/>
              <a:buChar char="•"/>
            </a:pPr>
            <a:r>
              <a:rPr lang="en-US" sz="1600" dirty="0"/>
              <a:t>Odds ratio</a:t>
            </a:r>
          </a:p>
          <a:p>
            <a:pPr lvl="2">
              <a:buClr>
                <a:schemeClr val="tx1"/>
              </a:buClr>
              <a:buFont typeface="Arial" panose="020B0604020202020204" pitchFamily="34" charset="0"/>
              <a:buChar char="•"/>
            </a:pPr>
            <a:r>
              <a:rPr lang="en-US" sz="1600" dirty="0"/>
              <a:t>Relative Risk</a:t>
            </a:r>
          </a:p>
          <a:p>
            <a:pPr marL="457200" lvl="2" indent="0">
              <a:buClr>
                <a:schemeClr val="tx1"/>
              </a:buClr>
              <a:buNone/>
            </a:pPr>
            <a:endParaRPr lang="en-US" sz="1900" dirty="0"/>
          </a:p>
          <a:p>
            <a:pPr marL="457200" indent="-457200">
              <a:buClr>
                <a:schemeClr val="tx1"/>
              </a:buClr>
              <a:buFont typeface="+mj-lt"/>
              <a:buAutoNum type="arabicPeriod"/>
            </a:pPr>
            <a:r>
              <a:rPr lang="en-US" sz="1900" dirty="0"/>
              <a:t>Test of </a:t>
            </a:r>
            <a:r>
              <a:rPr lang="en-US" altLang="zh-CN" sz="1900" dirty="0"/>
              <a:t>independence</a:t>
            </a:r>
            <a:endParaRPr lang="en-US" sz="1900" dirty="0"/>
          </a:p>
          <a:p>
            <a:pPr lvl="2">
              <a:buClr>
                <a:schemeClr val="tx1"/>
              </a:buClr>
              <a:buFont typeface="Arial" panose="020B0604020202020204" pitchFamily="34" charset="0"/>
              <a:buChar char="•"/>
            </a:pPr>
            <a:r>
              <a:rPr lang="en-US" sz="1500" dirty="0"/>
              <a:t>Cases with nominal large sample size and small sample size</a:t>
            </a:r>
          </a:p>
          <a:p>
            <a:pPr lvl="2">
              <a:buClr>
                <a:schemeClr val="tx1"/>
              </a:buClr>
              <a:buFont typeface="Arial" panose="020B0604020202020204" pitchFamily="34" charset="0"/>
              <a:buChar char="•"/>
            </a:pPr>
            <a:r>
              <a:rPr lang="en-US" sz="1500" dirty="0"/>
              <a:t>Cases with </a:t>
            </a:r>
            <a:r>
              <a:rPr lang="en-US" altLang="zh-CN" sz="1500" dirty="0"/>
              <a:t>stratified</a:t>
            </a:r>
            <a:r>
              <a:rPr lang="zh-CN" altLang="en-US" sz="1500" dirty="0"/>
              <a:t> </a:t>
            </a:r>
            <a:r>
              <a:rPr lang="en-US" altLang="zh-CN" sz="1500" dirty="0"/>
              <a:t>and</a:t>
            </a:r>
            <a:r>
              <a:rPr lang="en-US" sz="1500" dirty="0"/>
              <a:t> pair</a:t>
            </a:r>
            <a:r>
              <a:rPr lang="en-US" altLang="zh-CN" sz="1500" dirty="0"/>
              <a:t>ed</a:t>
            </a:r>
            <a:r>
              <a:rPr lang="en-US" sz="1500" dirty="0"/>
              <a:t> data</a:t>
            </a:r>
          </a:p>
          <a:p>
            <a:pPr lvl="2">
              <a:buClr>
                <a:schemeClr val="tx1"/>
              </a:buClr>
              <a:buFont typeface="Arial" panose="020B0604020202020204" pitchFamily="34" charset="0"/>
              <a:buChar char="•"/>
            </a:pPr>
            <a:r>
              <a:rPr lang="en-US" sz="1500" dirty="0"/>
              <a:t>Cases with ordinal data</a:t>
            </a:r>
          </a:p>
          <a:p>
            <a:pPr marL="457200" lvl="2" indent="0">
              <a:buClr>
                <a:schemeClr val="tx1"/>
              </a:buClr>
              <a:buNone/>
            </a:pPr>
            <a:endParaRPr lang="en-US" sz="1900" dirty="0"/>
          </a:p>
          <a:p>
            <a:pPr lvl="2"/>
            <a:endParaRPr lang="en-US" dirty="0"/>
          </a:p>
          <a:p>
            <a:pPr lvl="2"/>
            <a:endParaRPr lang="en-US" dirty="0"/>
          </a:p>
        </p:txBody>
      </p:sp>
      <p:sp>
        <p:nvSpPr>
          <p:cNvPr id="4" name="Slide Number Placeholder 3">
            <a:extLst>
              <a:ext uri="{FF2B5EF4-FFF2-40B4-BE49-F238E27FC236}">
                <a16:creationId xmlns:a16="http://schemas.microsoft.com/office/drawing/2014/main" id="{F5222B3D-805D-904C-AF63-B74046C3AE6C}"/>
              </a:ext>
            </a:extLst>
          </p:cNvPr>
          <p:cNvSpPr>
            <a:spLocks noGrp="1"/>
          </p:cNvSpPr>
          <p:nvPr>
            <p:ph type="sldNum" sz="quarter" idx="12"/>
          </p:nvPr>
        </p:nvSpPr>
        <p:spPr/>
        <p:txBody>
          <a:bodyPr/>
          <a:lstStyle/>
          <a:p>
            <a:fld id="{0235576B-7F3C-4840-ADD7-A9DF1158E3A5}" type="slidenum">
              <a:rPr lang="en-US" smtClean="0"/>
              <a:pPr/>
              <a:t>3</a:t>
            </a:fld>
            <a:endParaRPr lang="en-US"/>
          </a:p>
        </p:txBody>
      </p:sp>
    </p:spTree>
    <p:extLst>
      <p:ext uri="{BB962C8B-B14F-4D97-AF65-F5344CB8AC3E}">
        <p14:creationId xmlns:p14="http://schemas.microsoft.com/office/powerpoint/2010/main" val="19971149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916B5-EFEB-594D-8C38-0F91B18E189F}"/>
              </a:ext>
            </a:extLst>
          </p:cNvPr>
          <p:cNvSpPr>
            <a:spLocks noGrp="1"/>
          </p:cNvSpPr>
          <p:nvPr>
            <p:ph type="title"/>
          </p:nvPr>
        </p:nvSpPr>
        <p:spPr/>
        <p:txBody>
          <a:bodyPr/>
          <a:lstStyle/>
          <a:p>
            <a:r>
              <a:rPr lang="en-US" dirty="0" err="1"/>
              <a:t>Cont</a:t>
            </a:r>
            <a:r>
              <a:rPr lang="en-US" dirty="0"/>
              <a:t> – Likelihood ratio test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3880669-9A1E-D94D-B9E1-9BE7DB9356C9}"/>
                  </a:ext>
                </a:extLst>
              </p:cNvPr>
              <p:cNvSpPr>
                <a:spLocks noGrp="1"/>
              </p:cNvSpPr>
              <p:nvPr>
                <p:ph idx="1"/>
              </p:nvPr>
            </p:nvSpPr>
            <p:spPr/>
            <p:txBody>
              <a:bodyPr>
                <a:normAutofit fontScale="85000" lnSpcReduction="10000"/>
              </a:bodyPr>
              <a:lstStyle/>
              <a:p>
                <a:pPr marL="0" indent="0">
                  <a:buNone/>
                </a:pPr>
                <a:r>
                  <a:rPr lang="en-US" sz="2200" dirty="0"/>
                  <a:t>The likelihood ratio statistic equals to,</a:t>
                </a:r>
              </a:p>
              <a:p>
                <a:pPr marL="0" indent="0">
                  <a:buNone/>
                </a:pPr>
                <a:endParaRPr lang="en-US" sz="2200" dirty="0"/>
              </a:p>
              <a:p>
                <a:pPr marL="0" indent="0">
                  <a:buNone/>
                </a:pPr>
                <a14:m>
                  <m:oMathPara xmlns:m="http://schemas.openxmlformats.org/officeDocument/2006/math">
                    <m:oMathParaPr>
                      <m:jc m:val="centerGroup"/>
                    </m:oMathParaPr>
                    <m:oMath xmlns:m="http://schemas.openxmlformats.org/officeDocument/2006/math">
                      <m:sSup>
                        <m:sSupPr>
                          <m:ctrlPr>
                            <a:rPr lang="en-US" sz="2200" i="1" smtClean="0">
                              <a:latin typeface="Cambria Math" panose="02040503050406030204" pitchFamily="18" charset="0"/>
                            </a:rPr>
                          </m:ctrlPr>
                        </m:sSupPr>
                        <m:e>
                          <m:r>
                            <a:rPr lang="en-US" sz="2200" b="0" i="1" smtClean="0">
                              <a:latin typeface="Cambria Math" panose="02040503050406030204" pitchFamily="18" charset="0"/>
                            </a:rPr>
                            <m:t>𝐺</m:t>
                          </m:r>
                        </m:e>
                        <m:sup>
                          <m:r>
                            <a:rPr lang="en-US" sz="2200" b="0" i="1" smtClean="0">
                              <a:latin typeface="Cambria Math" panose="02040503050406030204" pitchFamily="18" charset="0"/>
                            </a:rPr>
                            <m:t>2</m:t>
                          </m:r>
                        </m:sup>
                      </m:sSup>
                      <m:r>
                        <a:rPr lang="en-US" sz="2200" b="0" i="1" smtClean="0">
                          <a:latin typeface="Cambria Math" panose="02040503050406030204" pitchFamily="18" charset="0"/>
                        </a:rPr>
                        <m:t>=2</m:t>
                      </m:r>
                      <m:d>
                        <m:dPr>
                          <m:begChr m:val="["/>
                          <m:endChr m:val="]"/>
                          <m:ctrlPr>
                            <a:rPr lang="en-US" sz="2200" b="0" i="1" smtClean="0">
                              <a:latin typeface="Cambria Math" panose="02040503050406030204" pitchFamily="18" charset="0"/>
                            </a:rPr>
                          </m:ctrlPr>
                        </m:dPr>
                        <m:e>
                          <m:r>
                            <a:rPr lang="en-US" sz="2200" b="0" i="1" smtClean="0">
                              <a:latin typeface="Cambria Math" panose="02040503050406030204" pitchFamily="18" charset="0"/>
                            </a:rPr>
                            <m:t> 688</m:t>
                          </m:r>
                          <m:func>
                            <m:funcPr>
                              <m:ctrlPr>
                                <a:rPr lang="en-US" sz="2200" b="0" i="1" smtClean="0">
                                  <a:latin typeface="Cambria Math" panose="02040503050406030204" pitchFamily="18" charset="0"/>
                                </a:rPr>
                              </m:ctrlPr>
                            </m:funcPr>
                            <m:fName>
                              <m:r>
                                <m:rPr>
                                  <m:sty m:val="p"/>
                                </m:rPr>
                                <a:rPr lang="en-US" sz="2200" b="0" i="0" smtClean="0">
                                  <a:latin typeface="Cambria Math" panose="02040503050406030204" pitchFamily="18" charset="0"/>
                                </a:rPr>
                                <m:t>log</m:t>
                              </m:r>
                            </m:fName>
                            <m:e>
                              <m:d>
                                <m:dPr>
                                  <m:ctrlPr>
                                    <a:rPr lang="en-US" sz="2200" b="0" i="1" smtClean="0">
                                      <a:latin typeface="Cambria Math" panose="02040503050406030204" pitchFamily="18" charset="0"/>
                                    </a:rPr>
                                  </m:ctrlPr>
                                </m:dPr>
                                <m:e>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688</m:t>
                                      </m:r>
                                    </m:num>
                                    <m:den>
                                      <m:r>
                                        <a:rPr lang="en-US" sz="2200" b="0" i="1" smtClean="0">
                                          <a:latin typeface="Cambria Math" panose="02040503050406030204" pitchFamily="18" charset="0"/>
                                        </a:rPr>
                                        <m:t>669</m:t>
                                      </m:r>
                                    </m:den>
                                  </m:f>
                                </m:e>
                              </m:d>
                            </m:e>
                          </m:func>
                          <m:r>
                            <a:rPr lang="en-US" sz="2200" b="0" i="1" smtClean="0">
                              <a:latin typeface="Cambria Math" panose="02040503050406030204" pitchFamily="18" charset="0"/>
                            </a:rPr>
                            <m:t>+650</m:t>
                          </m:r>
                          <m:func>
                            <m:funcPr>
                              <m:ctrlPr>
                                <a:rPr lang="en-US" sz="2200" b="0" i="1" smtClean="0">
                                  <a:latin typeface="Cambria Math" panose="02040503050406030204" pitchFamily="18" charset="0"/>
                                </a:rPr>
                              </m:ctrlPr>
                            </m:funcPr>
                            <m:fName>
                              <m:r>
                                <m:rPr>
                                  <m:sty m:val="p"/>
                                </m:rPr>
                                <a:rPr lang="en-US" sz="2200" b="0" i="0" smtClean="0">
                                  <a:latin typeface="Cambria Math" panose="02040503050406030204" pitchFamily="18" charset="0"/>
                                </a:rPr>
                                <m:t>log</m:t>
                              </m:r>
                            </m:fName>
                            <m:e>
                              <m:d>
                                <m:dPr>
                                  <m:ctrlPr>
                                    <a:rPr lang="en-US" sz="2200" b="0" i="1" smtClean="0">
                                      <a:latin typeface="Cambria Math" panose="02040503050406030204" pitchFamily="18" charset="0"/>
                                    </a:rPr>
                                  </m:ctrlPr>
                                </m:dPr>
                                <m:e>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650</m:t>
                                      </m:r>
                                    </m:num>
                                    <m:den>
                                      <m:r>
                                        <a:rPr lang="en-US" sz="2200" b="0" i="1" smtClean="0">
                                          <a:latin typeface="Cambria Math" panose="02040503050406030204" pitchFamily="18" charset="0"/>
                                        </a:rPr>
                                        <m:t>669</m:t>
                                      </m:r>
                                    </m:den>
                                  </m:f>
                                </m:e>
                              </m:d>
                            </m:e>
                          </m:func>
                          <m:r>
                            <a:rPr lang="en-US" sz="2200" b="0" i="1" smtClean="0">
                              <a:latin typeface="Cambria Math" panose="02040503050406030204" pitchFamily="18" charset="0"/>
                            </a:rPr>
                            <m:t>+21</m:t>
                          </m:r>
                          <m:func>
                            <m:funcPr>
                              <m:ctrlPr>
                                <a:rPr lang="en-US" sz="2200" b="0" i="1" smtClean="0">
                                  <a:latin typeface="Cambria Math" panose="02040503050406030204" pitchFamily="18" charset="0"/>
                                </a:rPr>
                              </m:ctrlPr>
                            </m:funcPr>
                            <m:fName>
                              <m:r>
                                <m:rPr>
                                  <m:sty m:val="p"/>
                                </m:rPr>
                                <a:rPr lang="en-US" sz="2200" b="0" i="0" smtClean="0">
                                  <a:latin typeface="Cambria Math" panose="02040503050406030204" pitchFamily="18" charset="0"/>
                                </a:rPr>
                                <m:t>log</m:t>
                              </m:r>
                            </m:fName>
                            <m:e>
                              <m:d>
                                <m:dPr>
                                  <m:ctrlPr>
                                    <a:rPr lang="en-US" sz="2200" b="0" i="1" smtClean="0">
                                      <a:latin typeface="Cambria Math" panose="02040503050406030204" pitchFamily="18" charset="0"/>
                                    </a:rPr>
                                  </m:ctrlPr>
                                </m:dPr>
                                <m:e>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21</m:t>
                                      </m:r>
                                    </m:num>
                                    <m:den>
                                      <m:r>
                                        <a:rPr lang="en-US" sz="2200" b="0" i="1" smtClean="0">
                                          <a:latin typeface="Cambria Math" panose="02040503050406030204" pitchFamily="18" charset="0"/>
                                        </a:rPr>
                                        <m:t>40</m:t>
                                      </m:r>
                                    </m:den>
                                  </m:f>
                                </m:e>
                              </m:d>
                            </m:e>
                          </m:func>
                          <m:r>
                            <a:rPr lang="en-US" sz="2200" b="0" i="1" smtClean="0">
                              <a:latin typeface="Cambria Math" panose="02040503050406030204" pitchFamily="18" charset="0"/>
                            </a:rPr>
                            <m:t>+59</m:t>
                          </m:r>
                          <m:func>
                            <m:funcPr>
                              <m:ctrlPr>
                                <a:rPr lang="en-US" sz="2200" b="0" i="1" smtClean="0">
                                  <a:latin typeface="Cambria Math" panose="02040503050406030204" pitchFamily="18" charset="0"/>
                                </a:rPr>
                              </m:ctrlPr>
                            </m:funcPr>
                            <m:fName>
                              <m:r>
                                <m:rPr>
                                  <m:sty m:val="p"/>
                                </m:rPr>
                                <a:rPr lang="en-US" sz="2200" b="0" i="0" smtClean="0">
                                  <a:latin typeface="Cambria Math" panose="02040503050406030204" pitchFamily="18" charset="0"/>
                                </a:rPr>
                                <m:t>log</m:t>
                              </m:r>
                            </m:fName>
                            <m:e>
                              <m:d>
                                <m:dPr>
                                  <m:ctrlPr>
                                    <a:rPr lang="en-US" sz="2200" b="0" i="1" smtClean="0">
                                      <a:latin typeface="Cambria Math" panose="02040503050406030204" pitchFamily="18" charset="0"/>
                                    </a:rPr>
                                  </m:ctrlPr>
                                </m:dPr>
                                <m:e>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59</m:t>
                                      </m:r>
                                    </m:num>
                                    <m:den>
                                      <m:r>
                                        <a:rPr lang="en-US" sz="2200" b="0" i="1" smtClean="0">
                                          <a:latin typeface="Cambria Math" panose="02040503050406030204" pitchFamily="18" charset="0"/>
                                        </a:rPr>
                                        <m:t>40</m:t>
                                      </m:r>
                                    </m:den>
                                  </m:f>
                                </m:e>
                              </m:d>
                            </m:e>
                          </m:func>
                        </m:e>
                      </m:d>
                      <m:r>
                        <a:rPr lang="en-US" sz="2200" b="0" i="1" smtClean="0">
                          <a:latin typeface="Cambria Math" panose="02040503050406030204" pitchFamily="18" charset="0"/>
                        </a:rPr>
                        <m:t>=19.878</m:t>
                      </m:r>
                    </m:oMath>
                  </m:oMathPara>
                </a14:m>
                <a:endParaRPr lang="en-US" sz="2200" b="0" dirty="0"/>
              </a:p>
              <a:p>
                <a:pPr marL="0" indent="0">
                  <a:buNone/>
                </a:pPr>
                <a:endParaRPr lang="en-US" sz="2200" dirty="0"/>
              </a:p>
              <a:p>
                <a:pPr marL="0" indent="0">
                  <a:buNone/>
                </a:pPr>
                <a:r>
                  <a:rPr lang="en-US" sz="2200" dirty="0"/>
                  <a:t>Degree of freedom is </a:t>
                </a:r>
                <a14:m>
                  <m:oMath xmlns:m="http://schemas.openxmlformats.org/officeDocument/2006/math">
                    <m:d>
                      <m:dPr>
                        <m:ctrlPr>
                          <a:rPr lang="en-US" sz="2200" i="1">
                            <a:latin typeface="Cambria Math" panose="02040503050406030204" pitchFamily="18" charset="0"/>
                          </a:rPr>
                        </m:ctrlPr>
                      </m:dPr>
                      <m:e>
                        <m:r>
                          <a:rPr lang="en-US" sz="2200">
                            <a:latin typeface="Cambria Math" panose="02040503050406030204" pitchFamily="18" charset="0"/>
                          </a:rPr>
                          <m:t>2−1</m:t>
                        </m:r>
                      </m:e>
                    </m:d>
                    <m:d>
                      <m:dPr>
                        <m:ctrlPr>
                          <a:rPr lang="en-US" sz="2200" i="1">
                            <a:latin typeface="Cambria Math" panose="02040503050406030204" pitchFamily="18" charset="0"/>
                          </a:rPr>
                        </m:ctrlPr>
                      </m:dPr>
                      <m:e>
                        <m:r>
                          <a:rPr lang="en-US" sz="2200">
                            <a:latin typeface="Cambria Math" panose="02040503050406030204" pitchFamily="18" charset="0"/>
                          </a:rPr>
                          <m:t>2−1</m:t>
                        </m:r>
                      </m:e>
                    </m:d>
                    <m:r>
                      <a:rPr lang="en-US" sz="2200">
                        <a:latin typeface="Cambria Math" panose="02040503050406030204" pitchFamily="18" charset="0"/>
                      </a:rPr>
                      <m:t>=1</m:t>
                    </m:r>
                  </m:oMath>
                </a14:m>
                <a:endParaRPr lang="en-US" sz="2200" dirty="0"/>
              </a:p>
              <a:p>
                <a:pPr marL="0" indent="0">
                  <a:buNone/>
                </a:pPr>
                <a:endParaRPr lang="en-US" sz="2200" dirty="0"/>
              </a:p>
              <a:p>
                <a:pPr marL="0" indent="0">
                  <a:buNone/>
                </a:pPr>
                <a:r>
                  <a:rPr lang="en-US" sz="2200" dirty="0"/>
                  <a:t>P-value is </a:t>
                </a:r>
                <a14:m>
                  <m:oMath xmlns:m="http://schemas.openxmlformats.org/officeDocument/2006/math">
                    <m:r>
                      <a:rPr lang="en-US" sz="2200" dirty="0">
                        <a:latin typeface="Cambria Math" panose="02040503050406030204" pitchFamily="18" charset="0"/>
                      </a:rPr>
                      <m:t>0.00000825</m:t>
                    </m:r>
                  </m:oMath>
                </a14:m>
                <a:r>
                  <a:rPr lang="en-US" sz="2200" dirty="0"/>
                  <a:t>, less than </a:t>
                </a:r>
                <a14:m>
                  <m:oMath xmlns:m="http://schemas.openxmlformats.org/officeDocument/2006/math">
                    <m:r>
                      <a:rPr lang="en-US" sz="2200" dirty="0">
                        <a:latin typeface="Cambria Math" panose="02040503050406030204" pitchFamily="18" charset="0"/>
                      </a:rPr>
                      <m:t>0.05</m:t>
                    </m:r>
                  </m:oMath>
                </a14:m>
                <a:r>
                  <a:rPr lang="en-US" sz="2200" dirty="0"/>
                  <a:t>, reject null hypothesis. </a:t>
                </a:r>
              </a:p>
              <a:p>
                <a:pPr marL="0" indent="0">
                  <a:buNone/>
                </a:pPr>
                <a:r>
                  <a:rPr lang="en-US" sz="2200" dirty="0"/>
                  <a:t> </a:t>
                </a:r>
              </a:p>
              <a:p>
                <a:pPr marL="0" indent="0">
                  <a:buNone/>
                </a:pPr>
                <a:r>
                  <a:rPr lang="en-US" sz="2200" dirty="0"/>
                  <a:t>We have 95% confidence to reject the null hypothesis that smoking and lung cancer are independent.</a:t>
                </a:r>
              </a:p>
              <a:p>
                <a:endParaRPr lang="en-US" sz="2200" dirty="0"/>
              </a:p>
              <a:p>
                <a:pPr marL="0" indent="0">
                  <a:buNone/>
                </a:pPr>
                <a:endParaRPr lang="en-US" sz="1600" dirty="0"/>
              </a:p>
            </p:txBody>
          </p:sp>
        </mc:Choice>
        <mc:Fallback xmlns="">
          <p:sp>
            <p:nvSpPr>
              <p:cNvPr id="3" name="Content Placeholder 2">
                <a:extLst>
                  <a:ext uri="{FF2B5EF4-FFF2-40B4-BE49-F238E27FC236}">
                    <a16:creationId xmlns:a16="http://schemas.microsoft.com/office/drawing/2014/main" id="{13880669-9A1E-D94D-B9E1-9BE7DB9356C9}"/>
                  </a:ext>
                </a:extLst>
              </p:cNvPr>
              <p:cNvSpPr>
                <a:spLocks noGrp="1" noRot="1" noChangeAspect="1" noMove="1" noResize="1" noEditPoints="1" noAdjustHandles="1" noChangeArrowheads="1" noChangeShapeType="1" noTextEdit="1"/>
              </p:cNvSpPr>
              <p:nvPr>
                <p:ph idx="1"/>
              </p:nvPr>
            </p:nvSpPr>
            <p:spPr>
              <a:blipFill>
                <a:blip r:embed="rId3"/>
                <a:stretch>
                  <a:fillRect l="-1849" t="-229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EB38522-1A85-CA43-8BC2-2F1D9A5E8601}"/>
              </a:ext>
            </a:extLst>
          </p:cNvPr>
          <p:cNvSpPr>
            <a:spLocks noGrp="1"/>
          </p:cNvSpPr>
          <p:nvPr>
            <p:ph type="sldNum" sz="quarter" idx="12"/>
          </p:nvPr>
        </p:nvSpPr>
        <p:spPr/>
        <p:txBody>
          <a:bodyPr/>
          <a:lstStyle/>
          <a:p>
            <a:fld id="{0235576B-7F3C-4840-ADD7-A9DF1158E3A5}" type="slidenum">
              <a:rPr lang="en-US" smtClean="0"/>
              <a:pPr/>
              <a:t>30</a:t>
            </a:fld>
            <a:endParaRPr lang="en-US"/>
          </a:p>
        </p:txBody>
      </p:sp>
    </p:spTree>
    <p:extLst>
      <p:ext uri="{BB962C8B-B14F-4D97-AF65-F5344CB8AC3E}">
        <p14:creationId xmlns:p14="http://schemas.microsoft.com/office/powerpoint/2010/main" val="37728468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4EFA3-6B89-774A-AE3C-452AB5BC1466}"/>
              </a:ext>
            </a:extLst>
          </p:cNvPr>
          <p:cNvSpPr>
            <a:spLocks noGrp="1"/>
          </p:cNvSpPr>
          <p:nvPr>
            <p:ph type="title"/>
          </p:nvPr>
        </p:nvSpPr>
        <p:spPr/>
        <p:txBody>
          <a:bodyPr/>
          <a:lstStyle/>
          <a:p>
            <a:r>
              <a:rPr lang="en-US" dirty="0"/>
              <a:t>Properties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99B26C2-34D0-B847-BEBE-0576ADDDEF76}"/>
                  </a:ext>
                </a:extLst>
              </p:cNvPr>
              <p:cNvSpPr>
                <a:spLocks noGrp="1"/>
              </p:cNvSpPr>
              <p:nvPr>
                <p:ph idx="1"/>
              </p:nvPr>
            </p:nvSpPr>
            <p:spPr>
              <a:xfrm>
                <a:off x="457200" y="1673352"/>
                <a:ext cx="7671816" cy="3886200"/>
              </a:xfrm>
            </p:spPr>
            <p:txBody>
              <a:bodyPr>
                <a:normAutofit/>
              </a:bodyPr>
              <a:lstStyle/>
              <a:p>
                <a:pPr marL="0" indent="0">
                  <a:buNone/>
                </a:pPr>
                <a14:m>
                  <m:oMath xmlns:m="http://schemas.openxmlformats.org/officeDocument/2006/math">
                    <m:sSup>
                      <m:sSupPr>
                        <m:ctrlPr>
                          <a:rPr lang="en-US" sz="2100" i="1" smtClean="0">
                            <a:latin typeface="Cambria Math" panose="02040503050406030204" pitchFamily="18" charset="0"/>
                          </a:rPr>
                        </m:ctrlPr>
                      </m:sSupPr>
                      <m:e>
                        <m:r>
                          <a:rPr lang="en-US" sz="2100" b="0" i="1" smtClean="0">
                            <a:latin typeface="Cambria Math" panose="02040503050406030204" pitchFamily="18" charset="0"/>
                          </a:rPr>
                          <m:t>𝑋</m:t>
                        </m:r>
                      </m:e>
                      <m:sup>
                        <m:r>
                          <a:rPr lang="en-US" sz="2100" i="1">
                            <a:latin typeface="Cambria Math" panose="02040503050406030204" pitchFamily="18" charset="0"/>
                          </a:rPr>
                          <m:t>2</m:t>
                        </m:r>
                      </m:sup>
                    </m:sSup>
                  </m:oMath>
                </a14:m>
                <a:r>
                  <a:rPr lang="en-US" sz="2100" dirty="0"/>
                  <a:t> and </a:t>
                </a:r>
                <a14:m>
                  <m:oMath xmlns:m="http://schemas.openxmlformats.org/officeDocument/2006/math">
                    <m:sSup>
                      <m:sSupPr>
                        <m:ctrlPr>
                          <a:rPr lang="en-US" sz="2100" i="1">
                            <a:latin typeface="Cambria Math" panose="02040503050406030204" pitchFamily="18" charset="0"/>
                          </a:rPr>
                        </m:ctrlPr>
                      </m:sSupPr>
                      <m:e>
                        <m:r>
                          <a:rPr lang="en-US" sz="2100" b="0" i="1" smtClean="0">
                            <a:latin typeface="Cambria Math" panose="02040503050406030204" pitchFamily="18" charset="0"/>
                          </a:rPr>
                          <m:t>𝐺</m:t>
                        </m:r>
                      </m:e>
                      <m:sup>
                        <m:r>
                          <a:rPr lang="en-US" sz="2100" i="1">
                            <a:latin typeface="Cambria Math" panose="02040503050406030204" pitchFamily="18" charset="0"/>
                          </a:rPr>
                          <m:t>2</m:t>
                        </m:r>
                      </m:sup>
                    </m:sSup>
                  </m:oMath>
                </a14:m>
                <a:r>
                  <a:rPr lang="en-US" sz="2100" dirty="0"/>
                  <a:t> have the same limiting chi-squared distribution.</a:t>
                </a:r>
              </a:p>
              <a:p>
                <a:pPr marL="0" indent="0">
                  <a:buNone/>
                </a:pPr>
                <a:endParaRPr lang="en-US" sz="2100" dirty="0"/>
              </a:p>
              <a:p>
                <a:pPr marL="0" indent="0">
                  <a:buNone/>
                </a:pPr>
                <a14:m>
                  <m:oMath xmlns:m="http://schemas.openxmlformats.org/officeDocument/2006/math">
                    <m:sSup>
                      <m:sSupPr>
                        <m:ctrlPr>
                          <a:rPr lang="en-US" sz="2100" i="1">
                            <a:latin typeface="Cambria Math" panose="02040503050406030204" pitchFamily="18" charset="0"/>
                          </a:rPr>
                        </m:ctrlPr>
                      </m:sSupPr>
                      <m:e>
                        <m:r>
                          <a:rPr lang="en-US" sz="2100">
                            <a:latin typeface="Cambria Math" panose="02040503050406030204" pitchFamily="18" charset="0"/>
                          </a:rPr>
                          <m:t>𝑋</m:t>
                        </m:r>
                      </m:e>
                      <m:sup>
                        <m:r>
                          <a:rPr lang="en-US" sz="2100">
                            <a:latin typeface="Cambria Math" panose="02040503050406030204" pitchFamily="18" charset="0"/>
                          </a:rPr>
                          <m:t>2</m:t>
                        </m:r>
                      </m:sup>
                    </m:sSup>
                    <m:r>
                      <a:rPr lang="en-US" sz="2100">
                        <a:latin typeface="Cambria Math" panose="02040503050406030204" pitchFamily="18" charset="0"/>
                      </a:rPr>
                      <m:t>−</m:t>
                    </m:r>
                    <m:sSup>
                      <m:sSupPr>
                        <m:ctrlPr>
                          <a:rPr lang="en-US" sz="2100" i="1">
                            <a:latin typeface="Cambria Math" panose="02040503050406030204" pitchFamily="18" charset="0"/>
                          </a:rPr>
                        </m:ctrlPr>
                      </m:sSupPr>
                      <m:e>
                        <m:r>
                          <a:rPr lang="en-US" sz="2100">
                            <a:latin typeface="Cambria Math" panose="02040503050406030204" pitchFamily="18" charset="0"/>
                          </a:rPr>
                          <m:t>𝐺</m:t>
                        </m:r>
                      </m:e>
                      <m:sup>
                        <m:r>
                          <a:rPr lang="en-US" sz="2100">
                            <a:latin typeface="Cambria Math" panose="02040503050406030204" pitchFamily="18" charset="0"/>
                          </a:rPr>
                          <m:t>2</m:t>
                        </m:r>
                      </m:sup>
                    </m:sSup>
                  </m:oMath>
                </a14:m>
                <a:r>
                  <a:rPr lang="en-US" sz="2100" dirty="0"/>
                  <a:t> converges in probability to zero (asymptotically equivalent).</a:t>
                </a:r>
              </a:p>
              <a:p>
                <a:pPr marL="0" indent="0">
                  <a:buNone/>
                </a:pPr>
                <a:endParaRPr lang="en-US" sz="2100" dirty="0"/>
              </a:p>
              <a:p>
                <a:pPr marL="0" indent="0">
                  <a:buNone/>
                </a:pPr>
                <a:r>
                  <a:rPr lang="en-US" sz="2100" dirty="0"/>
                  <a:t>The order of the row or column vector does not change for the result of a chi-square or likelihood ratio test of independence.</a:t>
                </a:r>
              </a:p>
              <a:p>
                <a:endParaRPr lang="en-US" dirty="0"/>
              </a:p>
            </p:txBody>
          </p:sp>
        </mc:Choice>
        <mc:Fallback xmlns="">
          <p:sp>
            <p:nvSpPr>
              <p:cNvPr id="3" name="Content Placeholder 2">
                <a:extLst>
                  <a:ext uri="{FF2B5EF4-FFF2-40B4-BE49-F238E27FC236}">
                    <a16:creationId xmlns:a16="http://schemas.microsoft.com/office/drawing/2014/main" id="{499B26C2-34D0-B847-BEBE-0576ADDDEF76}"/>
                  </a:ext>
                </a:extLst>
              </p:cNvPr>
              <p:cNvSpPr>
                <a:spLocks noGrp="1" noRot="1" noChangeAspect="1" noMove="1" noResize="1" noEditPoints="1" noAdjustHandles="1" noChangeArrowheads="1" noChangeShapeType="1" noTextEdit="1"/>
              </p:cNvSpPr>
              <p:nvPr>
                <p:ph idx="1"/>
              </p:nvPr>
            </p:nvSpPr>
            <p:spPr>
              <a:xfrm>
                <a:off x="457200" y="1673352"/>
                <a:ext cx="7671816" cy="3886200"/>
              </a:xfrm>
              <a:blipFill>
                <a:blip r:embed="rId3"/>
                <a:stretch>
                  <a:fillRect l="-2152" t="-228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1507788-AA23-624C-A276-0630C48F7E2D}"/>
              </a:ext>
            </a:extLst>
          </p:cNvPr>
          <p:cNvSpPr>
            <a:spLocks noGrp="1"/>
          </p:cNvSpPr>
          <p:nvPr>
            <p:ph type="sldNum" sz="quarter" idx="12"/>
          </p:nvPr>
        </p:nvSpPr>
        <p:spPr/>
        <p:txBody>
          <a:bodyPr/>
          <a:lstStyle/>
          <a:p>
            <a:fld id="{0235576B-7F3C-4840-ADD7-A9DF1158E3A5}" type="slidenum">
              <a:rPr lang="en-US" smtClean="0"/>
              <a:pPr/>
              <a:t>31</a:t>
            </a:fld>
            <a:endParaRPr lang="en-US"/>
          </a:p>
        </p:txBody>
      </p:sp>
    </p:spTree>
    <p:extLst>
      <p:ext uri="{BB962C8B-B14F-4D97-AF65-F5344CB8AC3E}">
        <p14:creationId xmlns:p14="http://schemas.microsoft.com/office/powerpoint/2010/main" val="30381709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73603-7AD8-3149-B606-526AD10C6CC6}"/>
              </a:ext>
            </a:extLst>
          </p:cNvPr>
          <p:cNvSpPr>
            <a:spLocks noGrp="1"/>
          </p:cNvSpPr>
          <p:nvPr>
            <p:ph type="title"/>
          </p:nvPr>
        </p:nvSpPr>
        <p:spPr/>
        <p:txBody>
          <a:bodyPr/>
          <a:lstStyle/>
          <a:p>
            <a:r>
              <a:rPr lang="en-US" altLang="zh-CN" dirty="0"/>
              <a:t>Small</a:t>
            </a:r>
            <a:r>
              <a:rPr lang="zh-CN" altLang="en-US" dirty="0"/>
              <a:t> </a:t>
            </a:r>
            <a:r>
              <a:rPr lang="en-US" altLang="zh-CN" dirty="0"/>
              <a:t>sample</a:t>
            </a:r>
            <a:r>
              <a:rPr lang="zh-CN" altLang="en-US" dirty="0"/>
              <a:t> </a:t>
            </a:r>
            <a:r>
              <a:rPr lang="en-US" altLang="zh-CN" dirty="0"/>
              <a:t>size</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B5C84F3-1EB5-CA48-9328-AC1C9BC11EAD}"/>
                  </a:ext>
                </a:extLst>
              </p:cNvPr>
              <p:cNvSpPr>
                <a:spLocks noGrp="1"/>
              </p:cNvSpPr>
              <p:nvPr>
                <p:ph idx="1"/>
              </p:nvPr>
            </p:nvSpPr>
            <p:spPr>
              <a:xfrm>
                <a:off x="219919" y="1222756"/>
                <a:ext cx="7781081" cy="5123688"/>
              </a:xfrm>
            </p:spPr>
            <p:txBody>
              <a:bodyPr>
                <a:normAutofit fontScale="92500" lnSpcReduction="10000"/>
              </a:bodyPr>
              <a:lstStyle/>
              <a:p>
                <a:pPr lvl="1"/>
                <a:endParaRPr lang="en-US" sz="2000" dirty="0"/>
              </a:p>
              <a:p>
                <a:pPr marL="228600" lvl="1" indent="0">
                  <a:buNone/>
                </a:pPr>
                <a:r>
                  <a:rPr lang="en-US" sz="1900" dirty="0">
                    <a:solidFill>
                      <a:srgbClr val="0432FF"/>
                    </a:solidFill>
                  </a:rPr>
                  <a:t>Fisher’s exact test </a:t>
                </a:r>
                <a:r>
                  <a:rPr lang="en-US" sz="1900" dirty="0"/>
                  <a:t>can be used for test of independence when </a:t>
                </a:r>
                <a14:m>
                  <m:oMath xmlns:m="http://schemas.openxmlformats.org/officeDocument/2006/math">
                    <m:r>
                      <a:rPr lang="en-US" sz="1900" i="1" dirty="0">
                        <a:latin typeface="Cambria Math" panose="02040503050406030204" pitchFamily="18" charset="0"/>
                      </a:rPr>
                      <m:t>𝑛</m:t>
                    </m:r>
                  </m:oMath>
                </a14:m>
                <a:r>
                  <a:rPr lang="en-US" sz="1900" dirty="0"/>
                  <a:t> is small.</a:t>
                </a:r>
              </a:p>
              <a:p>
                <a:pPr marL="228600" lvl="1" indent="0">
                  <a:buNone/>
                </a:pPr>
                <a:endParaRPr lang="en-US" sz="1100" dirty="0"/>
              </a:p>
              <a:p>
                <a:pPr lvl="2"/>
                <a:r>
                  <a:rPr lang="en-US" altLang="zh-CN" sz="1700" dirty="0"/>
                  <a:t>Assumption: </a:t>
                </a:r>
                <a:r>
                  <a:rPr lang="en-US" altLang="zh-CN" sz="1700" dirty="0">
                    <a:solidFill>
                      <a:srgbClr val="0432FF"/>
                    </a:solidFill>
                  </a:rPr>
                  <a:t>Independence</a:t>
                </a:r>
                <a:r>
                  <a:rPr lang="zh-CN" altLang="en-US" sz="1700" dirty="0"/>
                  <a:t> </a:t>
                </a:r>
                <a:r>
                  <a:rPr lang="en-US" altLang="zh-CN" sz="1700" dirty="0"/>
                  <a:t>of</a:t>
                </a:r>
                <a:r>
                  <a:rPr lang="zh-CN" altLang="en-US" sz="1700" dirty="0"/>
                  <a:t> </a:t>
                </a:r>
                <a:r>
                  <a:rPr lang="en-US" altLang="zh-CN" sz="1700" dirty="0"/>
                  <a:t>individual</a:t>
                </a:r>
                <a:r>
                  <a:rPr lang="zh-CN" altLang="en-US" sz="1700" dirty="0"/>
                  <a:t> </a:t>
                </a:r>
                <a:r>
                  <a:rPr lang="en-US" altLang="zh-CN" sz="1700" dirty="0"/>
                  <a:t>observation</a:t>
                </a:r>
                <a:r>
                  <a:rPr lang="zh-CN" altLang="en-US" sz="1700" dirty="0"/>
                  <a:t> </a:t>
                </a:r>
                <a:r>
                  <a:rPr lang="en-US" altLang="zh-CN" sz="1700" dirty="0"/>
                  <a:t>and</a:t>
                </a:r>
                <a:r>
                  <a:rPr lang="zh-CN" altLang="en-US" sz="1700" dirty="0"/>
                  <a:t> </a:t>
                </a:r>
                <a:r>
                  <a:rPr lang="en-US" altLang="zh-CN" sz="1700" dirty="0"/>
                  <a:t>fixed</a:t>
                </a:r>
                <a:r>
                  <a:rPr lang="zh-CN" altLang="en-US" sz="1700" dirty="0"/>
                  <a:t> </a:t>
                </a:r>
                <a:r>
                  <a:rPr lang="en-US" altLang="zh-CN" sz="1700" dirty="0"/>
                  <a:t>totals.</a:t>
                </a:r>
                <a:r>
                  <a:rPr lang="zh-CN" altLang="en-US" sz="1700" dirty="0"/>
                  <a:t> </a:t>
                </a:r>
                <a:r>
                  <a:rPr lang="en-US" altLang="zh-CN" sz="1500" dirty="0"/>
                  <a:t>(</a:t>
                </a:r>
                <a:r>
                  <a:rPr lang="en-US" sz="1500" dirty="0"/>
                  <a:t>the row and column totals are fixed, or “conditioned.”</a:t>
                </a:r>
                <a:r>
                  <a:rPr lang="en-US" altLang="zh-CN" sz="1500" dirty="0"/>
                  <a:t>)</a:t>
                </a:r>
                <a:r>
                  <a:rPr lang="zh-CN" altLang="en-US" sz="1500" dirty="0"/>
                  <a:t> </a:t>
                </a:r>
                <a:r>
                  <a:rPr lang="en-US" altLang="zh-CN" sz="1500" dirty="0"/>
                  <a:t>When</a:t>
                </a:r>
                <a:r>
                  <a:rPr lang="zh-CN" altLang="en-US" sz="1500" dirty="0"/>
                  <a:t> </a:t>
                </a:r>
                <a:r>
                  <a:rPr lang="en-US" altLang="zh-CN" sz="1500" dirty="0"/>
                  <a:t>row</a:t>
                </a:r>
                <a:r>
                  <a:rPr lang="zh-CN" altLang="en-US" sz="1500" dirty="0"/>
                  <a:t> </a:t>
                </a:r>
                <a:r>
                  <a:rPr lang="en-US" altLang="zh-CN" sz="1500" dirty="0"/>
                  <a:t>or</a:t>
                </a:r>
                <a:r>
                  <a:rPr lang="zh-CN" altLang="en-US" sz="1500" dirty="0"/>
                  <a:t> </a:t>
                </a:r>
                <a:r>
                  <a:rPr lang="en-US" altLang="zh-CN" sz="1500" dirty="0"/>
                  <a:t>column</a:t>
                </a:r>
                <a:r>
                  <a:rPr lang="zh-CN" altLang="en-US" sz="1500" dirty="0"/>
                  <a:t> </a:t>
                </a:r>
                <a:r>
                  <a:rPr lang="en-US" altLang="zh-CN" sz="1500" dirty="0"/>
                  <a:t>totals</a:t>
                </a:r>
                <a:r>
                  <a:rPr lang="zh-CN" altLang="en-US" sz="1500" dirty="0"/>
                  <a:t> </a:t>
                </a:r>
                <a:r>
                  <a:rPr lang="en-US" altLang="zh-CN" sz="1500" dirty="0"/>
                  <a:t>are</a:t>
                </a:r>
                <a:r>
                  <a:rPr lang="zh-CN" altLang="en-US" sz="1500" dirty="0"/>
                  <a:t> </a:t>
                </a:r>
                <a:r>
                  <a:rPr lang="en-US" altLang="zh-CN" sz="1500" dirty="0"/>
                  <a:t>unconditioned,</a:t>
                </a:r>
                <a:r>
                  <a:rPr lang="zh-CN" altLang="en-US" sz="1500" dirty="0"/>
                  <a:t> </a:t>
                </a:r>
                <a:r>
                  <a:rPr lang="en-US" altLang="zh-CN" sz="1500" dirty="0"/>
                  <a:t>makes</a:t>
                </a:r>
                <a:r>
                  <a:rPr lang="zh-CN" altLang="en-US" sz="1500" dirty="0"/>
                  <a:t> </a:t>
                </a:r>
                <a:r>
                  <a:rPr lang="en-US" altLang="zh-CN" sz="1500" dirty="0"/>
                  <a:t>this</a:t>
                </a:r>
                <a:r>
                  <a:rPr lang="zh-CN" altLang="en-US" sz="1500" dirty="0"/>
                  <a:t> </a:t>
                </a:r>
                <a:r>
                  <a:rPr lang="en-US" altLang="zh-CN" sz="1500" dirty="0"/>
                  <a:t>test</a:t>
                </a:r>
                <a:r>
                  <a:rPr lang="zh-CN" altLang="en-US" sz="1500" dirty="0"/>
                  <a:t> </a:t>
                </a:r>
                <a:r>
                  <a:rPr lang="en-US" altLang="zh-CN" sz="1500" dirty="0"/>
                  <a:t>less</a:t>
                </a:r>
                <a:r>
                  <a:rPr lang="zh-CN" altLang="en-US" sz="1500" dirty="0"/>
                  <a:t> </a:t>
                </a:r>
                <a:r>
                  <a:rPr lang="en-US" altLang="zh-CN" sz="1500" dirty="0"/>
                  <a:t>powerful.</a:t>
                </a:r>
                <a:endParaRPr lang="en-US" sz="1500" dirty="0"/>
              </a:p>
              <a:p>
                <a:pPr marL="228600" lvl="1" indent="0">
                  <a:buNone/>
                </a:pPr>
                <a:endParaRPr lang="en-US" sz="1100" dirty="0"/>
              </a:p>
              <a:p>
                <a:pPr marL="228600" lvl="1" indent="0">
                  <a:buNone/>
                </a:pPr>
                <a:r>
                  <a:rPr lang="en-US" sz="1900" dirty="0"/>
                  <a:t>The probability mass function is:</a:t>
                </a:r>
              </a:p>
              <a:p>
                <a:pPr marL="228600" lvl="1" indent="0">
                  <a:buNone/>
                </a:pPr>
                <a:endParaRPr lang="en-US" sz="800" dirty="0"/>
              </a:p>
              <a:p>
                <a:pPr marL="228600" lvl="1" indent="0">
                  <a:buNone/>
                </a:pPr>
                <a:r>
                  <a:rPr lang="en-US" sz="1700" b="0" dirty="0"/>
                  <a:t>        </a:t>
                </a:r>
                <a14:m>
                  <m:oMath xmlns:m="http://schemas.openxmlformats.org/officeDocument/2006/math">
                    <m:r>
                      <a:rPr lang="en-US" sz="1700" b="0" i="1" smtClean="0">
                        <a:latin typeface="Cambria Math" panose="02040503050406030204" pitchFamily="18" charset="0"/>
                      </a:rPr>
                      <m:t>𝑝</m:t>
                    </m:r>
                    <m:d>
                      <m:dPr>
                        <m:ctrlPr>
                          <a:rPr lang="en-US" sz="1700" b="0" i="1" smtClean="0">
                            <a:latin typeface="Cambria Math" panose="02040503050406030204" pitchFamily="18" charset="0"/>
                          </a:rPr>
                        </m:ctrlPr>
                      </m:dPr>
                      <m:e>
                        <m:r>
                          <a:rPr lang="en-US" sz="1700" b="0" i="1" smtClean="0">
                            <a:latin typeface="Cambria Math" panose="02040503050406030204" pitchFamily="18" charset="0"/>
                          </a:rPr>
                          <m:t>𝑡</m:t>
                        </m:r>
                      </m:e>
                    </m:d>
                    <m:r>
                      <a:rPr lang="en-US" sz="1700" b="0" i="1" smtClean="0">
                        <a:latin typeface="Cambria Math" panose="02040503050406030204" pitchFamily="18" charset="0"/>
                      </a:rPr>
                      <m:t>=</m:t>
                    </m:r>
                    <m:r>
                      <a:rPr lang="en-US" sz="1700" b="0" i="1" smtClean="0">
                        <a:latin typeface="Cambria Math" panose="02040503050406030204" pitchFamily="18" charset="0"/>
                      </a:rPr>
                      <m:t>𝑃</m:t>
                    </m:r>
                    <m:d>
                      <m:dPr>
                        <m:ctrlPr>
                          <a:rPr lang="en-US" sz="1700" b="0" i="1" smtClean="0">
                            <a:latin typeface="Cambria Math" panose="02040503050406030204" pitchFamily="18" charset="0"/>
                          </a:rPr>
                        </m:ctrlPr>
                      </m:dPr>
                      <m:e>
                        <m:sSub>
                          <m:sSubPr>
                            <m:ctrlPr>
                              <a:rPr lang="en-US" sz="1700" b="0" i="1" smtClean="0">
                                <a:latin typeface="Cambria Math" panose="02040503050406030204" pitchFamily="18" charset="0"/>
                              </a:rPr>
                            </m:ctrlPr>
                          </m:sSubPr>
                          <m:e>
                            <m:r>
                              <a:rPr lang="en-US" sz="1700" b="0" i="1" smtClean="0">
                                <a:latin typeface="Cambria Math" panose="02040503050406030204" pitchFamily="18" charset="0"/>
                              </a:rPr>
                              <m:t>𝑛</m:t>
                            </m:r>
                          </m:e>
                          <m:sub>
                            <m:r>
                              <a:rPr lang="en-US" sz="1700" b="0" i="1" smtClean="0">
                                <a:latin typeface="Cambria Math" panose="02040503050406030204" pitchFamily="18" charset="0"/>
                              </a:rPr>
                              <m:t>11</m:t>
                            </m:r>
                          </m:sub>
                        </m:sSub>
                        <m:r>
                          <a:rPr lang="en-US" sz="1700" b="0" i="1" smtClean="0">
                            <a:latin typeface="Cambria Math" panose="02040503050406030204" pitchFamily="18" charset="0"/>
                          </a:rPr>
                          <m:t>=</m:t>
                        </m:r>
                        <m:r>
                          <a:rPr lang="en-US" sz="1700" b="0" i="1" smtClean="0">
                            <a:latin typeface="Cambria Math" panose="02040503050406030204" pitchFamily="18" charset="0"/>
                          </a:rPr>
                          <m:t>𝑡</m:t>
                        </m:r>
                      </m:e>
                    </m:d>
                    <m:r>
                      <a:rPr lang="en-US" sz="1700" b="0" i="1" smtClean="0">
                        <a:latin typeface="Cambria Math" panose="02040503050406030204" pitchFamily="18" charset="0"/>
                      </a:rPr>
                      <m:t>=</m:t>
                    </m:r>
                    <m:f>
                      <m:fPr>
                        <m:ctrlPr>
                          <a:rPr lang="en-US" sz="1700" b="0" i="1" smtClean="0">
                            <a:latin typeface="Cambria Math" panose="02040503050406030204" pitchFamily="18" charset="0"/>
                          </a:rPr>
                        </m:ctrlPr>
                      </m:fPr>
                      <m:num>
                        <m:d>
                          <m:dPr>
                            <m:ctrlPr>
                              <a:rPr lang="en-US" sz="1700" b="0" i="1" smtClean="0">
                                <a:latin typeface="Cambria Math" panose="02040503050406030204" pitchFamily="18" charset="0"/>
                              </a:rPr>
                            </m:ctrlPr>
                          </m:dPr>
                          <m:e>
                            <m:m>
                              <m:mPr>
                                <m:mcs>
                                  <m:mc>
                                    <m:mcPr>
                                      <m:count m:val="1"/>
                                      <m:mcJc m:val="center"/>
                                    </m:mcPr>
                                  </m:mc>
                                </m:mcs>
                                <m:ctrlPr>
                                  <a:rPr lang="en-US" sz="1700" b="0" i="1" smtClean="0">
                                    <a:latin typeface="Cambria Math" panose="02040503050406030204" pitchFamily="18" charset="0"/>
                                  </a:rPr>
                                </m:ctrlPr>
                              </m:mPr>
                              <m:mr>
                                <m:e>
                                  <m:sSub>
                                    <m:sSubPr>
                                      <m:ctrlPr>
                                        <a:rPr lang="en-US" sz="1700" b="0" i="1" smtClean="0">
                                          <a:latin typeface="Cambria Math" panose="02040503050406030204" pitchFamily="18" charset="0"/>
                                        </a:rPr>
                                      </m:ctrlPr>
                                    </m:sSubPr>
                                    <m:e>
                                      <m:r>
                                        <a:rPr lang="en-US" sz="1700" b="0" i="1" smtClean="0">
                                          <a:latin typeface="Cambria Math" panose="02040503050406030204" pitchFamily="18" charset="0"/>
                                        </a:rPr>
                                        <m:t>𝑛</m:t>
                                      </m:r>
                                    </m:e>
                                    <m:sub>
                                      <m:r>
                                        <a:rPr lang="en-US" sz="1700" b="0" i="1" smtClean="0">
                                          <a:latin typeface="Cambria Math" panose="02040503050406030204" pitchFamily="18" charset="0"/>
                                        </a:rPr>
                                        <m:t>1+</m:t>
                                      </m:r>
                                    </m:sub>
                                  </m:sSub>
                                </m:e>
                              </m:mr>
                              <m:mr>
                                <m:e>
                                  <m:r>
                                    <a:rPr lang="en-US" sz="1700" b="0" i="1" smtClean="0">
                                      <a:latin typeface="Cambria Math" panose="02040503050406030204" pitchFamily="18" charset="0"/>
                                    </a:rPr>
                                    <m:t>𝑡</m:t>
                                  </m:r>
                                </m:e>
                              </m:mr>
                            </m:m>
                          </m:e>
                        </m:d>
                        <m:d>
                          <m:dPr>
                            <m:ctrlPr>
                              <a:rPr lang="en-US" sz="1700" b="0" i="1" smtClean="0">
                                <a:latin typeface="Cambria Math" panose="02040503050406030204" pitchFamily="18" charset="0"/>
                              </a:rPr>
                            </m:ctrlPr>
                          </m:dPr>
                          <m:e>
                            <m:m>
                              <m:mPr>
                                <m:mcs>
                                  <m:mc>
                                    <m:mcPr>
                                      <m:count m:val="1"/>
                                      <m:mcJc m:val="center"/>
                                    </m:mcPr>
                                  </m:mc>
                                </m:mcs>
                                <m:ctrlPr>
                                  <a:rPr lang="en-US" sz="1700" b="0" i="1" smtClean="0">
                                    <a:latin typeface="Cambria Math" panose="02040503050406030204" pitchFamily="18" charset="0"/>
                                  </a:rPr>
                                </m:ctrlPr>
                              </m:mPr>
                              <m:mr>
                                <m:e>
                                  <m:sSub>
                                    <m:sSubPr>
                                      <m:ctrlPr>
                                        <a:rPr lang="en-US" sz="1700" b="0" i="1" smtClean="0">
                                          <a:latin typeface="Cambria Math" panose="02040503050406030204" pitchFamily="18" charset="0"/>
                                        </a:rPr>
                                      </m:ctrlPr>
                                    </m:sSubPr>
                                    <m:e>
                                      <m:r>
                                        <a:rPr lang="en-US" sz="1700" b="0" i="1" smtClean="0">
                                          <a:latin typeface="Cambria Math" panose="02040503050406030204" pitchFamily="18" charset="0"/>
                                        </a:rPr>
                                        <m:t>𝑛</m:t>
                                      </m:r>
                                    </m:e>
                                    <m:sub>
                                      <m:r>
                                        <a:rPr lang="en-US" sz="1700" b="0" i="1" smtClean="0">
                                          <a:latin typeface="Cambria Math" panose="02040503050406030204" pitchFamily="18" charset="0"/>
                                        </a:rPr>
                                        <m:t>2+</m:t>
                                      </m:r>
                                    </m:sub>
                                  </m:sSub>
                                </m:e>
                              </m:mr>
                              <m:mr>
                                <m:e>
                                  <m:sSub>
                                    <m:sSubPr>
                                      <m:ctrlPr>
                                        <a:rPr lang="en-US" sz="1700" b="0" i="1" smtClean="0">
                                          <a:latin typeface="Cambria Math" panose="02040503050406030204" pitchFamily="18" charset="0"/>
                                        </a:rPr>
                                      </m:ctrlPr>
                                    </m:sSubPr>
                                    <m:e>
                                      <m:r>
                                        <a:rPr lang="en-US" sz="1700" b="0" i="1" smtClean="0">
                                          <a:latin typeface="Cambria Math" panose="02040503050406030204" pitchFamily="18" charset="0"/>
                                        </a:rPr>
                                        <m:t>𝑛</m:t>
                                      </m:r>
                                    </m:e>
                                    <m:sub>
                                      <m:r>
                                        <a:rPr lang="en-US" sz="1700" b="0" i="1" smtClean="0">
                                          <a:latin typeface="Cambria Math" panose="02040503050406030204" pitchFamily="18" charset="0"/>
                                        </a:rPr>
                                        <m:t>+1</m:t>
                                      </m:r>
                                    </m:sub>
                                  </m:sSub>
                                  <m:r>
                                    <a:rPr lang="en-US" sz="1700" b="0" i="1" smtClean="0">
                                      <a:latin typeface="Cambria Math" panose="02040503050406030204" pitchFamily="18" charset="0"/>
                                    </a:rPr>
                                    <m:t>−</m:t>
                                  </m:r>
                                  <m:r>
                                    <a:rPr lang="en-US" sz="1700" b="0" i="1" smtClean="0">
                                      <a:latin typeface="Cambria Math" panose="02040503050406030204" pitchFamily="18" charset="0"/>
                                    </a:rPr>
                                    <m:t>𝑡</m:t>
                                  </m:r>
                                </m:e>
                              </m:mr>
                            </m:m>
                          </m:e>
                        </m:d>
                      </m:num>
                      <m:den>
                        <m:d>
                          <m:dPr>
                            <m:ctrlPr>
                              <a:rPr lang="en-US" sz="1700" b="0" i="1" smtClean="0">
                                <a:latin typeface="Cambria Math" panose="02040503050406030204" pitchFamily="18" charset="0"/>
                              </a:rPr>
                            </m:ctrlPr>
                          </m:dPr>
                          <m:e>
                            <m:m>
                              <m:mPr>
                                <m:mcs>
                                  <m:mc>
                                    <m:mcPr>
                                      <m:count m:val="1"/>
                                      <m:mcJc m:val="center"/>
                                    </m:mcPr>
                                  </m:mc>
                                </m:mcs>
                                <m:ctrlPr>
                                  <a:rPr lang="en-US" sz="1700" b="0" i="1" smtClean="0">
                                    <a:latin typeface="Cambria Math" panose="02040503050406030204" pitchFamily="18" charset="0"/>
                                  </a:rPr>
                                </m:ctrlPr>
                              </m:mPr>
                              <m:mr>
                                <m:e>
                                  <m:r>
                                    <m:rPr>
                                      <m:brk m:alnAt="7"/>
                                    </m:rPr>
                                    <a:rPr lang="en-US" sz="1700" b="0" i="1" smtClean="0">
                                      <a:latin typeface="Cambria Math" panose="02040503050406030204" pitchFamily="18" charset="0"/>
                                    </a:rPr>
                                    <m:t>𝑛</m:t>
                                  </m:r>
                                </m:e>
                              </m:mr>
                              <m:mr>
                                <m:e>
                                  <m:sSub>
                                    <m:sSubPr>
                                      <m:ctrlPr>
                                        <a:rPr lang="en-US" sz="1700" b="0" i="1" smtClean="0">
                                          <a:latin typeface="Cambria Math" panose="02040503050406030204" pitchFamily="18" charset="0"/>
                                        </a:rPr>
                                      </m:ctrlPr>
                                    </m:sSubPr>
                                    <m:e>
                                      <m:r>
                                        <a:rPr lang="en-US" sz="1700" b="0" i="1" smtClean="0">
                                          <a:latin typeface="Cambria Math" panose="02040503050406030204" pitchFamily="18" charset="0"/>
                                        </a:rPr>
                                        <m:t>𝑛</m:t>
                                      </m:r>
                                    </m:e>
                                    <m:sub>
                                      <m:r>
                                        <a:rPr lang="en-US" sz="1700" b="0" i="1" smtClean="0">
                                          <a:latin typeface="Cambria Math" panose="02040503050406030204" pitchFamily="18" charset="0"/>
                                        </a:rPr>
                                        <m:t>+1</m:t>
                                      </m:r>
                                    </m:sub>
                                  </m:sSub>
                                </m:e>
                              </m:mr>
                            </m:m>
                          </m:e>
                        </m:d>
                      </m:den>
                    </m:f>
                  </m:oMath>
                </a14:m>
                <a:endParaRPr lang="en-US" sz="1700" baseline="-25000" dirty="0"/>
              </a:p>
              <a:p>
                <a:pPr marL="228600" lvl="1" indent="0">
                  <a:buNone/>
                </a:pPr>
                <a:endParaRPr lang="en-US" sz="1000" baseline="-25000" dirty="0"/>
              </a:p>
              <a:p>
                <a:pPr marL="228600" lvl="1" indent="0">
                  <a:buNone/>
                </a:pPr>
                <a:r>
                  <a:rPr lang="en-US" altLang="zh-CN" sz="1900" dirty="0"/>
                  <a:t>The</a:t>
                </a:r>
                <a:r>
                  <a:rPr lang="zh-CN" altLang="en-US" sz="1900" dirty="0"/>
                  <a:t> </a:t>
                </a:r>
                <a:r>
                  <a:rPr lang="en-US" sz="1900" dirty="0"/>
                  <a:t>exact possibility assigned to each of the possible outcomes: </a:t>
                </a:r>
              </a:p>
              <a:p>
                <a:pPr marL="228600" lvl="1" indent="0">
                  <a:buNone/>
                </a:pPr>
                <a:endParaRPr lang="en-US" sz="1000" dirty="0">
                  <a:latin typeface="Cambria Math" panose="02040503050406030204" pitchFamily="18" charset="0"/>
                </a:endParaRPr>
              </a:p>
              <a:p>
                <a:pPr marL="228600" lvl="1" indent="0">
                  <a:buNone/>
                </a:pPr>
                <a14:m>
                  <m:oMathPara xmlns:m="http://schemas.openxmlformats.org/officeDocument/2006/math">
                    <m:oMathParaPr>
                      <m:jc m:val="centerGroup"/>
                    </m:oMathParaPr>
                    <m:oMath xmlns:m="http://schemas.openxmlformats.org/officeDocument/2006/math">
                      <m:r>
                        <a:rPr lang="en-US" sz="1700" i="1">
                          <a:latin typeface="Cambria Math" panose="02040503050406030204" pitchFamily="18" charset="0"/>
                        </a:rPr>
                        <m:t>𝑝</m:t>
                      </m:r>
                      <m:r>
                        <a:rPr lang="en-US" sz="1700" i="1">
                          <a:latin typeface="Cambria Math" panose="02040503050406030204" pitchFamily="18" charset="0"/>
                        </a:rPr>
                        <m:t>=</m:t>
                      </m:r>
                      <m:f>
                        <m:fPr>
                          <m:ctrlPr>
                            <a:rPr lang="en-US" sz="1700" i="1">
                              <a:latin typeface="Cambria Math" panose="02040503050406030204" pitchFamily="18" charset="0"/>
                            </a:rPr>
                          </m:ctrlPr>
                        </m:fPr>
                        <m:num>
                          <m:sSub>
                            <m:sSubPr>
                              <m:ctrlPr>
                                <a:rPr lang="en-US" sz="1700" i="1">
                                  <a:latin typeface="Cambria Math" panose="02040503050406030204" pitchFamily="18" charset="0"/>
                                </a:rPr>
                              </m:ctrlPr>
                            </m:sSubPr>
                            <m:e>
                              <m:r>
                                <a:rPr lang="en-US" sz="1700" i="1">
                                  <a:latin typeface="Cambria Math" panose="02040503050406030204" pitchFamily="18" charset="0"/>
                                </a:rPr>
                                <m:t>𝑛</m:t>
                              </m:r>
                            </m:e>
                            <m:sub>
                              <m:r>
                                <a:rPr lang="en-US" sz="1700" i="1">
                                  <a:latin typeface="Cambria Math" panose="02040503050406030204" pitchFamily="18" charset="0"/>
                                </a:rPr>
                                <m:t>1+</m:t>
                              </m:r>
                            </m:sub>
                          </m:sSub>
                          <m:r>
                            <a:rPr lang="en-US" sz="1700" i="1">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𝑛</m:t>
                              </m:r>
                            </m:e>
                            <m:sub>
                              <m:r>
                                <a:rPr lang="en-US" sz="1700" i="1">
                                  <a:latin typeface="Cambria Math" panose="02040503050406030204" pitchFamily="18" charset="0"/>
                                </a:rPr>
                                <m:t>2+</m:t>
                              </m:r>
                            </m:sub>
                          </m:sSub>
                          <m:r>
                            <a:rPr lang="en-US" sz="1700" i="1">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𝑛</m:t>
                              </m:r>
                            </m:e>
                            <m:sub>
                              <m:r>
                                <a:rPr lang="en-US" sz="1700" i="1">
                                  <a:latin typeface="Cambria Math" panose="02040503050406030204" pitchFamily="18" charset="0"/>
                                </a:rPr>
                                <m:t>+1</m:t>
                              </m:r>
                            </m:sub>
                          </m:sSub>
                          <m:r>
                            <a:rPr lang="en-US" sz="1700" i="1">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𝑛</m:t>
                              </m:r>
                            </m:e>
                            <m:sub>
                              <m:r>
                                <a:rPr lang="en-US" sz="1700" i="1">
                                  <a:latin typeface="Cambria Math" panose="02040503050406030204" pitchFamily="18" charset="0"/>
                                </a:rPr>
                                <m:t>+2</m:t>
                              </m:r>
                            </m:sub>
                          </m:sSub>
                          <m:r>
                            <a:rPr lang="en-US" sz="1700" i="1">
                              <a:latin typeface="Cambria Math" panose="02040503050406030204" pitchFamily="18" charset="0"/>
                            </a:rPr>
                            <m:t>!</m:t>
                          </m:r>
                        </m:num>
                        <m:den>
                          <m:r>
                            <a:rPr lang="en-US" sz="1700" i="1">
                              <a:latin typeface="Cambria Math" panose="02040503050406030204" pitchFamily="18" charset="0"/>
                            </a:rPr>
                            <m:t>𝑛</m:t>
                          </m:r>
                          <m:r>
                            <a:rPr lang="en-US" sz="1700" i="1">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𝑛</m:t>
                              </m:r>
                            </m:e>
                            <m:sub>
                              <m:r>
                                <a:rPr lang="en-US" sz="1700" i="1">
                                  <a:latin typeface="Cambria Math" panose="02040503050406030204" pitchFamily="18" charset="0"/>
                                </a:rPr>
                                <m:t>11</m:t>
                              </m:r>
                            </m:sub>
                          </m:sSub>
                          <m:r>
                            <a:rPr lang="en-US" altLang="zh-CN" sz="1700" i="1">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𝑛</m:t>
                              </m:r>
                            </m:e>
                            <m:sub>
                              <m:r>
                                <a:rPr lang="en-US" sz="1700" i="1">
                                  <a:latin typeface="Cambria Math" panose="02040503050406030204" pitchFamily="18" charset="0"/>
                                </a:rPr>
                                <m:t>12</m:t>
                              </m:r>
                            </m:sub>
                          </m:sSub>
                          <m:r>
                            <a:rPr lang="en-US" altLang="zh-CN" sz="1700" i="1">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𝑛</m:t>
                              </m:r>
                            </m:e>
                            <m:sub>
                              <m:r>
                                <a:rPr lang="en-US" sz="1700" i="1">
                                  <a:latin typeface="Cambria Math" panose="02040503050406030204" pitchFamily="18" charset="0"/>
                                </a:rPr>
                                <m:t>21</m:t>
                              </m:r>
                            </m:sub>
                          </m:sSub>
                          <m:r>
                            <a:rPr lang="en-US" altLang="zh-CN" sz="1700" i="1">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𝑛</m:t>
                              </m:r>
                            </m:e>
                            <m:sub>
                              <m:r>
                                <a:rPr lang="en-US" sz="1700" i="1">
                                  <a:latin typeface="Cambria Math" panose="02040503050406030204" pitchFamily="18" charset="0"/>
                                </a:rPr>
                                <m:t>22</m:t>
                              </m:r>
                            </m:sub>
                          </m:sSub>
                          <m:r>
                            <a:rPr lang="en-US" altLang="zh-CN" sz="1700" i="1">
                              <a:latin typeface="Cambria Math" panose="02040503050406030204" pitchFamily="18" charset="0"/>
                            </a:rPr>
                            <m:t>!</m:t>
                          </m:r>
                        </m:den>
                      </m:f>
                    </m:oMath>
                  </m:oMathPara>
                </a14:m>
                <a:endParaRPr lang="en-US" sz="2000" baseline="-25000" dirty="0"/>
              </a:p>
              <a:p>
                <a:pPr marL="228600" lvl="1" indent="0">
                  <a:buNone/>
                </a:pPr>
                <a:endParaRPr lang="en-US" sz="1000" baseline="-25000" dirty="0"/>
              </a:p>
              <a:p>
                <a:pPr marL="228600" lvl="1" indent="0">
                  <a:buNone/>
                </a:pPr>
                <a:r>
                  <a:rPr lang="en-US" sz="1900" dirty="0"/>
                  <a:t>Calculate p-value as the total probability of observing data as extreme and more extreme cases. Reject null hypothesis if p-value less than significant level.</a:t>
                </a:r>
              </a:p>
              <a:p>
                <a:pPr marL="228600" lvl="1" indent="0">
                  <a:buNone/>
                </a:pPr>
                <a:endParaRPr lang="en-US" sz="2000" baseline="-25000" dirty="0"/>
              </a:p>
              <a:p>
                <a:pPr marL="457200" lvl="2" indent="0">
                  <a:buNone/>
                </a:pPr>
                <a:r>
                  <a:rPr lang="en-US" sz="1800" dirty="0"/>
                  <a:t> </a:t>
                </a:r>
              </a:p>
              <a:p>
                <a:pPr marL="457200" lvl="2" indent="0">
                  <a:buNone/>
                </a:pPr>
                <a:endParaRPr lang="en-US" sz="1800" dirty="0"/>
              </a:p>
              <a:p>
                <a:pPr lvl="2"/>
                <a:endParaRPr lang="en-US" sz="1800" dirty="0"/>
              </a:p>
              <a:p>
                <a:pPr marL="457200" lvl="2" indent="0">
                  <a:buNone/>
                </a:pPr>
                <a:endParaRPr lang="en-US" sz="1800" dirty="0"/>
              </a:p>
              <a:p>
                <a:pPr lvl="1"/>
                <a:endParaRPr lang="en-US" sz="2000" dirty="0"/>
              </a:p>
            </p:txBody>
          </p:sp>
        </mc:Choice>
        <mc:Fallback xmlns="">
          <p:sp>
            <p:nvSpPr>
              <p:cNvPr id="3" name="Content Placeholder 2">
                <a:extLst>
                  <a:ext uri="{FF2B5EF4-FFF2-40B4-BE49-F238E27FC236}">
                    <a16:creationId xmlns:a16="http://schemas.microsoft.com/office/drawing/2014/main" id="{7B5C84F3-1EB5-CA48-9328-AC1C9BC11EAD}"/>
                  </a:ext>
                </a:extLst>
              </p:cNvPr>
              <p:cNvSpPr>
                <a:spLocks noGrp="1" noRot="1" noChangeAspect="1" noMove="1" noResize="1" noEditPoints="1" noAdjustHandles="1" noChangeArrowheads="1" noChangeShapeType="1" noTextEdit="1"/>
              </p:cNvSpPr>
              <p:nvPr>
                <p:ph idx="1"/>
              </p:nvPr>
            </p:nvSpPr>
            <p:spPr>
              <a:xfrm>
                <a:off x="219919" y="1222756"/>
                <a:ext cx="7781081" cy="5123688"/>
              </a:xfrm>
              <a:blipFill>
                <a:blip r:embed="rId3"/>
                <a:stretch>
                  <a:fillRect r="-195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BA16A91-EC81-5641-A7C0-A8063038FE62}"/>
              </a:ext>
            </a:extLst>
          </p:cNvPr>
          <p:cNvSpPr>
            <a:spLocks noGrp="1"/>
          </p:cNvSpPr>
          <p:nvPr>
            <p:ph type="sldNum" sz="quarter" idx="12"/>
          </p:nvPr>
        </p:nvSpPr>
        <p:spPr/>
        <p:txBody>
          <a:bodyPr/>
          <a:lstStyle/>
          <a:p>
            <a:fld id="{0235576B-7F3C-4840-ADD7-A9DF1158E3A5}" type="slidenum">
              <a:rPr lang="en-US" smtClean="0"/>
              <a:pPr/>
              <a:t>32</a:t>
            </a:fld>
            <a:endParaRPr lang="en-US"/>
          </a:p>
        </p:txBody>
      </p:sp>
      <p:pic>
        <p:nvPicPr>
          <p:cNvPr id="5" name="Picture 4">
            <a:extLst>
              <a:ext uri="{FF2B5EF4-FFF2-40B4-BE49-F238E27FC236}">
                <a16:creationId xmlns:a16="http://schemas.microsoft.com/office/drawing/2014/main" id="{C7D7D899-D8B5-6844-B48E-F9DA64438E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2870200"/>
            <a:ext cx="2109952" cy="1117600"/>
          </a:xfrm>
          <a:prstGeom prst="rect">
            <a:avLst/>
          </a:prstGeom>
        </p:spPr>
      </p:pic>
    </p:spTree>
    <p:extLst>
      <p:ext uri="{BB962C8B-B14F-4D97-AF65-F5344CB8AC3E}">
        <p14:creationId xmlns:p14="http://schemas.microsoft.com/office/powerpoint/2010/main" val="30134370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B9ED9-A970-F549-81E2-3CC004E5441A}"/>
              </a:ext>
            </a:extLst>
          </p:cNvPr>
          <p:cNvSpPr>
            <a:spLocks noGrp="1"/>
          </p:cNvSpPr>
          <p:nvPr>
            <p:ph type="title"/>
          </p:nvPr>
        </p:nvSpPr>
        <p:spPr/>
        <p:txBody>
          <a:bodyPr>
            <a:normAutofit fontScale="90000"/>
          </a:bodyPr>
          <a:lstStyle/>
          <a:p>
            <a:r>
              <a:rPr lang="en-US" dirty="0"/>
              <a:t>Example – Fisher’s test</a:t>
            </a:r>
            <a:r>
              <a:rPr lang="zh-CN" altLang="en-US" dirty="0"/>
              <a:t> </a:t>
            </a:r>
            <a:r>
              <a:rPr lang="en-US" altLang="zh-CN" dirty="0"/>
              <a:t>for</a:t>
            </a:r>
            <a:r>
              <a:rPr lang="zh-CN" altLang="en-US" dirty="0"/>
              <a:t> </a:t>
            </a:r>
            <a:r>
              <a:rPr lang="en-US" altLang="zh-CN" dirty="0"/>
              <a:t>small</a:t>
            </a:r>
            <a:r>
              <a:rPr lang="zh-CN" altLang="en-US" dirty="0"/>
              <a:t> </a:t>
            </a:r>
            <a:r>
              <a:rPr lang="en-US" altLang="zh-CN" dirty="0"/>
              <a:t>size</a:t>
            </a:r>
            <a:r>
              <a:rPr lang="zh-CN" altLang="en-US" dirty="0"/>
              <a:t> </a:t>
            </a:r>
            <a:r>
              <a:rPr lang="en-US" altLang="zh-CN" dirty="0"/>
              <a:t>data</a:t>
            </a:r>
            <a:endParaRPr lang="en-US" dirty="0"/>
          </a:p>
        </p:txBody>
      </p:sp>
      <p:sp>
        <p:nvSpPr>
          <p:cNvPr id="3" name="Content Placeholder 2">
            <a:extLst>
              <a:ext uri="{FF2B5EF4-FFF2-40B4-BE49-F238E27FC236}">
                <a16:creationId xmlns:a16="http://schemas.microsoft.com/office/drawing/2014/main" id="{AC6BE50B-F0EA-CC44-86DA-9F5650311F23}"/>
              </a:ext>
            </a:extLst>
          </p:cNvPr>
          <p:cNvSpPr>
            <a:spLocks noGrp="1"/>
          </p:cNvSpPr>
          <p:nvPr>
            <p:ph idx="1"/>
          </p:nvPr>
        </p:nvSpPr>
        <p:spPr>
          <a:xfrm>
            <a:off x="304800" y="1285845"/>
            <a:ext cx="5791200" cy="4416552"/>
          </a:xfrm>
        </p:spPr>
        <p:txBody>
          <a:bodyPr>
            <a:normAutofit/>
          </a:bodyPr>
          <a:lstStyle/>
          <a:p>
            <a:pPr marL="0" indent="0">
              <a:buNone/>
            </a:pPr>
            <a:r>
              <a:rPr lang="en-US" sz="1800" dirty="0"/>
              <a:t>Example: Lady Tasting Tea</a:t>
            </a:r>
          </a:p>
          <a:p>
            <a:pPr marL="0" indent="0">
              <a:buNone/>
            </a:pPr>
            <a:r>
              <a:rPr lang="en-US" sz="1800" dirty="0">
                <a:solidFill>
                  <a:srgbClr val="0432FF"/>
                </a:solidFill>
                <a:hlinkClick r:id="rId3">
                  <a:extLst>
                    <a:ext uri="{A12FA001-AC4F-418D-AE19-62706E023703}">
                      <ahyp:hlinkClr xmlns:ahyp="http://schemas.microsoft.com/office/drawing/2018/hyperlinkcolor" val="tx"/>
                    </a:ext>
                  </a:extLst>
                </a:hlinkClick>
              </a:rPr>
              <a:t>R. A. Fisher</a:t>
            </a:r>
            <a:r>
              <a:rPr lang="en-US" sz="1800" dirty="0">
                <a:solidFill>
                  <a:srgbClr val="0432FF"/>
                </a:solidFill>
              </a:rPr>
              <a:t> </a:t>
            </a:r>
            <a:r>
              <a:rPr lang="en-US" sz="1800" dirty="0"/>
              <a:t>described the following experiment from his days working at </a:t>
            </a:r>
            <a:r>
              <a:rPr lang="en-US" sz="1800" dirty="0" err="1"/>
              <a:t>Rothamsted</a:t>
            </a:r>
            <a:r>
              <a:rPr lang="en-US" sz="1800" dirty="0"/>
              <a:t> Experimental Station. His colleague, Dr. Muriel Bristol declares that by tasting a cup of tea made with milk she can discriminate whether the milk or the tea infusion was first added to the cup.</a:t>
            </a:r>
          </a:p>
          <a:p>
            <a:pPr marL="0" indent="0">
              <a:buNone/>
            </a:pPr>
            <a:endParaRPr lang="en-US" sz="800" dirty="0"/>
          </a:p>
          <a:p>
            <a:pPr marL="0" indent="0">
              <a:buNone/>
            </a:pPr>
            <a:r>
              <a:rPr lang="en-US" sz="1800" dirty="0"/>
              <a:t>Experiment design: consist of eight cups of tea, four pouring milk first and four pouring tea first; serve in a random order. She knew there were four cups of each type and had to predict which four had the milk added first. </a:t>
            </a:r>
          </a:p>
          <a:p>
            <a:endParaRPr lang="en-US" sz="2000" dirty="0"/>
          </a:p>
        </p:txBody>
      </p:sp>
      <p:sp>
        <p:nvSpPr>
          <p:cNvPr id="4" name="Slide Number Placeholder 3">
            <a:extLst>
              <a:ext uri="{FF2B5EF4-FFF2-40B4-BE49-F238E27FC236}">
                <a16:creationId xmlns:a16="http://schemas.microsoft.com/office/drawing/2014/main" id="{B36343F8-DFDB-C14A-9E01-BC0EFD9EA088}"/>
              </a:ext>
            </a:extLst>
          </p:cNvPr>
          <p:cNvSpPr>
            <a:spLocks noGrp="1"/>
          </p:cNvSpPr>
          <p:nvPr>
            <p:ph type="sldNum" sz="quarter" idx="12"/>
          </p:nvPr>
        </p:nvSpPr>
        <p:spPr/>
        <p:txBody>
          <a:bodyPr/>
          <a:lstStyle/>
          <a:p>
            <a:fld id="{0235576B-7F3C-4840-ADD7-A9DF1158E3A5}" type="slidenum">
              <a:rPr lang="en-US" smtClean="0"/>
              <a:pPr/>
              <a:t>33</a:t>
            </a:fld>
            <a:endParaRPr lang="en-US"/>
          </a:p>
        </p:txBody>
      </p:sp>
      <p:pic>
        <p:nvPicPr>
          <p:cNvPr id="5" name="Picture 4">
            <a:extLst>
              <a:ext uri="{FF2B5EF4-FFF2-40B4-BE49-F238E27FC236}">
                <a16:creationId xmlns:a16="http://schemas.microsoft.com/office/drawing/2014/main" id="{CC4FB262-6D5B-F043-841C-2014593F8E4F}"/>
              </a:ext>
            </a:extLst>
          </p:cNvPr>
          <p:cNvPicPr>
            <a:picLocks noChangeAspect="1"/>
          </p:cNvPicPr>
          <p:nvPr/>
        </p:nvPicPr>
        <p:blipFill>
          <a:blip r:embed="rId4"/>
          <a:stretch>
            <a:fillRect/>
          </a:stretch>
        </p:blipFill>
        <p:spPr>
          <a:xfrm>
            <a:off x="162557" y="4724400"/>
            <a:ext cx="4040531" cy="1835039"/>
          </a:xfrm>
          <a:prstGeom prst="rect">
            <a:avLst/>
          </a:prstGeom>
        </p:spPr>
      </p:pic>
      <p:pic>
        <p:nvPicPr>
          <p:cNvPr id="7" name="Picture 6">
            <a:hlinkClick r:id="rId5"/>
            <a:extLst>
              <a:ext uri="{FF2B5EF4-FFF2-40B4-BE49-F238E27FC236}">
                <a16:creationId xmlns:a16="http://schemas.microsoft.com/office/drawing/2014/main" id="{FF16ED77-352E-6742-9E6A-C3FFEA6B03C9}"/>
              </a:ext>
            </a:extLst>
          </p:cNvPr>
          <p:cNvPicPr>
            <a:picLocks noChangeAspect="1"/>
          </p:cNvPicPr>
          <p:nvPr/>
        </p:nvPicPr>
        <p:blipFill>
          <a:blip r:embed="rId6"/>
          <a:stretch>
            <a:fillRect/>
          </a:stretch>
        </p:blipFill>
        <p:spPr>
          <a:xfrm>
            <a:off x="4195386" y="5045143"/>
            <a:ext cx="4040532" cy="529906"/>
          </a:xfrm>
          <a:prstGeom prst="rect">
            <a:avLst/>
          </a:prstGeom>
        </p:spPr>
      </p:pic>
      <p:pic>
        <p:nvPicPr>
          <p:cNvPr id="8" name="Picture 7">
            <a:hlinkClick r:id="rId7"/>
            <a:extLst>
              <a:ext uri="{FF2B5EF4-FFF2-40B4-BE49-F238E27FC236}">
                <a16:creationId xmlns:a16="http://schemas.microsoft.com/office/drawing/2014/main" id="{68FEF942-1476-EC48-A999-526B5F19269E}"/>
              </a:ext>
            </a:extLst>
          </p:cNvPr>
          <p:cNvPicPr>
            <a:picLocks noChangeAspect="1"/>
          </p:cNvPicPr>
          <p:nvPr/>
        </p:nvPicPr>
        <p:blipFill>
          <a:blip r:embed="rId8"/>
          <a:stretch>
            <a:fillRect/>
          </a:stretch>
        </p:blipFill>
        <p:spPr>
          <a:xfrm>
            <a:off x="6340930" y="1600200"/>
            <a:ext cx="1752601" cy="2480605"/>
          </a:xfrm>
          <a:prstGeom prst="rect">
            <a:avLst/>
          </a:prstGeom>
        </p:spPr>
      </p:pic>
    </p:spTree>
    <p:extLst>
      <p:ext uri="{BB962C8B-B14F-4D97-AF65-F5344CB8AC3E}">
        <p14:creationId xmlns:p14="http://schemas.microsoft.com/office/powerpoint/2010/main" val="28787677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4CA59-2310-8E49-B41F-FFDAACD4FA3A}"/>
              </a:ext>
            </a:extLst>
          </p:cNvPr>
          <p:cNvSpPr>
            <a:spLocks noGrp="1"/>
          </p:cNvSpPr>
          <p:nvPr>
            <p:ph type="title"/>
          </p:nvPr>
        </p:nvSpPr>
        <p:spPr/>
        <p:txBody>
          <a:bodyPr/>
          <a:lstStyle/>
          <a:p>
            <a:r>
              <a:rPr lang="en-US" dirty="0" err="1"/>
              <a:t>Cont</a:t>
            </a:r>
            <a:r>
              <a:rPr lang="en-US" dirty="0"/>
              <a:t> – Fisher’s test</a:t>
            </a:r>
            <a:r>
              <a:rPr lang="zh-CN" altLang="en-US" dirty="0"/>
              <a:t> </a:t>
            </a:r>
            <a:r>
              <a:rPr lang="en-US" altLang="zh-CN" dirty="0"/>
              <a:t>for</a:t>
            </a:r>
            <a:r>
              <a:rPr lang="zh-CN" altLang="en-US" dirty="0"/>
              <a:t> </a:t>
            </a:r>
            <a:r>
              <a:rPr lang="en-US" altLang="zh-CN" dirty="0"/>
              <a:t>small</a:t>
            </a:r>
            <a:r>
              <a:rPr lang="zh-CN" altLang="en-US" dirty="0"/>
              <a:t> </a:t>
            </a:r>
            <a:r>
              <a:rPr lang="en-US" altLang="zh-CN" dirty="0"/>
              <a:t>size</a:t>
            </a:r>
            <a:r>
              <a:rPr lang="zh-CN" altLang="en-US" dirty="0"/>
              <a:t> </a:t>
            </a:r>
            <a:r>
              <a:rPr lang="en-US" altLang="zh-CN" dirty="0"/>
              <a:t>data</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E67205-F7D7-FD4D-81BF-F7CC3FE6F294}"/>
                  </a:ext>
                </a:extLst>
              </p:cNvPr>
              <p:cNvSpPr>
                <a:spLocks noGrp="1"/>
              </p:cNvSpPr>
              <p:nvPr>
                <p:ph idx="1"/>
              </p:nvPr>
            </p:nvSpPr>
            <p:spPr>
              <a:xfrm>
                <a:off x="228600" y="1371600"/>
                <a:ext cx="7900416" cy="4876800"/>
              </a:xfrm>
            </p:spPr>
            <p:txBody>
              <a:bodyPr>
                <a:noAutofit/>
              </a:bodyPr>
              <a:lstStyle/>
              <a:p>
                <a:pPr marL="0" indent="0">
                  <a:buNone/>
                </a:pPr>
                <a:r>
                  <a:rPr lang="en-US" sz="1600" dirty="0"/>
                  <a:t>Distinguishing the order of pouring better than with pure guessing corresponds to </a:t>
                </a:r>
                <a14:m>
                  <m:oMath xmlns:m="http://schemas.openxmlformats.org/officeDocument/2006/math">
                    <m:r>
                      <a:rPr lang="en-US" sz="160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&gt;1</m:t>
                    </m:r>
                  </m:oMath>
                </a14:m>
                <a:r>
                  <a:rPr lang="en-US" sz="1600" dirty="0"/>
                  <a:t>, reflecting a positive association between order of pouring and the prediction.</a:t>
                </a:r>
              </a:p>
              <a:p>
                <a:pPr marL="0" indent="0">
                  <a:buNone/>
                </a:pP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𝐻</m:t>
                        </m:r>
                      </m:e>
                      <m:sub>
                        <m:r>
                          <a:rPr lang="en-US" sz="1600" b="0" i="1" smtClean="0">
                            <a:latin typeface="Cambria Math" panose="02040503050406030204" pitchFamily="18" charset="0"/>
                          </a:rPr>
                          <m:t>0</m:t>
                        </m:r>
                      </m:sub>
                    </m:sSub>
                    <m:r>
                      <a:rPr lang="en-US" sz="1600" b="0" i="1" smtClean="0">
                        <a:latin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=1 </m:t>
                    </m:r>
                  </m:oMath>
                </a14:m>
                <a:r>
                  <a:rPr lang="en-US" sz="1600" dirty="0"/>
                  <a:t>against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𝐻</m:t>
                        </m:r>
                      </m:e>
                      <m:sub>
                        <m:r>
                          <a:rPr lang="en-US" sz="1600" b="0" i="1" smtClean="0">
                            <a:latin typeface="Cambria Math" panose="02040503050406030204" pitchFamily="18" charset="0"/>
                          </a:rPr>
                          <m:t>𝑎</m:t>
                        </m:r>
                      </m:sub>
                    </m:sSub>
                    <m:r>
                      <a:rPr lang="en-US" sz="1600" i="1">
                        <a:latin typeface="Cambria Math" panose="02040503050406030204" pitchFamily="18" charset="0"/>
                      </a:rPr>
                      <m:t>: </m:t>
                    </m:r>
                    <m:r>
                      <a:rPr lang="en-US" sz="1600" i="1">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&gt;</m:t>
                    </m:r>
                    <m:r>
                      <a:rPr lang="en-US" sz="1600" i="1">
                        <a:latin typeface="Cambria Math" panose="02040503050406030204" pitchFamily="18" charset="0"/>
                        <a:ea typeface="Cambria Math" panose="02040503050406030204" pitchFamily="18" charset="0"/>
                      </a:rPr>
                      <m:t>1 </m:t>
                    </m:r>
                  </m:oMath>
                </a14:m>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r>
                  <a:rPr lang="en-US" sz="1600" dirty="0"/>
                  <a:t>The probability is </a:t>
                </a:r>
                <a14:m>
                  <m:oMath xmlns:m="http://schemas.openxmlformats.org/officeDocument/2006/math">
                    <m:r>
                      <m:rPr>
                        <m:sty m:val="p"/>
                      </m:rPr>
                      <a:rPr lang="en-US" sz="1600" b="0" i="0" smtClean="0">
                        <a:latin typeface="Cambria Math" panose="02040503050406030204" pitchFamily="18" charset="0"/>
                      </a:rPr>
                      <m:t>p</m:t>
                    </m:r>
                    <m:d>
                      <m:dPr>
                        <m:ctrlPr>
                          <a:rPr lang="en-US" sz="1600" b="0" i="1" smtClean="0">
                            <a:latin typeface="Cambria Math" panose="02040503050406030204" pitchFamily="18" charset="0"/>
                          </a:rPr>
                        </m:ctrlPr>
                      </m:dPr>
                      <m:e>
                        <m:sSub>
                          <m:sSubPr>
                            <m:ctrlPr>
                              <a:rPr lang="en-US" sz="1600" b="0" i="1" smtClean="0">
                                <a:latin typeface="Cambria Math" panose="02040503050406030204" pitchFamily="18" charset="0"/>
                              </a:rPr>
                            </m:ctrlPr>
                          </m:sSubPr>
                          <m:e>
                            <m:r>
                              <a:rPr lang="en-US" sz="1600" i="1">
                                <a:latin typeface="Cambria Math" panose="02040503050406030204" pitchFamily="18" charset="0"/>
                              </a:rPr>
                              <m:t>𝑛</m:t>
                            </m:r>
                          </m:e>
                          <m:sub>
                            <m:r>
                              <a:rPr lang="en-US" sz="1600" b="0" i="1" smtClean="0">
                                <a:latin typeface="Cambria Math" panose="02040503050406030204" pitchFamily="18" charset="0"/>
                              </a:rPr>
                              <m:t>11</m:t>
                            </m:r>
                          </m:sub>
                        </m:sSub>
                        <m:r>
                          <a:rPr lang="en-US" sz="1600" b="0" i="1" smtClean="0">
                            <a:latin typeface="Cambria Math" panose="02040503050406030204" pitchFamily="18" charset="0"/>
                          </a:rPr>
                          <m:t>=3</m:t>
                        </m:r>
                      </m:e>
                    </m:d>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d>
                          <m:dPr>
                            <m:ctrlPr>
                              <a:rPr lang="en-US" sz="1600" b="0" i="1" smtClean="0">
                                <a:latin typeface="Cambria Math" panose="02040503050406030204" pitchFamily="18" charset="0"/>
                              </a:rPr>
                            </m:ctrlPr>
                          </m:dPr>
                          <m:e>
                            <m:m>
                              <m:mPr>
                                <m:mcs>
                                  <m:mc>
                                    <m:mcPr>
                                      <m:count m:val="1"/>
                                      <m:mcJc m:val="center"/>
                                    </m:mcPr>
                                  </m:mc>
                                </m:mcs>
                                <m:ctrlPr>
                                  <a:rPr lang="en-US" sz="1600" b="0" i="1" smtClean="0">
                                    <a:latin typeface="Cambria Math" panose="02040503050406030204" pitchFamily="18" charset="0"/>
                                  </a:rPr>
                                </m:ctrlPr>
                              </m:mPr>
                              <m:mr>
                                <m:e>
                                  <m:r>
                                    <m:rPr>
                                      <m:brk m:alnAt="7"/>
                                    </m:rPr>
                                    <a:rPr lang="en-US" sz="1600" b="0" i="1" smtClean="0">
                                      <a:latin typeface="Cambria Math" panose="02040503050406030204" pitchFamily="18" charset="0"/>
                                    </a:rPr>
                                    <m:t>4</m:t>
                                  </m:r>
                                </m:e>
                              </m:mr>
                              <m:mr>
                                <m:e>
                                  <m:r>
                                    <a:rPr lang="en-US" sz="1600" b="0" i="1" smtClean="0">
                                      <a:latin typeface="Cambria Math" panose="02040503050406030204" pitchFamily="18" charset="0"/>
                                    </a:rPr>
                                    <m:t>3</m:t>
                                  </m:r>
                                </m:e>
                              </m:mr>
                            </m:m>
                          </m:e>
                        </m:d>
                        <m:d>
                          <m:dPr>
                            <m:ctrlPr>
                              <a:rPr lang="en-US" sz="1600" b="0" i="1" smtClean="0">
                                <a:latin typeface="Cambria Math" panose="02040503050406030204" pitchFamily="18" charset="0"/>
                              </a:rPr>
                            </m:ctrlPr>
                          </m:dPr>
                          <m:e>
                            <m:m>
                              <m:mPr>
                                <m:mcs>
                                  <m:mc>
                                    <m:mcPr>
                                      <m:count m:val="1"/>
                                      <m:mcJc m:val="center"/>
                                    </m:mcPr>
                                  </m:mc>
                                </m:mcs>
                                <m:ctrlPr>
                                  <a:rPr lang="en-US" sz="1600" b="0" i="1" smtClean="0">
                                    <a:latin typeface="Cambria Math" panose="02040503050406030204" pitchFamily="18" charset="0"/>
                                  </a:rPr>
                                </m:ctrlPr>
                              </m:mPr>
                              <m:mr>
                                <m:e>
                                  <m:r>
                                    <m:rPr>
                                      <m:brk m:alnAt="7"/>
                                    </m:rPr>
                                    <a:rPr lang="en-US" sz="1600" b="0" i="1" smtClean="0">
                                      <a:latin typeface="Cambria Math" panose="02040503050406030204" pitchFamily="18" charset="0"/>
                                    </a:rPr>
                                    <m:t>4</m:t>
                                  </m:r>
                                </m:e>
                              </m:mr>
                              <m:mr>
                                <m:e>
                                  <m:r>
                                    <a:rPr lang="en-US" sz="1600" b="0" i="1" smtClean="0">
                                      <a:latin typeface="Cambria Math" panose="02040503050406030204" pitchFamily="18" charset="0"/>
                                    </a:rPr>
                                    <m:t>1</m:t>
                                  </m:r>
                                </m:e>
                              </m:mr>
                            </m:m>
                          </m:e>
                        </m:d>
                      </m:num>
                      <m:den>
                        <m:d>
                          <m:dPr>
                            <m:ctrlPr>
                              <a:rPr lang="en-US" sz="1600" b="0" i="1" smtClean="0">
                                <a:latin typeface="Cambria Math" panose="02040503050406030204" pitchFamily="18" charset="0"/>
                              </a:rPr>
                            </m:ctrlPr>
                          </m:dPr>
                          <m:e>
                            <m:m>
                              <m:mPr>
                                <m:mcs>
                                  <m:mc>
                                    <m:mcPr>
                                      <m:count m:val="1"/>
                                      <m:mcJc m:val="center"/>
                                    </m:mcPr>
                                  </m:mc>
                                </m:mcs>
                                <m:ctrlPr>
                                  <a:rPr lang="en-US" sz="1600" b="0" i="1" smtClean="0">
                                    <a:latin typeface="Cambria Math" panose="02040503050406030204" pitchFamily="18" charset="0"/>
                                  </a:rPr>
                                </m:ctrlPr>
                              </m:mPr>
                              <m:mr>
                                <m:e>
                                  <m:r>
                                    <m:rPr>
                                      <m:brk m:alnAt="7"/>
                                    </m:rPr>
                                    <a:rPr lang="en-US" sz="1600" b="0" i="1" smtClean="0">
                                      <a:latin typeface="Cambria Math" panose="02040503050406030204" pitchFamily="18" charset="0"/>
                                    </a:rPr>
                                    <m:t>8</m:t>
                                  </m:r>
                                </m:e>
                              </m:mr>
                              <m:mr>
                                <m:e>
                                  <m:r>
                                    <a:rPr lang="en-US" sz="1600" b="0" i="1" smtClean="0">
                                      <a:latin typeface="Cambria Math" panose="02040503050406030204" pitchFamily="18" charset="0"/>
                                    </a:rPr>
                                    <m:t>4</m:t>
                                  </m:r>
                                </m:e>
                              </m:mr>
                            </m:m>
                          </m:e>
                        </m:d>
                      </m:den>
                    </m:f>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4!4!4!4!</m:t>
                        </m:r>
                      </m:num>
                      <m:den>
                        <m:r>
                          <a:rPr lang="en-US" sz="1600" b="0" i="1" smtClean="0">
                            <a:latin typeface="Cambria Math" panose="02040503050406030204" pitchFamily="18" charset="0"/>
                          </a:rPr>
                          <m:t>8!3!1!3!1!</m:t>
                        </m:r>
                      </m:den>
                    </m:f>
                    <m:r>
                      <a:rPr lang="en-US" sz="1600" b="0" i="1" smtClean="0">
                        <a:latin typeface="Cambria Math" panose="02040503050406030204" pitchFamily="18" charset="0"/>
                      </a:rPr>
                      <m:t>=0.229</m:t>
                    </m:r>
                    <m:r>
                      <a:rPr lang="en-US" sz="1600" b="0" i="0" smtClean="0">
                        <a:latin typeface="Cambria Math" panose="02040503050406030204" pitchFamily="18" charset="0"/>
                      </a:rPr>
                      <m:t>. </m:t>
                    </m:r>
                  </m:oMath>
                </a14:m>
                <a:r>
                  <a:rPr lang="en-US" sz="1600" dirty="0"/>
                  <a:t>The more extreme in the direction of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𝐻</m:t>
                        </m:r>
                      </m:e>
                      <m:sub>
                        <m:r>
                          <a:rPr lang="en-US" sz="1600" b="0" i="1" smtClean="0">
                            <a:latin typeface="Cambria Math" panose="02040503050406030204" pitchFamily="18" charset="0"/>
                          </a:rPr>
                          <m:t>𝑎</m:t>
                        </m:r>
                      </m:sub>
                    </m:sSub>
                  </m:oMath>
                </a14:m>
                <a:r>
                  <a:rPr lang="en-US" sz="1600" dirty="0"/>
                  <a:t> has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𝑛</m:t>
                        </m:r>
                      </m:e>
                      <m:sub>
                        <m:r>
                          <a:rPr lang="en-US" sz="1600" b="0" i="1" smtClean="0">
                            <a:latin typeface="Cambria Math" panose="02040503050406030204" pitchFamily="18" charset="0"/>
                          </a:rPr>
                          <m:t>11</m:t>
                        </m:r>
                      </m:sub>
                    </m:sSub>
                    <m:r>
                      <a:rPr lang="en-US" sz="1600" b="0" i="1" smtClean="0">
                        <a:latin typeface="Cambria Math" panose="02040503050406030204" pitchFamily="18" charset="0"/>
                      </a:rPr>
                      <m:t>=4</m:t>
                    </m:r>
                  </m:oMath>
                </a14:m>
                <a:r>
                  <a:rPr lang="en-US" sz="1600" dirty="0"/>
                  <a:t> correct. </a:t>
                </a:r>
                <a14:m>
                  <m:oMath xmlns:m="http://schemas.openxmlformats.org/officeDocument/2006/math">
                    <m:r>
                      <m:rPr>
                        <m:sty m:val="p"/>
                      </m:rPr>
                      <a:rPr lang="en-US" sz="1600">
                        <a:latin typeface="Cambria Math" panose="02040503050406030204" pitchFamily="18" charset="0"/>
                      </a:rPr>
                      <m:t>p</m:t>
                    </m:r>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𝑛</m:t>
                            </m:r>
                          </m:e>
                          <m:sub>
                            <m:r>
                              <a:rPr lang="en-US" sz="1600" i="1">
                                <a:latin typeface="Cambria Math" panose="02040503050406030204" pitchFamily="18" charset="0"/>
                              </a:rPr>
                              <m:t>11</m:t>
                            </m:r>
                          </m:sub>
                        </m:sSub>
                        <m:r>
                          <a:rPr lang="en-US" sz="1600" i="1">
                            <a:latin typeface="Cambria Math" panose="02040503050406030204" pitchFamily="18" charset="0"/>
                          </a:rPr>
                          <m:t>=</m:t>
                        </m:r>
                        <m:r>
                          <a:rPr lang="en-US" sz="1600" b="0" i="1" smtClean="0">
                            <a:latin typeface="Cambria Math" panose="02040503050406030204" pitchFamily="18" charset="0"/>
                          </a:rPr>
                          <m:t>4</m:t>
                        </m:r>
                      </m:e>
                    </m:d>
                    <m:r>
                      <a:rPr lang="en-US" sz="1600" i="1">
                        <a:latin typeface="Cambria Math" panose="02040503050406030204" pitchFamily="18" charset="0"/>
                      </a:rPr>
                      <m:t>=</m:t>
                    </m:r>
                    <m:f>
                      <m:fPr>
                        <m:ctrlPr>
                          <a:rPr lang="en-US" sz="1600" i="1">
                            <a:latin typeface="Cambria Math" panose="02040503050406030204" pitchFamily="18" charset="0"/>
                          </a:rPr>
                        </m:ctrlPr>
                      </m:fPr>
                      <m:num>
                        <m:d>
                          <m:dPr>
                            <m:ctrlPr>
                              <a:rPr lang="en-US" sz="1600" i="1">
                                <a:latin typeface="Cambria Math" panose="02040503050406030204" pitchFamily="18" charset="0"/>
                              </a:rPr>
                            </m:ctrlPr>
                          </m:dPr>
                          <m:e>
                            <m:m>
                              <m:mPr>
                                <m:mcs>
                                  <m:mc>
                                    <m:mcPr>
                                      <m:count m:val="1"/>
                                      <m:mcJc m:val="center"/>
                                    </m:mcPr>
                                  </m:mc>
                                </m:mcs>
                                <m:ctrlPr>
                                  <a:rPr lang="en-US" sz="1600" i="1">
                                    <a:latin typeface="Cambria Math" panose="02040503050406030204" pitchFamily="18" charset="0"/>
                                  </a:rPr>
                                </m:ctrlPr>
                              </m:mPr>
                              <m:mr>
                                <m:e>
                                  <m:r>
                                    <m:rPr>
                                      <m:brk m:alnAt="7"/>
                                    </m:rPr>
                                    <a:rPr lang="en-US" sz="1600" i="1">
                                      <a:latin typeface="Cambria Math" panose="02040503050406030204" pitchFamily="18" charset="0"/>
                                    </a:rPr>
                                    <m:t>4</m:t>
                                  </m:r>
                                </m:e>
                              </m:mr>
                              <m:mr>
                                <m:e>
                                  <m:r>
                                    <a:rPr lang="en-US" sz="1600" b="0" i="1" smtClean="0">
                                      <a:latin typeface="Cambria Math" panose="02040503050406030204" pitchFamily="18" charset="0"/>
                                    </a:rPr>
                                    <m:t>4</m:t>
                                  </m:r>
                                </m:e>
                              </m:mr>
                            </m:m>
                          </m:e>
                        </m:d>
                        <m:d>
                          <m:dPr>
                            <m:ctrlPr>
                              <a:rPr lang="en-US" sz="1600" i="1">
                                <a:latin typeface="Cambria Math" panose="02040503050406030204" pitchFamily="18" charset="0"/>
                              </a:rPr>
                            </m:ctrlPr>
                          </m:dPr>
                          <m:e>
                            <m:m>
                              <m:mPr>
                                <m:mcs>
                                  <m:mc>
                                    <m:mcPr>
                                      <m:count m:val="1"/>
                                      <m:mcJc m:val="center"/>
                                    </m:mcPr>
                                  </m:mc>
                                </m:mcs>
                                <m:ctrlPr>
                                  <a:rPr lang="en-US" sz="1600" i="1">
                                    <a:latin typeface="Cambria Math" panose="02040503050406030204" pitchFamily="18" charset="0"/>
                                  </a:rPr>
                                </m:ctrlPr>
                              </m:mPr>
                              <m:mr>
                                <m:e>
                                  <m:r>
                                    <m:rPr>
                                      <m:brk m:alnAt="7"/>
                                    </m:rPr>
                                    <a:rPr lang="en-US" sz="1600" i="1">
                                      <a:latin typeface="Cambria Math" panose="02040503050406030204" pitchFamily="18" charset="0"/>
                                    </a:rPr>
                                    <m:t>4</m:t>
                                  </m:r>
                                </m:e>
                              </m:mr>
                              <m:mr>
                                <m:e>
                                  <m:r>
                                    <a:rPr lang="en-US" sz="1600" b="0" i="1" smtClean="0">
                                      <a:latin typeface="Cambria Math" panose="02040503050406030204" pitchFamily="18" charset="0"/>
                                    </a:rPr>
                                    <m:t>0</m:t>
                                  </m:r>
                                </m:e>
                              </m:mr>
                            </m:m>
                          </m:e>
                        </m:d>
                      </m:num>
                      <m:den>
                        <m:d>
                          <m:dPr>
                            <m:ctrlPr>
                              <a:rPr lang="en-US" sz="1600" i="1">
                                <a:latin typeface="Cambria Math" panose="02040503050406030204" pitchFamily="18" charset="0"/>
                              </a:rPr>
                            </m:ctrlPr>
                          </m:dPr>
                          <m:e>
                            <m:m>
                              <m:mPr>
                                <m:mcs>
                                  <m:mc>
                                    <m:mcPr>
                                      <m:count m:val="1"/>
                                      <m:mcJc m:val="center"/>
                                    </m:mcPr>
                                  </m:mc>
                                </m:mcs>
                                <m:ctrlPr>
                                  <a:rPr lang="en-US" sz="1600" i="1">
                                    <a:latin typeface="Cambria Math" panose="02040503050406030204" pitchFamily="18" charset="0"/>
                                  </a:rPr>
                                </m:ctrlPr>
                              </m:mPr>
                              <m:mr>
                                <m:e>
                                  <m:r>
                                    <m:rPr>
                                      <m:brk m:alnAt="7"/>
                                    </m:rPr>
                                    <a:rPr lang="en-US" sz="1600" i="1">
                                      <a:latin typeface="Cambria Math" panose="02040503050406030204" pitchFamily="18" charset="0"/>
                                    </a:rPr>
                                    <m:t>8</m:t>
                                  </m:r>
                                </m:e>
                              </m:mr>
                              <m:mr>
                                <m:e>
                                  <m:r>
                                    <a:rPr lang="en-US" sz="1600" i="1">
                                      <a:latin typeface="Cambria Math" panose="02040503050406030204" pitchFamily="18" charset="0"/>
                                    </a:rPr>
                                    <m:t>4</m:t>
                                  </m:r>
                                </m:e>
                              </m:mr>
                            </m:m>
                          </m:e>
                        </m:d>
                      </m:den>
                    </m:f>
                    <m:r>
                      <a:rPr lang="en-US" sz="1600" b="0" i="1" smtClean="0">
                        <a:latin typeface="Cambria Math" panose="02040503050406030204" pitchFamily="18" charset="0"/>
                      </a:rPr>
                      <m:t>=</m:t>
                    </m:r>
                    <m:f>
                      <m:fPr>
                        <m:ctrlPr>
                          <a:rPr lang="en-US" sz="1600" i="1">
                            <a:latin typeface="Cambria Math" panose="02040503050406030204" pitchFamily="18" charset="0"/>
                          </a:rPr>
                        </m:ctrlPr>
                      </m:fPr>
                      <m:num>
                        <m:r>
                          <a:rPr lang="en-US" sz="1600" b="0" i="1" smtClean="0">
                            <a:latin typeface="Cambria Math" panose="02040503050406030204" pitchFamily="18" charset="0"/>
                          </a:rPr>
                          <m:t>4</m:t>
                        </m:r>
                        <m:r>
                          <a:rPr lang="en-US" sz="1600" i="1">
                            <a:latin typeface="Cambria Math" panose="02040503050406030204" pitchFamily="18" charset="0"/>
                          </a:rPr>
                          <m:t>!4!4!4!</m:t>
                        </m:r>
                      </m:num>
                      <m:den>
                        <m:r>
                          <a:rPr lang="en-US" sz="1600" i="1">
                            <a:latin typeface="Cambria Math" panose="02040503050406030204" pitchFamily="18" charset="0"/>
                          </a:rPr>
                          <m:t>8!</m:t>
                        </m:r>
                        <m:r>
                          <a:rPr lang="en-US" sz="1600" b="0" i="1" smtClean="0">
                            <a:latin typeface="Cambria Math" panose="02040503050406030204" pitchFamily="18" charset="0"/>
                          </a:rPr>
                          <m:t>4</m:t>
                        </m:r>
                        <m:r>
                          <a:rPr lang="en-US" sz="1600" i="1">
                            <a:latin typeface="Cambria Math" panose="02040503050406030204" pitchFamily="18" charset="0"/>
                          </a:rPr>
                          <m:t>!</m:t>
                        </m:r>
                        <m:r>
                          <a:rPr lang="en-US" sz="1600" b="0" i="1" smtClean="0">
                            <a:latin typeface="Cambria Math" panose="02040503050406030204" pitchFamily="18" charset="0"/>
                          </a:rPr>
                          <m:t>0</m:t>
                        </m:r>
                        <m:r>
                          <a:rPr lang="en-US" sz="1600" i="1">
                            <a:latin typeface="Cambria Math" panose="02040503050406030204" pitchFamily="18" charset="0"/>
                          </a:rPr>
                          <m:t>!</m:t>
                        </m:r>
                        <m:r>
                          <a:rPr lang="en-US" sz="1600" b="0" i="1" smtClean="0">
                            <a:latin typeface="Cambria Math" panose="02040503050406030204" pitchFamily="18" charset="0"/>
                          </a:rPr>
                          <m:t>4</m:t>
                        </m:r>
                        <m:r>
                          <a:rPr lang="en-US" sz="1600" i="1">
                            <a:latin typeface="Cambria Math" panose="02040503050406030204" pitchFamily="18" charset="0"/>
                          </a:rPr>
                          <m:t>!</m:t>
                        </m:r>
                        <m:r>
                          <a:rPr lang="en-US" sz="1600" b="0" i="1" smtClean="0">
                            <a:latin typeface="Cambria Math" panose="02040503050406030204" pitchFamily="18" charset="0"/>
                          </a:rPr>
                          <m:t>0</m:t>
                        </m:r>
                        <m:r>
                          <a:rPr lang="en-US" sz="1600" i="1">
                            <a:latin typeface="Cambria Math" panose="02040503050406030204" pitchFamily="18" charset="0"/>
                          </a:rPr>
                          <m:t>!</m:t>
                        </m:r>
                      </m:den>
                    </m:f>
                    <m:r>
                      <a:rPr lang="en-US" sz="1600" i="1">
                        <a:latin typeface="Cambria Math" panose="02040503050406030204" pitchFamily="18" charset="0"/>
                      </a:rPr>
                      <m:t>=0.</m:t>
                    </m:r>
                    <m:r>
                      <a:rPr lang="en-US" sz="1600" b="0" i="1" smtClean="0">
                        <a:latin typeface="Cambria Math" panose="02040503050406030204" pitchFamily="18" charset="0"/>
                      </a:rPr>
                      <m:t>014</m:t>
                    </m:r>
                  </m:oMath>
                </a14:m>
                <a:endParaRPr lang="en-US" sz="1600" dirty="0"/>
              </a:p>
              <a:p>
                <a:pPr marL="0" indent="0">
                  <a:buNone/>
                </a:pPr>
                <a:endParaRPr lang="en-US" sz="500" dirty="0"/>
              </a:p>
              <a:p>
                <a:pPr marL="0" indent="0">
                  <a:buNone/>
                </a:pPr>
                <a:r>
                  <a:rPr lang="en-US" sz="1600" dirty="0"/>
                  <a:t>The P-value is </a:t>
                </a:r>
                <a:r>
                  <a:rPr lang="en-US" altLang="zh-CN" sz="1600" dirty="0"/>
                  <a:t>p</a:t>
                </a:r>
                <a14:m>
                  <m:oMath xmlns:m="http://schemas.openxmlformats.org/officeDocument/2006/math">
                    <m:d>
                      <m:dPr>
                        <m:ctrlPr>
                          <a:rPr lang="en-US" sz="1600" b="0" i="1" smtClean="0">
                            <a:latin typeface="Cambria Math" panose="02040503050406030204" pitchFamily="18" charset="0"/>
                          </a:rPr>
                        </m:ctrlPr>
                      </m:dPr>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𝑛</m:t>
                            </m:r>
                          </m:e>
                          <m:sub>
                            <m:r>
                              <a:rPr lang="en-US" sz="1600" b="0" i="1" smtClean="0">
                                <a:latin typeface="Cambria Math" panose="02040503050406030204" pitchFamily="18" charset="0"/>
                              </a:rPr>
                              <m:t>11</m:t>
                            </m:r>
                          </m:sub>
                        </m:sSub>
                        <m:r>
                          <a:rPr lang="en-US" sz="1600" b="0" i="1" smtClean="0">
                            <a:latin typeface="Cambria Math" panose="02040503050406030204" pitchFamily="18" charset="0"/>
                            <a:ea typeface="Cambria Math" panose="02040503050406030204" pitchFamily="18" charset="0"/>
                          </a:rPr>
                          <m:t>≥3</m:t>
                        </m:r>
                      </m:e>
                    </m:d>
                    <m:r>
                      <a:rPr lang="en-US" sz="1600" b="0" i="1" smtClean="0">
                        <a:latin typeface="Cambria Math" panose="02040503050406030204" pitchFamily="18" charset="0"/>
                        <a:ea typeface="Cambria Math" panose="02040503050406030204" pitchFamily="18" charset="0"/>
                      </a:rPr>
                      <m:t>=0.243.</m:t>
                    </m:r>
                  </m:oMath>
                </a14:m>
                <a:endParaRPr lang="en-US" sz="1600" dirty="0">
                  <a:ea typeface="Cambria Math" panose="02040503050406030204" pitchFamily="18" charset="0"/>
                </a:endParaRPr>
              </a:p>
              <a:p>
                <a:pPr marL="0" indent="0">
                  <a:buNone/>
                </a:pPr>
                <a:endParaRPr lang="en-US" sz="500" dirty="0">
                  <a:ea typeface="Cambria Math" panose="02040503050406030204" pitchFamily="18" charset="0"/>
                </a:endParaRPr>
              </a:p>
              <a:p>
                <a:pPr marL="0" indent="0">
                  <a:buNone/>
                </a:pPr>
                <a:r>
                  <a:rPr lang="en-US" sz="1600" dirty="0">
                    <a:ea typeface="Cambria Math" panose="02040503050406030204" pitchFamily="18" charset="0"/>
                  </a:rPr>
                  <a:t>Cannot reject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𝐻</m:t>
                        </m:r>
                      </m:e>
                      <m:sub>
                        <m:r>
                          <a:rPr lang="en-US" sz="1600" i="1">
                            <a:latin typeface="Cambria Math" panose="02040503050406030204" pitchFamily="18" charset="0"/>
                          </a:rPr>
                          <m:t>0</m:t>
                        </m:r>
                      </m:sub>
                    </m:sSub>
                  </m:oMath>
                </a14:m>
                <a:r>
                  <a:rPr lang="en-US" sz="1600" b="0" dirty="0">
                    <a:ea typeface="Cambria Math" panose="02040503050406030204" pitchFamily="18" charset="0"/>
                  </a:rPr>
                  <a:t> at significant level 0.05, which means that the result does not establish an association between actual order of pouring and her predictions.</a:t>
                </a:r>
              </a:p>
            </p:txBody>
          </p:sp>
        </mc:Choice>
        <mc:Fallback xmlns="">
          <p:sp>
            <p:nvSpPr>
              <p:cNvPr id="3" name="Content Placeholder 2">
                <a:extLst>
                  <a:ext uri="{FF2B5EF4-FFF2-40B4-BE49-F238E27FC236}">
                    <a16:creationId xmlns:a16="http://schemas.microsoft.com/office/drawing/2014/main" id="{2DE67205-F7D7-FD4D-81BF-F7CC3FE6F294}"/>
                  </a:ext>
                </a:extLst>
              </p:cNvPr>
              <p:cNvSpPr>
                <a:spLocks noGrp="1" noRot="1" noChangeAspect="1" noMove="1" noResize="1" noEditPoints="1" noAdjustHandles="1" noChangeArrowheads="1" noChangeShapeType="1" noTextEdit="1"/>
              </p:cNvSpPr>
              <p:nvPr>
                <p:ph idx="1"/>
              </p:nvPr>
            </p:nvSpPr>
            <p:spPr>
              <a:xfrm>
                <a:off x="228600" y="1371600"/>
                <a:ext cx="7900416" cy="4876800"/>
              </a:xfrm>
              <a:blipFill>
                <a:blip r:embed="rId3"/>
                <a:stretch>
                  <a:fillRect l="-1445" t="-1302" r="-208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7B29586-DE3F-F946-A3B4-1373F632034A}"/>
              </a:ext>
            </a:extLst>
          </p:cNvPr>
          <p:cNvSpPr>
            <a:spLocks noGrp="1"/>
          </p:cNvSpPr>
          <p:nvPr>
            <p:ph type="sldNum" sz="quarter" idx="12"/>
          </p:nvPr>
        </p:nvSpPr>
        <p:spPr/>
        <p:txBody>
          <a:bodyPr/>
          <a:lstStyle/>
          <a:p>
            <a:fld id="{0235576B-7F3C-4840-ADD7-A9DF1158E3A5}" type="slidenum">
              <a:rPr lang="en-US" smtClean="0"/>
              <a:pPr/>
              <a:t>34</a:t>
            </a:fld>
            <a:endParaRPr lang="en-US"/>
          </a:p>
        </p:txBody>
      </p:sp>
      <p:graphicFrame>
        <p:nvGraphicFramePr>
          <p:cNvPr id="5" name="Table 4">
            <a:extLst>
              <a:ext uri="{FF2B5EF4-FFF2-40B4-BE49-F238E27FC236}">
                <a16:creationId xmlns:a16="http://schemas.microsoft.com/office/drawing/2014/main" id="{B88E1A61-E617-E64C-A380-EB01838728AD}"/>
              </a:ext>
            </a:extLst>
          </p:cNvPr>
          <p:cNvGraphicFramePr>
            <a:graphicFrameLocks noGrp="1"/>
          </p:cNvGraphicFramePr>
          <p:nvPr>
            <p:extLst>
              <p:ext uri="{D42A27DB-BD31-4B8C-83A1-F6EECF244321}">
                <p14:modId xmlns:p14="http://schemas.microsoft.com/office/powerpoint/2010/main" val="3842840371"/>
              </p:ext>
            </p:extLst>
          </p:nvPr>
        </p:nvGraphicFramePr>
        <p:xfrm>
          <a:off x="651076" y="2579231"/>
          <a:ext cx="762000" cy="731520"/>
        </p:xfrm>
        <a:graphic>
          <a:graphicData uri="http://schemas.openxmlformats.org/drawingml/2006/table">
            <a:tbl>
              <a:tblPr firstRow="1" bandRow="1">
                <a:tableStyleId>{5C22544A-7EE6-4342-B048-85BDC9FD1C3A}</a:tableStyleId>
              </a:tblPr>
              <a:tblGrid>
                <a:gridCol w="381000">
                  <a:extLst>
                    <a:ext uri="{9D8B030D-6E8A-4147-A177-3AD203B41FA5}">
                      <a16:colId xmlns:a16="http://schemas.microsoft.com/office/drawing/2014/main" val="1386278167"/>
                    </a:ext>
                  </a:extLst>
                </a:gridCol>
                <a:gridCol w="381000">
                  <a:extLst>
                    <a:ext uri="{9D8B030D-6E8A-4147-A177-3AD203B41FA5}">
                      <a16:colId xmlns:a16="http://schemas.microsoft.com/office/drawing/2014/main" val="2082305576"/>
                    </a:ext>
                  </a:extLst>
                </a:gridCol>
              </a:tblGrid>
              <a:tr h="302607">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41543"/>
                  </a:ext>
                </a:extLst>
              </a:tr>
              <a:tr h="304800">
                <a:tc>
                  <a:txBody>
                    <a:bodyPr/>
                    <a:lstStyle/>
                    <a:p>
                      <a:pPr algn="ctr"/>
                      <a:r>
                        <a:rPr lang="en-US" b="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9032936"/>
                  </a:ext>
                </a:extLst>
              </a:tr>
            </a:tbl>
          </a:graphicData>
        </a:graphic>
      </p:graphicFrame>
      <p:graphicFrame>
        <p:nvGraphicFramePr>
          <p:cNvPr id="6" name="Table 5">
            <a:extLst>
              <a:ext uri="{FF2B5EF4-FFF2-40B4-BE49-F238E27FC236}">
                <a16:creationId xmlns:a16="http://schemas.microsoft.com/office/drawing/2014/main" id="{014EBACE-DD1D-B64C-BD66-A139EF4AE469}"/>
              </a:ext>
            </a:extLst>
          </p:cNvPr>
          <p:cNvGraphicFramePr>
            <a:graphicFrameLocks noGrp="1"/>
          </p:cNvGraphicFramePr>
          <p:nvPr>
            <p:extLst>
              <p:ext uri="{D42A27DB-BD31-4B8C-83A1-F6EECF244321}">
                <p14:modId xmlns:p14="http://schemas.microsoft.com/office/powerpoint/2010/main" val="2664221614"/>
              </p:ext>
            </p:extLst>
          </p:nvPr>
        </p:nvGraphicFramePr>
        <p:xfrm>
          <a:off x="1875098" y="2579231"/>
          <a:ext cx="762000" cy="731520"/>
        </p:xfrm>
        <a:graphic>
          <a:graphicData uri="http://schemas.openxmlformats.org/drawingml/2006/table">
            <a:tbl>
              <a:tblPr firstRow="1" bandRow="1">
                <a:tableStyleId>{5C22544A-7EE6-4342-B048-85BDC9FD1C3A}</a:tableStyleId>
              </a:tblPr>
              <a:tblGrid>
                <a:gridCol w="381000">
                  <a:extLst>
                    <a:ext uri="{9D8B030D-6E8A-4147-A177-3AD203B41FA5}">
                      <a16:colId xmlns:a16="http://schemas.microsoft.com/office/drawing/2014/main" val="1386278167"/>
                    </a:ext>
                  </a:extLst>
                </a:gridCol>
                <a:gridCol w="381000">
                  <a:extLst>
                    <a:ext uri="{9D8B030D-6E8A-4147-A177-3AD203B41FA5}">
                      <a16:colId xmlns:a16="http://schemas.microsoft.com/office/drawing/2014/main" val="2082305576"/>
                    </a:ext>
                  </a:extLst>
                </a:gridCol>
              </a:tblGrid>
              <a:tr h="304800">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41543"/>
                  </a:ext>
                </a:extLst>
              </a:tr>
              <a:tr h="304800">
                <a:tc>
                  <a:txBody>
                    <a:bodyPr/>
                    <a:lstStyle/>
                    <a:p>
                      <a:pPr algn="ctr"/>
                      <a:r>
                        <a:rPr lang="en-US" b="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9032936"/>
                  </a:ext>
                </a:extLst>
              </a:tr>
            </a:tbl>
          </a:graphicData>
        </a:graphic>
      </p:graphicFrame>
      <p:graphicFrame>
        <p:nvGraphicFramePr>
          <p:cNvPr id="7" name="Table 6">
            <a:extLst>
              <a:ext uri="{FF2B5EF4-FFF2-40B4-BE49-F238E27FC236}">
                <a16:creationId xmlns:a16="http://schemas.microsoft.com/office/drawing/2014/main" id="{67140A47-3344-DA4D-843A-CC44B3D90106}"/>
              </a:ext>
            </a:extLst>
          </p:cNvPr>
          <p:cNvGraphicFramePr>
            <a:graphicFrameLocks noGrp="1"/>
          </p:cNvGraphicFramePr>
          <p:nvPr>
            <p:extLst>
              <p:ext uri="{D42A27DB-BD31-4B8C-83A1-F6EECF244321}">
                <p14:modId xmlns:p14="http://schemas.microsoft.com/office/powerpoint/2010/main" val="1732762050"/>
              </p:ext>
            </p:extLst>
          </p:nvPr>
        </p:nvGraphicFramePr>
        <p:xfrm>
          <a:off x="3094298" y="2579231"/>
          <a:ext cx="762000" cy="731520"/>
        </p:xfrm>
        <a:graphic>
          <a:graphicData uri="http://schemas.openxmlformats.org/drawingml/2006/table">
            <a:tbl>
              <a:tblPr firstRow="1" bandRow="1">
                <a:tableStyleId>{5C22544A-7EE6-4342-B048-85BDC9FD1C3A}</a:tableStyleId>
              </a:tblPr>
              <a:tblGrid>
                <a:gridCol w="381000">
                  <a:extLst>
                    <a:ext uri="{9D8B030D-6E8A-4147-A177-3AD203B41FA5}">
                      <a16:colId xmlns:a16="http://schemas.microsoft.com/office/drawing/2014/main" val="1386278167"/>
                    </a:ext>
                  </a:extLst>
                </a:gridCol>
                <a:gridCol w="381000">
                  <a:extLst>
                    <a:ext uri="{9D8B030D-6E8A-4147-A177-3AD203B41FA5}">
                      <a16:colId xmlns:a16="http://schemas.microsoft.com/office/drawing/2014/main" val="2082305576"/>
                    </a:ext>
                  </a:extLst>
                </a:gridCol>
              </a:tblGrid>
              <a:tr h="304800">
                <a:tc>
                  <a:txBody>
                    <a:bodyPr/>
                    <a:lstStyle/>
                    <a:p>
                      <a:pPr algn="ctr"/>
                      <a:r>
                        <a:rPr lang="en-US" b="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41543"/>
                  </a:ext>
                </a:extLst>
              </a:tr>
              <a:tr h="304800">
                <a:tc>
                  <a:txBody>
                    <a:bodyPr/>
                    <a:lstStyle/>
                    <a:p>
                      <a:pPr algn="ctr"/>
                      <a:r>
                        <a:rPr lang="en-US" b="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9032936"/>
                  </a:ext>
                </a:extLst>
              </a:tr>
            </a:tbl>
          </a:graphicData>
        </a:graphic>
      </p:graphicFrame>
      <p:graphicFrame>
        <p:nvGraphicFramePr>
          <p:cNvPr id="8" name="Table 7">
            <a:extLst>
              <a:ext uri="{FF2B5EF4-FFF2-40B4-BE49-F238E27FC236}">
                <a16:creationId xmlns:a16="http://schemas.microsoft.com/office/drawing/2014/main" id="{8F17AD75-5600-E642-887C-DE1E7E8A2607}"/>
              </a:ext>
            </a:extLst>
          </p:cNvPr>
          <p:cNvGraphicFramePr>
            <a:graphicFrameLocks noGrp="1"/>
          </p:cNvGraphicFramePr>
          <p:nvPr>
            <p:extLst>
              <p:ext uri="{D42A27DB-BD31-4B8C-83A1-F6EECF244321}">
                <p14:modId xmlns:p14="http://schemas.microsoft.com/office/powerpoint/2010/main" val="1682646936"/>
              </p:ext>
            </p:extLst>
          </p:nvPr>
        </p:nvGraphicFramePr>
        <p:xfrm>
          <a:off x="4313498" y="2579231"/>
          <a:ext cx="762000" cy="731520"/>
        </p:xfrm>
        <a:graphic>
          <a:graphicData uri="http://schemas.openxmlformats.org/drawingml/2006/table">
            <a:tbl>
              <a:tblPr firstRow="1" bandRow="1">
                <a:tableStyleId>{5C22544A-7EE6-4342-B048-85BDC9FD1C3A}</a:tableStyleId>
              </a:tblPr>
              <a:tblGrid>
                <a:gridCol w="381000">
                  <a:extLst>
                    <a:ext uri="{9D8B030D-6E8A-4147-A177-3AD203B41FA5}">
                      <a16:colId xmlns:a16="http://schemas.microsoft.com/office/drawing/2014/main" val="1386278167"/>
                    </a:ext>
                  </a:extLst>
                </a:gridCol>
                <a:gridCol w="381000">
                  <a:extLst>
                    <a:ext uri="{9D8B030D-6E8A-4147-A177-3AD203B41FA5}">
                      <a16:colId xmlns:a16="http://schemas.microsoft.com/office/drawing/2014/main" val="2082305576"/>
                    </a:ext>
                  </a:extLst>
                </a:gridCol>
              </a:tblGrid>
              <a:tr h="304800">
                <a:tc>
                  <a:txBody>
                    <a:bodyPr/>
                    <a:lstStyle/>
                    <a:p>
                      <a:pPr algn="ctr"/>
                      <a:r>
                        <a:rPr lang="en-US" b="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41543"/>
                  </a:ext>
                </a:extLst>
              </a:tr>
              <a:tr h="304800">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9032936"/>
                  </a:ext>
                </a:extLst>
              </a:tr>
            </a:tbl>
          </a:graphicData>
        </a:graphic>
      </p:graphicFrame>
      <p:graphicFrame>
        <p:nvGraphicFramePr>
          <p:cNvPr id="9" name="Table 8">
            <a:extLst>
              <a:ext uri="{FF2B5EF4-FFF2-40B4-BE49-F238E27FC236}">
                <a16:creationId xmlns:a16="http://schemas.microsoft.com/office/drawing/2014/main" id="{8874FAD2-440D-F54E-BBA3-86F839CD95DA}"/>
              </a:ext>
            </a:extLst>
          </p:cNvPr>
          <p:cNvGraphicFramePr>
            <a:graphicFrameLocks noGrp="1"/>
          </p:cNvGraphicFramePr>
          <p:nvPr>
            <p:extLst>
              <p:ext uri="{D42A27DB-BD31-4B8C-83A1-F6EECF244321}">
                <p14:modId xmlns:p14="http://schemas.microsoft.com/office/powerpoint/2010/main" val="2189542077"/>
              </p:ext>
            </p:extLst>
          </p:nvPr>
        </p:nvGraphicFramePr>
        <p:xfrm>
          <a:off x="5597809" y="2579231"/>
          <a:ext cx="762000" cy="731520"/>
        </p:xfrm>
        <a:graphic>
          <a:graphicData uri="http://schemas.openxmlformats.org/drawingml/2006/table">
            <a:tbl>
              <a:tblPr firstRow="1" bandRow="1">
                <a:tableStyleId>{5C22544A-7EE6-4342-B048-85BDC9FD1C3A}</a:tableStyleId>
              </a:tblPr>
              <a:tblGrid>
                <a:gridCol w="381000">
                  <a:extLst>
                    <a:ext uri="{9D8B030D-6E8A-4147-A177-3AD203B41FA5}">
                      <a16:colId xmlns:a16="http://schemas.microsoft.com/office/drawing/2014/main" val="1386278167"/>
                    </a:ext>
                  </a:extLst>
                </a:gridCol>
                <a:gridCol w="381000">
                  <a:extLst>
                    <a:ext uri="{9D8B030D-6E8A-4147-A177-3AD203B41FA5}">
                      <a16:colId xmlns:a16="http://schemas.microsoft.com/office/drawing/2014/main" val="2082305576"/>
                    </a:ext>
                  </a:extLst>
                </a:gridCol>
              </a:tblGrid>
              <a:tr h="304800">
                <a:tc>
                  <a:txBody>
                    <a:bodyPr/>
                    <a:lstStyle/>
                    <a:p>
                      <a:pPr algn="ctr"/>
                      <a:r>
                        <a:rPr lang="en-US" b="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41543"/>
                  </a:ext>
                </a:extLst>
              </a:tr>
              <a:tr h="304800">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9032936"/>
                  </a:ext>
                </a:extLst>
              </a:tr>
            </a:tbl>
          </a:graphicData>
        </a:graphic>
      </p:graphicFrame>
      <p:sp>
        <p:nvSpPr>
          <p:cNvPr id="10" name="TextBox 9">
            <a:extLst>
              <a:ext uri="{FF2B5EF4-FFF2-40B4-BE49-F238E27FC236}">
                <a16:creationId xmlns:a16="http://schemas.microsoft.com/office/drawing/2014/main" id="{9B20B8D2-E171-5C4E-A8A0-004BD1A43E85}"/>
              </a:ext>
            </a:extLst>
          </p:cNvPr>
          <p:cNvSpPr txBox="1"/>
          <p:nvPr/>
        </p:nvSpPr>
        <p:spPr>
          <a:xfrm>
            <a:off x="480349" y="2230895"/>
            <a:ext cx="1219200" cy="307777"/>
          </a:xfrm>
          <a:prstGeom prst="rect">
            <a:avLst/>
          </a:prstGeom>
          <a:noFill/>
        </p:spPr>
        <p:txBody>
          <a:bodyPr wrap="square" rtlCol="0">
            <a:spAutoFit/>
          </a:bodyPr>
          <a:lstStyle/>
          <a:p>
            <a:r>
              <a:rPr lang="en-US" sz="1400" b="1" dirty="0">
                <a:solidFill>
                  <a:srgbClr val="0432FF"/>
                </a:solidFill>
              </a:rPr>
              <a:t>All Incorrect</a:t>
            </a:r>
          </a:p>
        </p:txBody>
      </p:sp>
      <p:sp>
        <p:nvSpPr>
          <p:cNvPr id="12" name="TextBox 11">
            <a:extLst>
              <a:ext uri="{FF2B5EF4-FFF2-40B4-BE49-F238E27FC236}">
                <a16:creationId xmlns:a16="http://schemas.microsoft.com/office/drawing/2014/main" id="{524CEC65-3A2E-FE41-9BB5-5FF13071F363}"/>
              </a:ext>
            </a:extLst>
          </p:cNvPr>
          <p:cNvSpPr txBox="1"/>
          <p:nvPr/>
        </p:nvSpPr>
        <p:spPr>
          <a:xfrm>
            <a:off x="3155547" y="2224970"/>
            <a:ext cx="639502" cy="307777"/>
          </a:xfrm>
          <a:prstGeom prst="rect">
            <a:avLst/>
          </a:prstGeom>
          <a:noFill/>
        </p:spPr>
        <p:txBody>
          <a:bodyPr wrap="square" rtlCol="0">
            <a:spAutoFit/>
          </a:bodyPr>
          <a:lstStyle/>
          <a:p>
            <a:r>
              <a:rPr lang="en-US" sz="1400" b="1" dirty="0">
                <a:solidFill>
                  <a:srgbClr val="0432FF"/>
                </a:solidFill>
              </a:rPr>
              <a:t>Even</a:t>
            </a:r>
          </a:p>
        </p:txBody>
      </p:sp>
      <p:sp>
        <p:nvSpPr>
          <p:cNvPr id="13" name="TextBox 12">
            <a:extLst>
              <a:ext uri="{FF2B5EF4-FFF2-40B4-BE49-F238E27FC236}">
                <a16:creationId xmlns:a16="http://schemas.microsoft.com/office/drawing/2014/main" id="{57E93719-88BB-1942-8C28-1B3683A347E0}"/>
              </a:ext>
            </a:extLst>
          </p:cNvPr>
          <p:cNvSpPr txBox="1"/>
          <p:nvPr/>
        </p:nvSpPr>
        <p:spPr>
          <a:xfrm>
            <a:off x="5502796" y="2224970"/>
            <a:ext cx="1219200" cy="307777"/>
          </a:xfrm>
          <a:prstGeom prst="rect">
            <a:avLst/>
          </a:prstGeom>
          <a:noFill/>
        </p:spPr>
        <p:txBody>
          <a:bodyPr wrap="square" rtlCol="0">
            <a:spAutoFit/>
          </a:bodyPr>
          <a:lstStyle/>
          <a:p>
            <a:r>
              <a:rPr lang="en-US" sz="1400" b="1" dirty="0">
                <a:solidFill>
                  <a:srgbClr val="0432FF"/>
                </a:solidFill>
              </a:rPr>
              <a:t>All Correct</a:t>
            </a:r>
          </a:p>
        </p:txBody>
      </p:sp>
    </p:spTree>
    <p:extLst>
      <p:ext uri="{BB962C8B-B14F-4D97-AF65-F5344CB8AC3E}">
        <p14:creationId xmlns:p14="http://schemas.microsoft.com/office/powerpoint/2010/main" val="12987947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1B71-D8D8-A64E-AF8C-332F8A1486AB}"/>
              </a:ext>
            </a:extLst>
          </p:cNvPr>
          <p:cNvSpPr>
            <a:spLocks noGrp="1"/>
          </p:cNvSpPr>
          <p:nvPr>
            <p:ph type="title"/>
          </p:nvPr>
        </p:nvSpPr>
        <p:spPr/>
        <p:txBody>
          <a:bodyPr/>
          <a:lstStyle/>
          <a:p>
            <a:r>
              <a:rPr lang="en-US" altLang="zh-CN" dirty="0"/>
              <a:t>Not</a:t>
            </a:r>
            <a:r>
              <a:rPr lang="zh-CN" altLang="en-US" dirty="0"/>
              <a:t> </a:t>
            </a:r>
            <a:r>
              <a:rPr lang="en-US" altLang="zh-CN" dirty="0"/>
              <a:t>independent</a:t>
            </a:r>
            <a:r>
              <a:rPr lang="zh-CN" altLang="en-US" dirty="0"/>
              <a:t> </a:t>
            </a:r>
            <a:r>
              <a:rPr lang="en-US" altLang="zh-CN" dirty="0"/>
              <a:t>(stratified)</a:t>
            </a:r>
            <a:r>
              <a:rPr lang="zh-CN" altLang="en-US" dirty="0"/>
              <a:t> </a:t>
            </a:r>
            <a:r>
              <a:rPr lang="en-US" altLang="zh-CN" dirty="0"/>
              <a:t>data?</a:t>
            </a:r>
            <a:endParaRPr lang="en-US" dirty="0"/>
          </a:p>
        </p:txBody>
      </p:sp>
      <p:sp>
        <p:nvSpPr>
          <p:cNvPr id="3" name="Content Placeholder 2">
            <a:extLst>
              <a:ext uri="{FF2B5EF4-FFF2-40B4-BE49-F238E27FC236}">
                <a16:creationId xmlns:a16="http://schemas.microsoft.com/office/drawing/2014/main" id="{43F832A9-0657-F344-812B-533616447849}"/>
              </a:ext>
            </a:extLst>
          </p:cNvPr>
          <p:cNvSpPr>
            <a:spLocks noGrp="1"/>
          </p:cNvSpPr>
          <p:nvPr>
            <p:ph idx="1"/>
          </p:nvPr>
        </p:nvSpPr>
        <p:spPr/>
        <p:txBody>
          <a:bodyPr>
            <a:normAutofit/>
          </a:bodyPr>
          <a:lstStyle/>
          <a:p>
            <a:pPr marL="0" indent="0">
              <a:buNone/>
            </a:pPr>
            <a:r>
              <a:rPr lang="en-US" sz="2000" dirty="0"/>
              <a:t>For example, suppose that the rows of the table represent two different kinds of preoperative antibiotics and the columns denote whether or not there was a postoperative infection. </a:t>
            </a:r>
          </a:p>
          <a:p>
            <a:pPr marL="0" indent="0">
              <a:buNone/>
            </a:pPr>
            <a:endParaRPr lang="en-US" sz="1100" dirty="0"/>
          </a:p>
          <a:p>
            <a:pPr marL="0" indent="0">
              <a:buNone/>
            </a:pPr>
            <a:r>
              <a:rPr lang="en-US" sz="2000" dirty="0"/>
              <a:t>There are 100 subjects. These subjects are not independent if the table combines results from 50 subjects in one hospital with 50 subjects from another hospital. Any difference between hospitals, or the patient groups they serve, would affect half the subjects but not the other half. You do not have 100 independent observations. </a:t>
            </a:r>
          </a:p>
          <a:p>
            <a:pPr marL="0" indent="0">
              <a:buNone/>
            </a:pPr>
            <a:endParaRPr lang="en-US" sz="1100" dirty="0"/>
          </a:p>
          <a:p>
            <a:pPr marL="0" indent="0">
              <a:buNone/>
            </a:pPr>
            <a:r>
              <a:rPr lang="en-US" sz="2000" dirty="0"/>
              <a:t>To analyze this kind of data, use the </a:t>
            </a:r>
            <a:r>
              <a:rPr lang="en-US" altLang="zh-CN" sz="2000" dirty="0">
                <a:solidFill>
                  <a:srgbClr val="0432FF"/>
                </a:solidFill>
              </a:rPr>
              <a:t>Cochran-</a:t>
            </a:r>
            <a:r>
              <a:rPr lang="en-US" sz="2000" dirty="0">
                <a:solidFill>
                  <a:srgbClr val="0432FF"/>
                </a:solidFill>
              </a:rPr>
              <a:t>Mantel-</a:t>
            </a:r>
            <a:r>
              <a:rPr lang="en-US" sz="2000" dirty="0" err="1">
                <a:solidFill>
                  <a:srgbClr val="0432FF"/>
                </a:solidFill>
              </a:rPr>
              <a:t>Haenszel</a:t>
            </a:r>
            <a:r>
              <a:rPr lang="en-US" sz="2000" dirty="0">
                <a:solidFill>
                  <a:srgbClr val="0432FF"/>
                </a:solidFill>
              </a:rPr>
              <a:t> test or logistic regression</a:t>
            </a:r>
            <a:r>
              <a:rPr lang="en-US" sz="2000" dirty="0"/>
              <a:t>. </a:t>
            </a:r>
            <a:endParaRPr lang="en-US" sz="1100" dirty="0"/>
          </a:p>
        </p:txBody>
      </p:sp>
      <p:sp>
        <p:nvSpPr>
          <p:cNvPr id="4" name="Slide Number Placeholder 3">
            <a:extLst>
              <a:ext uri="{FF2B5EF4-FFF2-40B4-BE49-F238E27FC236}">
                <a16:creationId xmlns:a16="http://schemas.microsoft.com/office/drawing/2014/main" id="{0EB2CB94-1D8F-954D-92AC-2950EE60CA02}"/>
              </a:ext>
            </a:extLst>
          </p:cNvPr>
          <p:cNvSpPr>
            <a:spLocks noGrp="1"/>
          </p:cNvSpPr>
          <p:nvPr>
            <p:ph type="sldNum" sz="quarter" idx="12"/>
          </p:nvPr>
        </p:nvSpPr>
        <p:spPr/>
        <p:txBody>
          <a:bodyPr/>
          <a:lstStyle/>
          <a:p>
            <a:fld id="{0235576B-7F3C-4840-ADD7-A9DF1158E3A5}" type="slidenum">
              <a:rPr lang="en-US" smtClean="0"/>
              <a:pPr/>
              <a:t>35</a:t>
            </a:fld>
            <a:endParaRPr lang="en-US"/>
          </a:p>
        </p:txBody>
      </p:sp>
      <p:sp>
        <p:nvSpPr>
          <p:cNvPr id="5" name="TextBox 4">
            <a:extLst>
              <a:ext uri="{FF2B5EF4-FFF2-40B4-BE49-F238E27FC236}">
                <a16:creationId xmlns:a16="http://schemas.microsoft.com/office/drawing/2014/main" id="{47785DE7-5045-5B48-B8B9-08914FA99990}"/>
              </a:ext>
            </a:extLst>
          </p:cNvPr>
          <p:cNvSpPr txBox="1"/>
          <p:nvPr/>
        </p:nvSpPr>
        <p:spPr>
          <a:xfrm>
            <a:off x="5309616" y="5330952"/>
            <a:ext cx="2819400" cy="307777"/>
          </a:xfrm>
          <a:prstGeom prst="rect">
            <a:avLst/>
          </a:prstGeom>
          <a:noFill/>
        </p:spPr>
        <p:txBody>
          <a:bodyPr wrap="square" rtlCol="0">
            <a:spAutoFit/>
          </a:bodyPr>
          <a:lstStyle/>
          <a:p>
            <a:r>
              <a:rPr lang="en-US" altLang="zh-CN" sz="1400" i="1" dirty="0"/>
              <a:t>Anthony</a:t>
            </a:r>
            <a:r>
              <a:rPr lang="zh-CN" altLang="en-US" sz="1400" i="1" dirty="0"/>
              <a:t> </a:t>
            </a:r>
            <a:r>
              <a:rPr lang="en-US" altLang="zh-CN" sz="1400" i="1" dirty="0"/>
              <a:t>&amp;</a:t>
            </a:r>
            <a:r>
              <a:rPr lang="zh-CN" altLang="en-US" sz="1400" i="1" dirty="0"/>
              <a:t> </a:t>
            </a:r>
            <a:r>
              <a:rPr lang="en-US" altLang="zh-CN" sz="1400" i="1" dirty="0"/>
              <a:t>Raghavendra,</a:t>
            </a:r>
            <a:r>
              <a:rPr lang="zh-CN" altLang="en-US" sz="1400" i="1" dirty="0"/>
              <a:t> </a:t>
            </a:r>
            <a:r>
              <a:rPr lang="en-US" altLang="zh-CN" sz="1400" i="1" dirty="0"/>
              <a:t>(2011)</a:t>
            </a:r>
            <a:endParaRPr lang="en-US" sz="1400" i="1" dirty="0"/>
          </a:p>
        </p:txBody>
      </p:sp>
    </p:spTree>
    <p:extLst>
      <p:ext uri="{BB962C8B-B14F-4D97-AF65-F5344CB8AC3E}">
        <p14:creationId xmlns:p14="http://schemas.microsoft.com/office/powerpoint/2010/main" val="29851898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CE9CE-3EE1-384E-9A35-8A934D137757}"/>
              </a:ext>
            </a:extLst>
          </p:cNvPr>
          <p:cNvSpPr>
            <a:spLocks noGrp="1"/>
          </p:cNvSpPr>
          <p:nvPr>
            <p:ph type="title"/>
          </p:nvPr>
        </p:nvSpPr>
        <p:spPr/>
        <p:txBody>
          <a:bodyPr/>
          <a:lstStyle/>
          <a:p>
            <a:r>
              <a:rPr lang="en-US" altLang="zh-CN" dirty="0"/>
              <a:t>Stratified</a:t>
            </a:r>
            <a:r>
              <a:rPr lang="zh-CN" altLang="en-US" dirty="0"/>
              <a:t> </a:t>
            </a:r>
            <a:r>
              <a:rPr lang="en-US" altLang="zh-CN" dirty="0"/>
              <a:t>data</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50E1E46-3919-DF41-A6CF-03230F4A425C}"/>
                  </a:ext>
                </a:extLst>
              </p:cNvPr>
              <p:cNvSpPr>
                <a:spLocks noGrp="1"/>
              </p:cNvSpPr>
              <p:nvPr>
                <p:ph idx="1"/>
              </p:nvPr>
            </p:nvSpPr>
            <p:spPr>
              <a:xfrm>
                <a:off x="381000" y="1493173"/>
                <a:ext cx="7696200" cy="5105400"/>
              </a:xfrm>
            </p:spPr>
            <p:txBody>
              <a:bodyPr>
                <a:noAutofit/>
              </a:bodyPr>
              <a:lstStyle/>
              <a:p>
                <a:pPr marL="0" indent="0">
                  <a:buNone/>
                </a:pPr>
                <a:r>
                  <a:rPr lang="en-US" altLang="zh-CN" sz="1800" dirty="0">
                    <a:solidFill>
                      <a:srgbClr val="0432FF"/>
                    </a:solidFill>
                  </a:rPr>
                  <a:t>Cochran-Mantel-</a:t>
                </a:r>
                <a:r>
                  <a:rPr lang="en-US" altLang="zh-CN" sz="1800" dirty="0" err="1">
                    <a:solidFill>
                      <a:srgbClr val="0432FF"/>
                    </a:solidFill>
                  </a:rPr>
                  <a:t>Haenszel</a:t>
                </a:r>
                <a:r>
                  <a:rPr lang="zh-CN" altLang="en-US" sz="1800" dirty="0">
                    <a:solidFill>
                      <a:srgbClr val="0432FF"/>
                    </a:solidFill>
                  </a:rPr>
                  <a:t> </a:t>
                </a:r>
                <a:r>
                  <a:rPr lang="en-US" sz="1800" dirty="0">
                    <a:solidFill>
                      <a:srgbClr val="0432FF"/>
                    </a:solidFill>
                  </a:rPr>
                  <a:t>test </a:t>
                </a:r>
                <a:r>
                  <a:rPr lang="en-US" sz="1800" dirty="0"/>
                  <a:t>for the analysis of </a:t>
                </a:r>
                <a:r>
                  <a:rPr lang="en-US" sz="1800" dirty="0">
                    <a:solidFill>
                      <a:srgbClr val="0432FF"/>
                    </a:solidFill>
                  </a:rPr>
                  <a:t>stratified or matched </a:t>
                </a:r>
                <a:r>
                  <a:rPr lang="en-US" sz="1800" dirty="0"/>
                  <a:t>categorical data. </a:t>
                </a:r>
                <a:r>
                  <a:rPr lang="en-US" altLang="zh-CN" sz="1800" dirty="0"/>
                  <a:t>It</a:t>
                </a:r>
                <a:r>
                  <a:rPr lang="zh-CN" altLang="en-US" sz="1800" dirty="0"/>
                  <a:t> </a:t>
                </a:r>
                <a:r>
                  <a:rPr lang="en-US" altLang="zh-CN" sz="1800" dirty="0"/>
                  <a:t>is</a:t>
                </a:r>
                <a:r>
                  <a:rPr lang="zh-CN" altLang="en-US" sz="1800" dirty="0"/>
                  <a:t> </a:t>
                </a:r>
                <a:r>
                  <a:rPr lang="en-US" altLang="zh-CN" sz="1800" dirty="0"/>
                  <a:t>used</a:t>
                </a:r>
                <a:r>
                  <a:rPr lang="zh-CN" altLang="en-US" sz="1800" dirty="0"/>
                  <a:t> </a:t>
                </a:r>
                <a:r>
                  <a:rPr lang="en-US" altLang="zh-CN" sz="1800" dirty="0"/>
                  <a:t>to</a:t>
                </a:r>
                <a:r>
                  <a:rPr lang="zh-CN" altLang="en-US" sz="1800" dirty="0"/>
                  <a:t> </a:t>
                </a:r>
                <a:r>
                  <a:rPr lang="en-US" altLang="zh-CN" sz="1800" dirty="0"/>
                  <a:t>test</a:t>
                </a:r>
                <a:r>
                  <a:rPr lang="zh-CN" altLang="en-US" sz="1800" dirty="0"/>
                  <a:t> </a:t>
                </a:r>
                <a:r>
                  <a:rPr lang="en-US" altLang="zh-CN" sz="1800" dirty="0"/>
                  <a:t>the</a:t>
                </a:r>
                <a:r>
                  <a:rPr lang="zh-CN" altLang="en-US" sz="1800" dirty="0"/>
                  <a:t> </a:t>
                </a:r>
                <a:r>
                  <a:rPr lang="en-US" altLang="zh-CN" sz="1800" dirty="0"/>
                  <a:t>conditional</a:t>
                </a:r>
                <a:r>
                  <a:rPr lang="zh-CN" altLang="en-US" sz="1800" dirty="0"/>
                  <a:t> </a:t>
                </a:r>
                <a:r>
                  <a:rPr lang="en-US" altLang="zh-CN" sz="1800" dirty="0"/>
                  <a:t>independence</a:t>
                </a:r>
                <a:r>
                  <a:rPr lang="zh-CN" altLang="en-US" sz="1800" dirty="0"/>
                  <a:t> </a:t>
                </a:r>
                <a:r>
                  <a:rPr lang="en-US" altLang="zh-CN" sz="1800" dirty="0"/>
                  <a:t>in</a:t>
                </a:r>
                <a:r>
                  <a:rPr lang="zh-CN" altLang="en-US" sz="1800" dirty="0"/>
                  <a:t> </a:t>
                </a:r>
                <a14:m>
                  <m:oMath xmlns:m="http://schemas.openxmlformats.org/officeDocument/2006/math">
                    <m:r>
                      <a:rPr lang="en-US" sz="1800">
                        <a:latin typeface="Cambria Math" panose="02040503050406030204" pitchFamily="18" charset="0"/>
                        <a:ea typeface="Cambria Math" panose="02040503050406030204" pitchFamily="18" charset="0"/>
                      </a:rPr>
                      <m:t>2</m:t>
                    </m:r>
                    <m:r>
                      <a:rPr lang="en-US" sz="1800" i="1">
                        <a:latin typeface="Cambria Math" panose="02040503050406030204" pitchFamily="18" charset="0"/>
                        <a:ea typeface="Cambria Math" panose="02040503050406030204" pitchFamily="18" charset="0"/>
                      </a:rPr>
                      <m:t>×2×</m:t>
                    </m:r>
                    <m:r>
                      <a:rPr lang="en-US" altLang="zh-CN" sz="1800" b="0" i="1" smtClean="0">
                        <a:latin typeface="Cambria Math" panose="02040503050406030204" pitchFamily="18" charset="0"/>
                        <a:ea typeface="Cambria Math" panose="02040503050406030204" pitchFamily="18" charset="0"/>
                      </a:rPr>
                      <m:t>𝐾</m:t>
                    </m:r>
                  </m:oMath>
                </a14:m>
                <a:r>
                  <a:rPr lang="zh-CN" altLang="en-US" sz="1800" dirty="0"/>
                  <a:t> </a:t>
                </a:r>
                <a:r>
                  <a:rPr lang="en-US" altLang="zh-CN" sz="1800" dirty="0"/>
                  <a:t>tables</a:t>
                </a:r>
                <a:r>
                  <a:rPr lang="zh-CN" altLang="en-US" sz="1800" dirty="0"/>
                  <a:t> </a:t>
                </a:r>
                <a:r>
                  <a:rPr lang="en-US" altLang="zh-CN" sz="1800" dirty="0"/>
                  <a:t>and</a:t>
                </a:r>
                <a:r>
                  <a:rPr lang="zh-CN" altLang="en-US" sz="1800" dirty="0"/>
                  <a:t> </a:t>
                </a:r>
                <a:r>
                  <a:rPr lang="en-US" altLang="zh-CN" sz="1800" dirty="0"/>
                  <a:t>can</a:t>
                </a:r>
                <a:r>
                  <a:rPr lang="zh-CN" altLang="en-US" sz="1800" dirty="0"/>
                  <a:t> </a:t>
                </a:r>
                <a:r>
                  <a:rPr lang="en-US" altLang="zh-CN" sz="1800" dirty="0"/>
                  <a:t>be</a:t>
                </a:r>
                <a:r>
                  <a:rPr lang="zh-CN" altLang="en-US" sz="1800" dirty="0"/>
                  <a:t> </a:t>
                </a:r>
                <a:r>
                  <a:rPr lang="en-US" altLang="zh-CN" sz="1800" dirty="0"/>
                  <a:t>generalized</a:t>
                </a:r>
                <a:r>
                  <a:rPr lang="zh-CN" altLang="en-US" sz="1800" dirty="0"/>
                  <a:t> </a:t>
                </a:r>
                <a:r>
                  <a:rPr lang="en-US" altLang="zh-CN" sz="1800" dirty="0"/>
                  <a:t>to</a:t>
                </a:r>
                <a:r>
                  <a:rPr lang="zh-CN" altLang="en-US" sz="1800" dirty="0"/>
                  <a:t> </a:t>
                </a:r>
                <a14:m>
                  <m:oMath xmlns:m="http://schemas.openxmlformats.org/officeDocument/2006/math">
                    <m:r>
                      <m:rPr>
                        <m:sty m:val="p"/>
                      </m:rPr>
                      <a:rPr lang="en-US" altLang="zh-CN" sz="1800" dirty="0">
                        <a:latin typeface="Cambria Math" panose="02040503050406030204" pitchFamily="18" charset="0"/>
                      </a:rPr>
                      <m:t>I</m:t>
                    </m:r>
                    <m:r>
                      <a:rPr lang="en-US" sz="1800">
                        <a:latin typeface="Cambria Math" panose="02040503050406030204" pitchFamily="18" charset="0"/>
                      </a:rPr>
                      <m:t>×</m:t>
                    </m:r>
                    <m:r>
                      <m:rPr>
                        <m:sty m:val="p"/>
                      </m:rPr>
                      <a:rPr lang="en-US" altLang="zh-CN" sz="1800" b="0" i="0" smtClean="0">
                        <a:latin typeface="Cambria Math" panose="02040503050406030204" pitchFamily="18" charset="0"/>
                      </a:rPr>
                      <m:t>J</m:t>
                    </m:r>
                    <m:r>
                      <a:rPr lang="en-US" sz="1800">
                        <a:latin typeface="Cambria Math" panose="02040503050406030204" pitchFamily="18" charset="0"/>
                      </a:rPr>
                      <m:t>×</m:t>
                    </m:r>
                    <m:r>
                      <a:rPr lang="en-US" altLang="zh-CN" sz="1800">
                        <a:latin typeface="Cambria Math" panose="02040503050406030204" pitchFamily="18" charset="0"/>
                      </a:rPr>
                      <m:t>𝐾</m:t>
                    </m:r>
                  </m:oMath>
                </a14:m>
                <a:r>
                  <a:rPr lang="zh-CN" altLang="en-US" sz="1800" dirty="0"/>
                  <a:t> </a:t>
                </a:r>
                <a:r>
                  <a:rPr lang="en-US" altLang="zh-CN" sz="1800" dirty="0"/>
                  <a:t>table.</a:t>
                </a:r>
                <a:endParaRPr lang="en-US" sz="1800" dirty="0"/>
              </a:p>
              <a:p>
                <a:pPr lvl="2"/>
                <a:r>
                  <a:rPr lang="en-US" altLang="zh-CN" sz="1400" dirty="0"/>
                  <a:t>Often</a:t>
                </a:r>
                <a:r>
                  <a:rPr lang="zh-CN" altLang="en-US" sz="1400" dirty="0"/>
                  <a:t> </a:t>
                </a:r>
                <a:r>
                  <a:rPr lang="en-US" sz="1400" dirty="0"/>
                  <a:t>used in observational studies where random assignment of subjects to different treatments cannot be controlled, but confounding covariates can be measured.</a:t>
                </a:r>
              </a:p>
              <a:p>
                <a:pPr marL="0" indent="0">
                  <a:buNone/>
                </a:pPr>
                <a:endParaRPr lang="en-US" sz="900" dirty="0"/>
              </a:p>
              <a:p>
                <a:pPr lvl="2"/>
                <a14:m>
                  <m:oMath xmlns:m="http://schemas.openxmlformats.org/officeDocument/2006/math">
                    <m:sSub>
                      <m:sSubPr>
                        <m:ctrlPr>
                          <a:rPr lang="en-US" sz="1400" i="1">
                            <a:latin typeface="Cambria Math" panose="02040503050406030204" pitchFamily="18" charset="0"/>
                          </a:rPr>
                        </m:ctrlPr>
                      </m:sSubPr>
                      <m:e>
                        <m:r>
                          <a:rPr lang="en-US" sz="1400">
                            <a:latin typeface="Cambria Math" panose="02040503050406030204" pitchFamily="18" charset="0"/>
                          </a:rPr>
                          <m:t>𝐻</m:t>
                        </m:r>
                      </m:e>
                      <m:sub>
                        <m:r>
                          <a:rPr lang="en-US" sz="1400">
                            <a:latin typeface="Cambria Math" panose="02040503050406030204" pitchFamily="18" charset="0"/>
                          </a:rPr>
                          <m:t>0</m:t>
                        </m:r>
                      </m:sub>
                    </m:sSub>
                  </m:oMath>
                </a14:m>
                <a:r>
                  <a:rPr lang="en-US" altLang="zh-CN" sz="1400" dirty="0"/>
                  <a:t>:</a:t>
                </a:r>
                <a:r>
                  <a:rPr lang="zh-CN" altLang="en-US" sz="1400" dirty="0"/>
                  <a:t> </a:t>
                </a:r>
                <a:r>
                  <a:rPr lang="en-US" sz="1400" dirty="0"/>
                  <a:t>There is no association between the two inner variables.</a:t>
                </a:r>
              </a:p>
              <a:p>
                <a:pPr marL="0" indent="0">
                  <a:buNone/>
                </a:pPr>
                <a:endParaRPr lang="en-US" sz="900" dirty="0"/>
              </a:p>
              <a:p>
                <a:pPr marL="0" indent="0">
                  <a:buNone/>
                </a:pPr>
                <a:r>
                  <a:rPr lang="en-US" sz="1800" dirty="0"/>
                  <a:t>According to stratification, create </a:t>
                </a:r>
                <a14:m>
                  <m:oMath xmlns:m="http://schemas.openxmlformats.org/officeDocument/2006/math">
                    <m:r>
                      <a:rPr lang="en-US" sz="1800" b="0" i="0" smtClean="0">
                        <a:latin typeface="Cambria Math" panose="02040503050406030204" pitchFamily="18" charset="0"/>
                        <a:ea typeface="Cambria Math" panose="02040503050406030204" pitchFamily="18" charset="0"/>
                      </a:rPr>
                      <m:t>2</m:t>
                    </m:r>
                    <m:r>
                      <a:rPr lang="en-US" sz="180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2</m:t>
                    </m:r>
                  </m:oMath>
                </a14:m>
                <a:r>
                  <a:rPr lang="en-US" sz="1800" dirty="0"/>
                  <a:t> contingency tables. Assume there are</a:t>
                </a:r>
                <a14:m>
                  <m:oMath xmlns:m="http://schemas.openxmlformats.org/officeDocument/2006/math">
                    <m:r>
                      <a:rPr lang="en-US" sz="1800" i="1" dirty="0" smtClean="0">
                        <a:latin typeface="Cambria Math" panose="02040503050406030204" pitchFamily="18" charset="0"/>
                      </a:rPr>
                      <m:t> </m:t>
                    </m:r>
                    <m:r>
                      <a:rPr lang="en-US" sz="1800" i="1" dirty="0" smtClean="0">
                        <a:latin typeface="Cambria Math" panose="02040503050406030204" pitchFamily="18" charset="0"/>
                      </a:rPr>
                      <m:t>𝑘</m:t>
                    </m:r>
                    <m:r>
                      <a:rPr lang="en-US" sz="1800" i="1" dirty="0" smtClean="0">
                        <a:latin typeface="Cambria Math" panose="02040503050406030204" pitchFamily="18" charset="0"/>
                      </a:rPr>
                      <m:t> </m:t>
                    </m:r>
                  </m:oMath>
                </a14:m>
                <a:r>
                  <a:rPr lang="en-US" sz="1800" dirty="0"/>
                  <a:t>tables.</a:t>
                </a:r>
              </a:p>
              <a:p>
                <a:pPr marL="0" indent="0">
                  <a:buNone/>
                </a:pPr>
                <a:endParaRPr lang="en-US" sz="900" dirty="0"/>
              </a:p>
              <a:p>
                <a:pPr marL="0" indent="0">
                  <a:buNone/>
                </a:pPr>
                <a:r>
                  <a:rPr lang="en-US" sz="1800" dirty="0"/>
                  <a:t>The test statistic can be calculated by: </a:t>
                </a:r>
              </a:p>
              <a:p>
                <a:pPr marL="0" indent="0">
                  <a:buNone/>
                </a:pPr>
                <a:endParaRPr lang="en-US" sz="900" dirty="0"/>
              </a:p>
              <a:p>
                <a:pPr marL="0" indent="0">
                  <a:buNone/>
                </a:pPr>
                <a14:m>
                  <m:oMathPara xmlns:m="http://schemas.openxmlformats.org/officeDocument/2006/math">
                    <m:oMathParaPr>
                      <m:jc m:val="left"/>
                    </m:oMathParaPr>
                    <m:oMath xmlns:m="http://schemas.openxmlformats.org/officeDocument/2006/math">
                      <m:r>
                        <a:rPr lang="en-US" sz="1600" b="0" i="1" smtClean="0">
                          <a:latin typeface="Cambria Math" panose="02040503050406030204" pitchFamily="18" charset="0"/>
                        </a:rPr>
                        <m:t>       </m:t>
                      </m:r>
                      <m:sSubSup>
                        <m:sSubSupPr>
                          <m:ctrlPr>
                            <a:rPr lang="en-US" sz="1600" i="1" smtClean="0">
                              <a:latin typeface="Cambria Math" panose="02040503050406030204" pitchFamily="18" charset="0"/>
                            </a:rPr>
                          </m:ctrlPr>
                        </m:sSubSupPr>
                        <m:e>
                          <m:r>
                            <a:rPr lang="en-US" sz="1600" b="0" i="1" smtClean="0">
                              <a:latin typeface="Cambria Math" panose="02040503050406030204" pitchFamily="18" charset="0"/>
                            </a:rPr>
                            <m:t>𝑋</m:t>
                          </m:r>
                        </m:e>
                        <m:sub>
                          <m:r>
                            <a:rPr lang="en-US" sz="1600" b="0" i="1" smtClean="0">
                              <a:latin typeface="Cambria Math" panose="02040503050406030204" pitchFamily="18" charset="0"/>
                            </a:rPr>
                            <m:t>𝐶𝑀𝐻</m:t>
                          </m:r>
                        </m:sub>
                        <m:sup>
                          <m:r>
                            <a:rPr lang="en-US" sz="1600" b="0" i="1" smtClean="0">
                              <a:latin typeface="Cambria Math" panose="02040503050406030204" pitchFamily="18" charset="0"/>
                            </a:rPr>
                            <m:t>2</m:t>
                          </m:r>
                        </m:sup>
                      </m:sSubSup>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m:t>
                              </m:r>
                              <m:d>
                                <m:dPr>
                                  <m:begChr m:val="|"/>
                                  <m:endChr m:val="|"/>
                                  <m:ctrlPr>
                                    <a:rPr lang="en-US" sz="1600" b="0" i="1" smtClean="0">
                                      <a:latin typeface="Cambria Math" panose="02040503050406030204" pitchFamily="18" charset="0"/>
                                    </a:rPr>
                                  </m:ctrlPr>
                                </m:dPr>
                                <m:e>
                                  <m:nary>
                                    <m:naryPr>
                                      <m:chr m:val="∑"/>
                                      <m:limLoc m:val="subSup"/>
                                      <m:ctrlPr>
                                        <a:rPr lang="en-US" sz="1600" b="0" i="1" smtClean="0">
                                          <a:latin typeface="Cambria Math" panose="02040503050406030204" pitchFamily="18" charset="0"/>
                                        </a:rPr>
                                      </m:ctrlPr>
                                    </m:naryPr>
                                    <m:sub>
                                      <m:r>
                                        <m:rPr>
                                          <m:brk m:alnAt="25"/>
                                        </m:rPr>
                                        <a:rPr lang="en-US" sz="1600" b="0" i="1" smtClean="0">
                                          <a:latin typeface="Cambria Math" panose="02040503050406030204" pitchFamily="18" charset="0"/>
                                        </a:rPr>
                                        <m:t>𝑖</m:t>
                                      </m:r>
                                      <m:r>
                                        <a:rPr lang="en-US" sz="1600" b="0" i="1" smtClean="0">
                                          <a:latin typeface="Cambria Math" panose="02040503050406030204" pitchFamily="18" charset="0"/>
                                        </a:rPr>
                                        <m:t>=1</m:t>
                                      </m:r>
                                    </m:sub>
                                    <m:sup>
                                      <m:r>
                                        <a:rPr lang="en-US" sz="1600" b="0" i="1" smtClean="0">
                                          <a:latin typeface="Cambria Math" panose="02040503050406030204" pitchFamily="18" charset="0"/>
                                        </a:rPr>
                                        <m:t>𝑘</m:t>
                                      </m:r>
                                    </m:sup>
                                    <m:e>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𝐴</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𝑁</m:t>
                                              </m:r>
                                            </m:e>
                                            <m:sub>
                                              <m:r>
                                                <a:rPr lang="en-US" sz="1600" i="1">
                                                  <a:latin typeface="Cambria Math" panose="02040503050406030204" pitchFamily="18" charset="0"/>
                                                </a:rPr>
                                                <m:t>1</m:t>
                                              </m:r>
                                              <m:r>
                                                <a:rPr lang="en-US" sz="1600" i="1">
                                                  <a:latin typeface="Cambria Math" panose="02040503050406030204" pitchFamily="18" charset="0"/>
                                                </a:rPr>
                                                <m:t>𝑖</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𝑀</m:t>
                                              </m:r>
                                            </m:e>
                                            <m:sub>
                                              <m:r>
                                                <a:rPr lang="en-US" sz="1600" i="1">
                                                  <a:latin typeface="Cambria Math" panose="02040503050406030204" pitchFamily="18" charset="0"/>
                                                </a:rPr>
                                                <m:t>1</m:t>
                                              </m:r>
                                              <m:r>
                                                <a:rPr lang="en-US" sz="1600" i="1">
                                                  <a:latin typeface="Cambria Math" panose="02040503050406030204" pitchFamily="18" charset="0"/>
                                                </a:rPr>
                                                <m:t>𝑖</m:t>
                                              </m:r>
                                            </m:sub>
                                          </m:sSub>
                                        </m:num>
                                        <m:den>
                                          <m:sSub>
                                            <m:sSubPr>
                                              <m:ctrlPr>
                                                <a:rPr lang="en-US" sz="1600" i="1">
                                                  <a:latin typeface="Cambria Math" panose="02040503050406030204" pitchFamily="18" charset="0"/>
                                                </a:rPr>
                                              </m:ctrlPr>
                                            </m:sSubPr>
                                            <m:e>
                                              <m:r>
                                                <a:rPr lang="en-US" sz="1600" i="1">
                                                  <a:latin typeface="Cambria Math" panose="02040503050406030204" pitchFamily="18" charset="0"/>
                                                </a:rPr>
                                                <m:t>𝑇</m:t>
                                              </m:r>
                                            </m:e>
                                            <m:sub>
                                              <m:r>
                                                <a:rPr lang="en-US" sz="1600" i="1">
                                                  <a:latin typeface="Cambria Math" panose="02040503050406030204" pitchFamily="18" charset="0"/>
                                                </a:rPr>
                                                <m:t>𝑖</m:t>
                                              </m:r>
                                            </m:sub>
                                          </m:sSub>
                                        </m:den>
                                      </m:f>
                                      <m:r>
                                        <a:rPr lang="en-US" sz="1600" b="0" i="1" smtClean="0">
                                          <a:latin typeface="Cambria Math" panose="02040503050406030204" pitchFamily="18" charset="0"/>
                                        </a:rPr>
                                        <m:t>)</m:t>
                                      </m:r>
                                    </m:e>
                                  </m:nary>
                                </m:e>
                              </m:d>
                              <m:r>
                                <a:rPr lang="en-US" sz="1600" b="0" i="1" smtClean="0">
                                  <a:latin typeface="Cambria Math" panose="02040503050406030204" pitchFamily="18" charset="0"/>
                                </a:rPr>
                                <m:t>−0.5]</m:t>
                              </m:r>
                            </m:e>
                            <m:sup>
                              <m:r>
                                <a:rPr lang="en-US" sz="1600" b="0" i="1" smtClean="0">
                                  <a:latin typeface="Cambria Math" panose="02040503050406030204" pitchFamily="18" charset="0"/>
                                </a:rPr>
                                <m:t>2</m:t>
                              </m:r>
                            </m:sup>
                          </m:sSup>
                        </m:num>
                        <m:den>
                          <m:nary>
                            <m:naryPr>
                              <m:chr m:val="∑"/>
                              <m:limLoc m:val="subSup"/>
                              <m:ctrlPr>
                                <a:rPr lang="en-US" sz="1600" b="0" i="1" smtClean="0">
                                  <a:latin typeface="Cambria Math" panose="02040503050406030204" pitchFamily="18" charset="0"/>
                                </a:rPr>
                              </m:ctrlPr>
                            </m:naryPr>
                            <m:sub>
                              <m:r>
                                <m:rPr>
                                  <m:brk m:alnAt="25"/>
                                </m:rPr>
                                <a:rPr lang="en-US" sz="1600" b="0" i="1" smtClean="0">
                                  <a:latin typeface="Cambria Math" panose="02040503050406030204" pitchFamily="18" charset="0"/>
                                </a:rPr>
                                <m:t>𝑖</m:t>
                              </m:r>
                              <m:r>
                                <a:rPr lang="en-US" sz="1600" b="0" i="1" smtClean="0">
                                  <a:latin typeface="Cambria Math" panose="02040503050406030204" pitchFamily="18" charset="0"/>
                                </a:rPr>
                                <m:t>=1</m:t>
                              </m:r>
                            </m:sub>
                            <m:sup>
                              <m:r>
                                <a:rPr lang="en-US" sz="1600" b="0" i="1" smtClean="0">
                                  <a:latin typeface="Cambria Math" panose="02040503050406030204" pitchFamily="18" charset="0"/>
                                </a:rPr>
                                <m:t>𝑘</m:t>
                              </m:r>
                            </m:sup>
                            <m:e>
                              <m:f>
                                <m:fPr>
                                  <m:ctrlPr>
                                    <a:rPr lang="en-US" sz="1600" b="0" i="1" smtClean="0">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𝑁</m:t>
                                      </m:r>
                                    </m:e>
                                    <m:sub>
                                      <m:r>
                                        <a:rPr lang="en-US" sz="1600" i="1">
                                          <a:latin typeface="Cambria Math" panose="02040503050406030204" pitchFamily="18" charset="0"/>
                                        </a:rPr>
                                        <m:t>1</m:t>
                                      </m:r>
                                      <m:r>
                                        <a:rPr lang="en-US" sz="1600" i="1">
                                          <a:latin typeface="Cambria Math" panose="02040503050406030204" pitchFamily="18" charset="0"/>
                                        </a:rPr>
                                        <m:t>𝑖</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𝑁</m:t>
                                      </m:r>
                                    </m:e>
                                    <m:sub>
                                      <m:r>
                                        <a:rPr lang="en-US" sz="1600" i="1">
                                          <a:latin typeface="Cambria Math" panose="02040503050406030204" pitchFamily="18" charset="0"/>
                                        </a:rPr>
                                        <m:t>2</m:t>
                                      </m:r>
                                      <m:r>
                                        <a:rPr lang="en-US" sz="1600" i="1">
                                          <a:latin typeface="Cambria Math" panose="02040503050406030204" pitchFamily="18" charset="0"/>
                                        </a:rPr>
                                        <m:t>𝑖</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𝑀</m:t>
                                      </m:r>
                                    </m:e>
                                    <m:sub>
                                      <m:r>
                                        <a:rPr lang="en-US" sz="1600" i="1">
                                          <a:latin typeface="Cambria Math" panose="02040503050406030204" pitchFamily="18" charset="0"/>
                                        </a:rPr>
                                        <m:t>1</m:t>
                                      </m:r>
                                      <m:r>
                                        <a:rPr lang="en-US" sz="1600" i="1">
                                          <a:latin typeface="Cambria Math" panose="02040503050406030204" pitchFamily="18" charset="0"/>
                                        </a:rPr>
                                        <m:t>𝑖</m:t>
                                      </m:r>
                                    </m:sub>
                                  </m:sSub>
                                  <m:sSub>
                                    <m:sSubPr>
                                      <m:ctrlPr>
                                        <a:rPr lang="en-US" sz="1600" i="1" smtClean="0">
                                          <a:latin typeface="Cambria Math" panose="02040503050406030204" pitchFamily="18" charset="0"/>
                                        </a:rPr>
                                      </m:ctrlPr>
                                    </m:sSubPr>
                                    <m:e>
                                      <m:r>
                                        <a:rPr lang="en-US" altLang="zh-CN" sz="1600" b="0" i="1" smtClean="0">
                                          <a:latin typeface="Cambria Math" panose="02040503050406030204" pitchFamily="18" charset="0"/>
                                        </a:rPr>
                                        <m:t>𝑀</m:t>
                                      </m:r>
                                    </m:e>
                                    <m:sub>
                                      <m:r>
                                        <a:rPr lang="en-US" altLang="zh-CN" sz="1600" b="0" i="1" smtClean="0">
                                          <a:latin typeface="Cambria Math" panose="02040503050406030204" pitchFamily="18" charset="0"/>
                                        </a:rPr>
                                        <m:t>2</m:t>
                                      </m:r>
                                      <m:r>
                                        <a:rPr lang="en-US" altLang="zh-CN" sz="1600" b="0" i="1" smtClean="0">
                                          <a:latin typeface="Cambria Math" panose="02040503050406030204" pitchFamily="18" charset="0"/>
                                        </a:rPr>
                                        <m:t>𝑖</m:t>
                                      </m:r>
                                    </m:sub>
                                  </m:sSub>
                                </m:num>
                                <m:den>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𝑇</m:t>
                                      </m:r>
                                    </m:e>
                                    <m:sub>
                                      <m:r>
                                        <a:rPr lang="en-US" sz="1600" b="0" i="1" smtClean="0">
                                          <a:latin typeface="Cambria Math" panose="02040503050406030204" pitchFamily="18" charset="0"/>
                                        </a:rPr>
                                        <m:t>𝑖</m:t>
                                      </m:r>
                                    </m:sub>
                                    <m:sup>
                                      <m:r>
                                        <a:rPr lang="en-US" sz="1600" b="0" i="1" smtClean="0">
                                          <a:latin typeface="Cambria Math" panose="02040503050406030204" pitchFamily="18" charset="0"/>
                                        </a:rPr>
                                        <m:t>2</m:t>
                                      </m:r>
                                    </m:sup>
                                  </m:sSubSup>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𝑇</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−1)</m:t>
                                  </m:r>
                                </m:den>
                              </m:f>
                            </m:e>
                          </m:nary>
                        </m:den>
                      </m:f>
                    </m:oMath>
                  </m:oMathPara>
                </a14:m>
                <a:endParaRPr lang="en-US" sz="1600" dirty="0"/>
              </a:p>
              <a:p>
                <a:pPr marL="0" indent="0">
                  <a:buNone/>
                </a:pPr>
                <a:endParaRPr lang="en-US" altLang="zh-CN" sz="900" dirty="0"/>
              </a:p>
              <a:p>
                <a:pPr marL="0" indent="0">
                  <a:buNone/>
                </a:pPr>
                <a:r>
                  <a:rPr lang="en-US" altLang="zh-CN" sz="1800" dirty="0"/>
                  <a:t>Follow</a:t>
                </a:r>
                <a:r>
                  <a:rPr lang="zh-CN" altLang="en-US" sz="1800" dirty="0"/>
                  <a:t> </a:t>
                </a:r>
                <a14:m>
                  <m:oMath xmlns:m="http://schemas.openxmlformats.org/officeDocument/2006/math">
                    <m:sSup>
                      <m:sSupPr>
                        <m:ctrlPr>
                          <a:rPr lang="en-US" altLang="zh-CN" sz="1800" i="1" smtClean="0">
                            <a:latin typeface="Cambria Math" panose="02040503050406030204" pitchFamily="18" charset="0"/>
                          </a:rPr>
                        </m:ctrlPr>
                      </m:sSupPr>
                      <m:e>
                        <m:r>
                          <a:rPr lang="en-US" altLang="zh-CN" sz="1800" i="1" smtClean="0">
                            <a:latin typeface="Cambria Math" panose="02040503050406030204" pitchFamily="18" charset="0"/>
                            <a:ea typeface="Cambria Math" panose="02040503050406030204" pitchFamily="18" charset="0"/>
                          </a:rPr>
                          <m:t>𝜒</m:t>
                        </m:r>
                      </m:e>
                      <m:sup>
                        <m:r>
                          <a:rPr lang="en-US" altLang="zh-CN" sz="1800" b="0" i="1" smtClean="0">
                            <a:latin typeface="Cambria Math" panose="02040503050406030204" pitchFamily="18" charset="0"/>
                          </a:rPr>
                          <m:t>2</m:t>
                        </m:r>
                      </m:sup>
                    </m:sSup>
                  </m:oMath>
                </a14:m>
                <a:r>
                  <a:rPr lang="zh-CN" altLang="en-US" sz="1800" dirty="0"/>
                  <a:t> </a:t>
                </a:r>
                <a:r>
                  <a:rPr lang="en-US" altLang="zh-CN" sz="1800" dirty="0"/>
                  <a:t>distribution</a:t>
                </a:r>
                <a:r>
                  <a:rPr lang="zh-CN" altLang="en-US" sz="1800" dirty="0"/>
                  <a:t> </a:t>
                </a:r>
                <a:r>
                  <a:rPr lang="en-US" altLang="zh-CN" sz="1800" dirty="0"/>
                  <a:t>asymptotically</a:t>
                </a:r>
                <a:r>
                  <a:rPr lang="zh-CN" altLang="en-US" sz="1800" dirty="0"/>
                  <a:t> </a:t>
                </a:r>
                <a:r>
                  <a:rPr lang="en-US" altLang="zh-CN" sz="1800" dirty="0"/>
                  <a:t>with</a:t>
                </a:r>
                <a:r>
                  <a:rPr lang="zh-CN" altLang="en-US" sz="1800" dirty="0"/>
                  <a:t> </a:t>
                </a:r>
                <a:r>
                  <a:rPr lang="en-US" altLang="zh-CN" sz="1800" dirty="0"/>
                  <a:t>one</a:t>
                </a:r>
                <a:r>
                  <a:rPr lang="zh-CN" altLang="en-US" sz="1800" dirty="0"/>
                  <a:t> </a:t>
                </a:r>
                <a:r>
                  <a:rPr lang="en-US" altLang="zh-CN" sz="1800" dirty="0"/>
                  <a:t>degree</a:t>
                </a:r>
                <a:r>
                  <a:rPr lang="zh-CN" altLang="en-US" sz="1800" dirty="0"/>
                  <a:t> </a:t>
                </a:r>
                <a:r>
                  <a:rPr lang="en-US" altLang="zh-CN" sz="1800" dirty="0"/>
                  <a:t>of</a:t>
                </a:r>
                <a:r>
                  <a:rPr lang="zh-CN" altLang="en-US" sz="1800" dirty="0"/>
                  <a:t> </a:t>
                </a:r>
                <a:r>
                  <a:rPr lang="en-US" altLang="zh-CN" sz="1800" dirty="0"/>
                  <a:t>freedom</a:t>
                </a:r>
                <a:r>
                  <a:rPr lang="zh-CN" altLang="en-US" sz="1800" dirty="0"/>
                  <a:t> </a:t>
                </a:r>
                <a:r>
                  <a:rPr lang="en-US" altLang="zh-CN" sz="1800" dirty="0"/>
                  <a:t>under</a:t>
                </a:r>
                <a:r>
                  <a:rPr lang="zh-CN" altLang="en-US" sz="1800" dirty="0"/>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𝐻</m:t>
                        </m:r>
                      </m:e>
                      <m:sub>
                        <m:r>
                          <a:rPr lang="en-US" sz="1800" i="1">
                            <a:latin typeface="Cambria Math" panose="02040503050406030204" pitchFamily="18" charset="0"/>
                          </a:rPr>
                          <m:t>0</m:t>
                        </m:r>
                      </m:sub>
                    </m:sSub>
                  </m:oMath>
                </a14:m>
                <a:r>
                  <a:rPr lang="en-US" altLang="zh-CN" sz="1800" dirty="0"/>
                  <a:t>.</a:t>
                </a:r>
                <a:endParaRPr lang="en-US" sz="1800" dirty="0"/>
              </a:p>
            </p:txBody>
          </p:sp>
        </mc:Choice>
        <mc:Fallback xmlns="">
          <p:sp>
            <p:nvSpPr>
              <p:cNvPr id="3" name="Content Placeholder 2">
                <a:extLst>
                  <a:ext uri="{FF2B5EF4-FFF2-40B4-BE49-F238E27FC236}">
                    <a16:creationId xmlns:a16="http://schemas.microsoft.com/office/drawing/2014/main" id="{550E1E46-3919-DF41-A6CF-03230F4A425C}"/>
                  </a:ext>
                </a:extLst>
              </p:cNvPr>
              <p:cNvSpPr>
                <a:spLocks noGrp="1" noRot="1" noChangeAspect="1" noMove="1" noResize="1" noEditPoints="1" noAdjustHandles="1" noChangeArrowheads="1" noChangeShapeType="1" noTextEdit="1"/>
              </p:cNvSpPr>
              <p:nvPr>
                <p:ph idx="1"/>
              </p:nvPr>
            </p:nvSpPr>
            <p:spPr>
              <a:xfrm>
                <a:off x="381000" y="1493173"/>
                <a:ext cx="7696200" cy="5105400"/>
              </a:xfrm>
              <a:blipFill>
                <a:blip r:embed="rId3"/>
                <a:stretch>
                  <a:fillRect l="-1812" t="-148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D3EE8A2-652D-8F45-8599-BCDBA09436C8}"/>
              </a:ext>
            </a:extLst>
          </p:cNvPr>
          <p:cNvSpPr>
            <a:spLocks noGrp="1"/>
          </p:cNvSpPr>
          <p:nvPr>
            <p:ph type="sldNum" sz="quarter" idx="12"/>
          </p:nvPr>
        </p:nvSpPr>
        <p:spPr/>
        <p:txBody>
          <a:bodyPr/>
          <a:lstStyle/>
          <a:p>
            <a:fld id="{0235576B-7F3C-4840-ADD7-A9DF1158E3A5}" type="slidenum">
              <a:rPr lang="en-US" smtClean="0"/>
              <a:pPr/>
              <a:t>36</a:t>
            </a:fld>
            <a:endParaRPr lang="en-US"/>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EB7F31D6-9E7C-7745-876E-AD31ACEA9B1D}"/>
                  </a:ext>
                </a:extLst>
              </p:cNvPr>
              <p:cNvGraphicFramePr>
                <a:graphicFrameLocks noGrp="1"/>
              </p:cNvGraphicFramePr>
              <p:nvPr>
                <p:extLst>
                  <p:ext uri="{D42A27DB-BD31-4B8C-83A1-F6EECF244321}">
                    <p14:modId xmlns:p14="http://schemas.microsoft.com/office/powerpoint/2010/main" val="1379926472"/>
                  </p:ext>
                </p:extLst>
              </p:nvPr>
            </p:nvGraphicFramePr>
            <p:xfrm>
              <a:off x="5105400" y="4145627"/>
              <a:ext cx="2286000" cy="1219200"/>
            </p:xfrm>
            <a:graphic>
              <a:graphicData uri="http://schemas.openxmlformats.org/drawingml/2006/table">
                <a:tbl>
                  <a:tblPr firstRow="1" bandRow="1">
                    <a:tableStyleId>{5C22544A-7EE6-4342-B048-85BDC9FD1C3A}</a:tableStyleId>
                  </a:tblPr>
                  <a:tblGrid>
                    <a:gridCol w="608402">
                      <a:extLst>
                        <a:ext uri="{9D8B030D-6E8A-4147-A177-3AD203B41FA5}">
                          <a16:colId xmlns:a16="http://schemas.microsoft.com/office/drawing/2014/main" val="4277038512"/>
                        </a:ext>
                      </a:extLst>
                    </a:gridCol>
                    <a:gridCol w="534598">
                      <a:extLst>
                        <a:ext uri="{9D8B030D-6E8A-4147-A177-3AD203B41FA5}">
                          <a16:colId xmlns:a16="http://schemas.microsoft.com/office/drawing/2014/main" val="2713776389"/>
                        </a:ext>
                      </a:extLst>
                    </a:gridCol>
                    <a:gridCol w="571500">
                      <a:extLst>
                        <a:ext uri="{9D8B030D-6E8A-4147-A177-3AD203B41FA5}">
                          <a16:colId xmlns:a16="http://schemas.microsoft.com/office/drawing/2014/main" val="2578558430"/>
                        </a:ext>
                      </a:extLst>
                    </a:gridCol>
                    <a:gridCol w="571500">
                      <a:extLst>
                        <a:ext uri="{9D8B030D-6E8A-4147-A177-3AD203B41FA5}">
                          <a16:colId xmlns:a16="http://schemas.microsoft.com/office/drawing/2014/main" val="2767562894"/>
                        </a:ext>
                      </a:extLst>
                    </a:gridCol>
                  </a:tblGrid>
                  <a:tr h="304800">
                    <a:tc>
                      <a:txBody>
                        <a:bodyPr/>
                        <a:lstStyle/>
                        <a:p>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Y1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Y2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742881"/>
                      </a:ext>
                    </a:extLst>
                  </a:tr>
                  <a:tr h="304800">
                    <a:tc>
                      <a:txBody>
                        <a:bodyPr/>
                        <a:lstStyle/>
                        <a:p>
                          <a:r>
                            <a:rPr lang="en-US" sz="1400" b="0" dirty="0">
                              <a:solidFill>
                                <a:schemeClr val="tx1"/>
                              </a:solidFill>
                            </a:rPr>
                            <a:t>X1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𝐴</m:t>
                                    </m:r>
                                  </m:e>
                                  <m:sub>
                                    <m:r>
                                      <a:rPr lang="en-US" sz="1400" b="0" i="1" smtClean="0">
                                        <a:solidFill>
                                          <a:schemeClr val="tx1"/>
                                        </a:solidFill>
                                        <a:latin typeface="Cambria Math" panose="02040503050406030204" pitchFamily="18" charset="0"/>
                                      </a:rPr>
                                      <m:t>𝑖</m:t>
                                    </m:r>
                                  </m:sub>
                                </m:sSub>
                              </m:oMath>
                            </m:oMathPara>
                          </a14:m>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𝐵</m:t>
                                    </m:r>
                                  </m:e>
                                  <m:sub>
                                    <m:r>
                                      <a:rPr lang="en-US" sz="1400" b="0" i="1" smtClean="0">
                                        <a:solidFill>
                                          <a:schemeClr val="tx1"/>
                                        </a:solidFill>
                                        <a:latin typeface="Cambria Math" panose="02040503050406030204" pitchFamily="18" charset="0"/>
                                      </a:rPr>
                                      <m:t>𝑖</m:t>
                                    </m:r>
                                  </m:sub>
                                </m:sSub>
                              </m:oMath>
                            </m:oMathPara>
                          </a14:m>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𝑁</m:t>
                                    </m:r>
                                  </m:e>
                                  <m:sub>
                                    <m:r>
                                      <a:rPr lang="en-US" sz="1400" b="0" i="1" smtClean="0">
                                        <a:solidFill>
                                          <a:schemeClr val="tx1"/>
                                        </a:solidFill>
                                        <a:latin typeface="Cambria Math" panose="02040503050406030204" pitchFamily="18" charset="0"/>
                                      </a:rPr>
                                      <m:t>1</m:t>
                                    </m:r>
                                    <m:r>
                                      <a:rPr lang="en-US" sz="1400" b="0" i="1" smtClean="0">
                                        <a:solidFill>
                                          <a:schemeClr val="tx1"/>
                                        </a:solidFill>
                                        <a:latin typeface="Cambria Math" panose="02040503050406030204" pitchFamily="18" charset="0"/>
                                      </a:rPr>
                                      <m:t>𝑖</m:t>
                                    </m:r>
                                  </m:sub>
                                </m:sSub>
                              </m:oMath>
                            </m:oMathPara>
                          </a14:m>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4472422"/>
                      </a:ext>
                    </a:extLst>
                  </a:tr>
                  <a:tr h="304800">
                    <a:tc>
                      <a:txBody>
                        <a:bodyPr/>
                        <a:lstStyle/>
                        <a:p>
                          <a:r>
                            <a:rPr lang="en-US" sz="1400" b="0" dirty="0">
                              <a:solidFill>
                                <a:schemeClr val="tx1"/>
                              </a:solidFill>
                            </a:rPr>
                            <a:t>X2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𝐶</m:t>
                                    </m:r>
                                  </m:e>
                                  <m:sub>
                                    <m:r>
                                      <a:rPr lang="en-US" sz="1400" b="0" i="1" smtClean="0">
                                        <a:solidFill>
                                          <a:schemeClr val="tx1"/>
                                        </a:solidFill>
                                        <a:latin typeface="Cambria Math" panose="02040503050406030204" pitchFamily="18" charset="0"/>
                                      </a:rPr>
                                      <m:t>𝑖</m:t>
                                    </m:r>
                                  </m:sub>
                                </m:sSub>
                              </m:oMath>
                            </m:oMathPara>
                          </a14:m>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𝐷</m:t>
                                    </m:r>
                                  </m:e>
                                  <m:sub>
                                    <m:r>
                                      <a:rPr lang="en-US" sz="1400" b="0" i="1" smtClean="0">
                                        <a:solidFill>
                                          <a:schemeClr val="tx1"/>
                                        </a:solidFill>
                                        <a:latin typeface="Cambria Math" panose="02040503050406030204" pitchFamily="18" charset="0"/>
                                      </a:rPr>
                                      <m:t>𝑖</m:t>
                                    </m:r>
                                  </m:sub>
                                </m:sSub>
                              </m:oMath>
                            </m:oMathPara>
                          </a14:m>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𝑁</m:t>
                                    </m:r>
                                  </m:e>
                                  <m:sub>
                                    <m:r>
                                      <a:rPr lang="en-US" sz="1400" b="0" i="1" smtClean="0">
                                        <a:solidFill>
                                          <a:schemeClr val="tx1"/>
                                        </a:solidFill>
                                        <a:latin typeface="Cambria Math" panose="02040503050406030204" pitchFamily="18" charset="0"/>
                                      </a:rPr>
                                      <m:t>2</m:t>
                                    </m:r>
                                    <m:r>
                                      <a:rPr lang="en-US" sz="1400" b="0" i="1" smtClean="0">
                                        <a:solidFill>
                                          <a:schemeClr val="tx1"/>
                                        </a:solidFill>
                                        <a:latin typeface="Cambria Math" panose="02040503050406030204" pitchFamily="18" charset="0"/>
                                      </a:rPr>
                                      <m:t>𝑖</m:t>
                                    </m:r>
                                  </m:sub>
                                </m:sSub>
                              </m:oMath>
                            </m:oMathPara>
                          </a14:m>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5572259"/>
                      </a:ext>
                    </a:extLst>
                  </a:tr>
                  <a:tr h="304800">
                    <a:tc>
                      <a:txBody>
                        <a:bodyPr/>
                        <a:lstStyle/>
                        <a:p>
                          <a:r>
                            <a:rPr lang="en-US" sz="1400" b="0" dirty="0">
                              <a:solidFill>
                                <a:schemeClr val="tx1"/>
                              </a:solidFill>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𝑀</m:t>
                                    </m:r>
                                  </m:e>
                                  <m:sub>
                                    <m:r>
                                      <a:rPr lang="en-US" sz="1400" b="0" i="1" smtClean="0">
                                        <a:solidFill>
                                          <a:schemeClr val="tx1"/>
                                        </a:solidFill>
                                        <a:latin typeface="Cambria Math" panose="02040503050406030204" pitchFamily="18" charset="0"/>
                                      </a:rPr>
                                      <m:t>1</m:t>
                                    </m:r>
                                    <m:r>
                                      <a:rPr lang="en-US" sz="1400" b="0" i="1" smtClean="0">
                                        <a:solidFill>
                                          <a:schemeClr val="tx1"/>
                                        </a:solidFill>
                                        <a:latin typeface="Cambria Math" panose="02040503050406030204" pitchFamily="18" charset="0"/>
                                      </a:rPr>
                                      <m:t>𝑖</m:t>
                                    </m:r>
                                  </m:sub>
                                </m:sSub>
                              </m:oMath>
                            </m:oMathPara>
                          </a14:m>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𝑀</m:t>
                                    </m:r>
                                  </m:e>
                                  <m:sub>
                                    <m:r>
                                      <a:rPr lang="en-US" sz="1400" b="0" i="1" smtClean="0">
                                        <a:solidFill>
                                          <a:schemeClr val="tx1"/>
                                        </a:solidFill>
                                        <a:latin typeface="Cambria Math" panose="02040503050406030204" pitchFamily="18" charset="0"/>
                                      </a:rPr>
                                      <m:t>2</m:t>
                                    </m:r>
                                    <m:r>
                                      <a:rPr lang="en-US" sz="1400" b="0" i="1" smtClean="0">
                                        <a:solidFill>
                                          <a:schemeClr val="tx1"/>
                                        </a:solidFill>
                                        <a:latin typeface="Cambria Math" panose="02040503050406030204" pitchFamily="18" charset="0"/>
                                      </a:rPr>
                                      <m:t>𝑖</m:t>
                                    </m:r>
                                  </m:sub>
                                </m:sSub>
                              </m:oMath>
                            </m:oMathPara>
                          </a14:m>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𝑇</m:t>
                                    </m:r>
                                  </m:e>
                                  <m:sub>
                                    <m:r>
                                      <a:rPr lang="en-US" sz="1400" b="0" i="1" smtClean="0">
                                        <a:solidFill>
                                          <a:schemeClr val="tx1"/>
                                        </a:solidFill>
                                        <a:latin typeface="Cambria Math" panose="02040503050406030204" pitchFamily="18" charset="0"/>
                                      </a:rPr>
                                      <m:t>𝑖</m:t>
                                    </m:r>
                                  </m:sub>
                                </m:sSub>
                              </m:oMath>
                            </m:oMathPara>
                          </a14:m>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5692969"/>
                      </a:ext>
                    </a:extLst>
                  </a:tr>
                </a:tbl>
              </a:graphicData>
            </a:graphic>
          </p:graphicFrame>
        </mc:Choice>
        <mc:Fallback xmlns="">
          <p:graphicFrame>
            <p:nvGraphicFramePr>
              <p:cNvPr id="5" name="Table 4">
                <a:extLst>
                  <a:ext uri="{FF2B5EF4-FFF2-40B4-BE49-F238E27FC236}">
                    <a16:creationId xmlns:a16="http://schemas.microsoft.com/office/drawing/2014/main" id="{EB7F31D6-9E7C-7745-876E-AD31ACEA9B1D}"/>
                  </a:ext>
                </a:extLst>
              </p:cNvPr>
              <p:cNvGraphicFramePr>
                <a:graphicFrameLocks noGrp="1"/>
              </p:cNvGraphicFramePr>
              <p:nvPr>
                <p:extLst>
                  <p:ext uri="{D42A27DB-BD31-4B8C-83A1-F6EECF244321}">
                    <p14:modId xmlns:p14="http://schemas.microsoft.com/office/powerpoint/2010/main" val="1379926472"/>
                  </p:ext>
                </p:extLst>
              </p:nvPr>
            </p:nvGraphicFramePr>
            <p:xfrm>
              <a:off x="5105400" y="4145627"/>
              <a:ext cx="2286000" cy="1219200"/>
            </p:xfrm>
            <a:graphic>
              <a:graphicData uri="http://schemas.openxmlformats.org/drawingml/2006/table">
                <a:tbl>
                  <a:tblPr firstRow="1" bandRow="1">
                    <a:tableStyleId>{5C22544A-7EE6-4342-B048-85BDC9FD1C3A}</a:tableStyleId>
                  </a:tblPr>
                  <a:tblGrid>
                    <a:gridCol w="608402">
                      <a:extLst>
                        <a:ext uri="{9D8B030D-6E8A-4147-A177-3AD203B41FA5}">
                          <a16:colId xmlns:a16="http://schemas.microsoft.com/office/drawing/2014/main" val="4277038512"/>
                        </a:ext>
                      </a:extLst>
                    </a:gridCol>
                    <a:gridCol w="534598">
                      <a:extLst>
                        <a:ext uri="{9D8B030D-6E8A-4147-A177-3AD203B41FA5}">
                          <a16:colId xmlns:a16="http://schemas.microsoft.com/office/drawing/2014/main" val="2713776389"/>
                        </a:ext>
                      </a:extLst>
                    </a:gridCol>
                    <a:gridCol w="571500">
                      <a:extLst>
                        <a:ext uri="{9D8B030D-6E8A-4147-A177-3AD203B41FA5}">
                          <a16:colId xmlns:a16="http://schemas.microsoft.com/office/drawing/2014/main" val="2578558430"/>
                        </a:ext>
                      </a:extLst>
                    </a:gridCol>
                    <a:gridCol w="571500">
                      <a:extLst>
                        <a:ext uri="{9D8B030D-6E8A-4147-A177-3AD203B41FA5}">
                          <a16:colId xmlns:a16="http://schemas.microsoft.com/office/drawing/2014/main" val="2767562894"/>
                        </a:ext>
                      </a:extLst>
                    </a:gridCol>
                  </a:tblGrid>
                  <a:tr h="304800">
                    <a:tc>
                      <a:txBody>
                        <a:bodyPr/>
                        <a:lstStyle/>
                        <a:p>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Y1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Y2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742881"/>
                      </a:ext>
                    </a:extLst>
                  </a:tr>
                  <a:tr h="304800">
                    <a:tc>
                      <a:txBody>
                        <a:bodyPr/>
                        <a:lstStyle/>
                        <a:p>
                          <a:r>
                            <a:rPr lang="en-US" sz="1400" b="0" dirty="0">
                              <a:solidFill>
                                <a:schemeClr val="tx1"/>
                              </a:solidFill>
                            </a:rPr>
                            <a:t>X1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6667" t="-100000" r="-216667" b="-208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2222" t="-100000" r="-102222" b="-208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2222" t="-100000" r="-2222" b="-208000"/>
                          </a:stretch>
                        </a:blipFill>
                      </a:tcPr>
                    </a:tc>
                    <a:extLst>
                      <a:ext uri="{0D108BD9-81ED-4DB2-BD59-A6C34878D82A}">
                        <a16:rowId xmlns:a16="http://schemas.microsoft.com/office/drawing/2014/main" val="3924472422"/>
                      </a:ext>
                    </a:extLst>
                  </a:tr>
                  <a:tr h="304800">
                    <a:tc>
                      <a:txBody>
                        <a:bodyPr/>
                        <a:lstStyle/>
                        <a:p>
                          <a:r>
                            <a:rPr lang="en-US" sz="1400" b="0" dirty="0">
                              <a:solidFill>
                                <a:schemeClr val="tx1"/>
                              </a:solidFill>
                            </a:rPr>
                            <a:t>X2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6667" t="-208333" r="-216667" b="-116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2222" t="-208333" r="-102222" b="-116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2222" t="-208333" r="-2222" b="-116667"/>
                          </a:stretch>
                        </a:blipFill>
                      </a:tcPr>
                    </a:tc>
                    <a:extLst>
                      <a:ext uri="{0D108BD9-81ED-4DB2-BD59-A6C34878D82A}">
                        <a16:rowId xmlns:a16="http://schemas.microsoft.com/office/drawing/2014/main" val="2255572259"/>
                      </a:ext>
                    </a:extLst>
                  </a:tr>
                  <a:tr h="304800">
                    <a:tc>
                      <a:txBody>
                        <a:bodyPr/>
                        <a:lstStyle/>
                        <a:p>
                          <a:r>
                            <a:rPr lang="en-US" sz="1400" b="0" dirty="0">
                              <a:solidFill>
                                <a:schemeClr val="tx1"/>
                              </a:solidFill>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6667" t="-308333" r="-216667" b="-16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2222" t="-308333" r="-102222" b="-16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2222" t="-308333" r="-2222" b="-16667"/>
                          </a:stretch>
                        </a:blipFill>
                      </a:tcPr>
                    </a:tc>
                    <a:extLst>
                      <a:ext uri="{0D108BD9-81ED-4DB2-BD59-A6C34878D82A}">
                        <a16:rowId xmlns:a16="http://schemas.microsoft.com/office/drawing/2014/main" val="4195692969"/>
                      </a:ext>
                    </a:extLst>
                  </a:tr>
                </a:tbl>
              </a:graphicData>
            </a:graphic>
          </p:graphicFrame>
        </mc:Fallback>
      </mc:AlternateContent>
    </p:spTree>
    <p:extLst>
      <p:ext uri="{BB962C8B-B14F-4D97-AF65-F5344CB8AC3E}">
        <p14:creationId xmlns:p14="http://schemas.microsoft.com/office/powerpoint/2010/main" val="12879666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64FC8-44BE-A54E-9D98-D76732A0CD2F}"/>
              </a:ext>
            </a:extLst>
          </p:cNvPr>
          <p:cNvSpPr>
            <a:spLocks noGrp="1"/>
          </p:cNvSpPr>
          <p:nvPr>
            <p:ph type="title"/>
          </p:nvPr>
        </p:nvSpPr>
        <p:spPr/>
        <p:txBody>
          <a:bodyPr>
            <a:normAutofit/>
          </a:bodyPr>
          <a:lstStyle/>
          <a:p>
            <a:r>
              <a:rPr lang="en-US" dirty="0"/>
              <a:t>Example – </a:t>
            </a:r>
            <a:r>
              <a:rPr lang="en-US" altLang="zh-CN" dirty="0"/>
              <a:t>CHM</a:t>
            </a:r>
            <a:r>
              <a:rPr lang="zh-CN" altLang="en-US" dirty="0"/>
              <a:t> </a:t>
            </a:r>
            <a:r>
              <a:rPr lang="en-US" altLang="zh-CN" dirty="0"/>
              <a:t>test</a:t>
            </a:r>
            <a:r>
              <a:rPr lang="zh-CN" altLang="en-US" dirty="0"/>
              <a:t> </a:t>
            </a:r>
            <a:r>
              <a:rPr lang="en-US" altLang="zh-CN" dirty="0"/>
              <a:t>for</a:t>
            </a:r>
            <a:r>
              <a:rPr lang="zh-CN" altLang="en-US" dirty="0"/>
              <a:t> </a:t>
            </a:r>
            <a:r>
              <a:rPr lang="en-US" altLang="zh-CN" dirty="0"/>
              <a:t>stratified</a:t>
            </a:r>
            <a:r>
              <a:rPr lang="zh-CN" altLang="en-US" dirty="0"/>
              <a:t> </a:t>
            </a:r>
            <a:r>
              <a:rPr lang="en-US" altLang="zh-CN" dirty="0"/>
              <a:t>data</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1605A7D-78B4-8A4B-A3AF-6F76FA00A671}"/>
                  </a:ext>
                </a:extLst>
              </p:cNvPr>
              <p:cNvSpPr>
                <a:spLocks noGrp="1"/>
              </p:cNvSpPr>
              <p:nvPr>
                <p:ph idx="1"/>
              </p:nvPr>
            </p:nvSpPr>
            <p:spPr>
              <a:xfrm>
                <a:off x="228600" y="1527048"/>
                <a:ext cx="7543800" cy="4481572"/>
              </a:xfrm>
            </p:spPr>
            <p:txBody>
              <a:bodyPr/>
              <a:lstStyle/>
              <a:p>
                <a:pPr marL="0" indent="0">
                  <a:buNone/>
                </a:pPr>
                <a:r>
                  <a:rPr lang="en-US" sz="1600" dirty="0"/>
                  <a:t>To examine the association between obesity and cardiovascular diseases (CVD), data is stratified into two categories with </a:t>
                </a:r>
                <a:r>
                  <a:rPr lang="en-US" sz="1600" i="0" dirty="0">
                    <a:latin typeface="+mj-lt"/>
                  </a:rPr>
                  <a:t>age</a:t>
                </a:r>
                <a14:m>
                  <m:oMath xmlns:m="http://schemas.openxmlformats.org/officeDocument/2006/math">
                    <m:r>
                      <a:rPr lang="en-US" sz="1600" i="1" smtClean="0">
                        <a:latin typeface="Cambria Math" panose="02040503050406030204" pitchFamily="18" charset="0"/>
                        <a:ea typeface="Cambria Math" panose="02040503050406030204" pitchFamily="18" charset="0"/>
                      </a:rPr>
                      <m:t>&lt;</m:t>
                    </m:r>
                    <m:r>
                      <a:rPr lang="en-US" sz="1600" i="1" dirty="0" smtClean="0">
                        <a:latin typeface="Cambria Math" panose="02040503050406030204" pitchFamily="18" charset="0"/>
                      </a:rPr>
                      <m:t>50 </m:t>
                    </m:r>
                  </m:oMath>
                </a14:m>
                <a:r>
                  <a:rPr lang="en-US" sz="1600" dirty="0"/>
                  <a:t>and age</a:t>
                </a:r>
                <a14:m>
                  <m:oMath xmlns:m="http://schemas.openxmlformats.org/officeDocument/2006/math">
                    <m:r>
                      <a:rPr lang="en-US" sz="1600" i="1" smtClean="0">
                        <a:latin typeface="Cambria Math" panose="02040503050406030204" pitchFamily="18" charset="0"/>
                        <a:ea typeface="Cambria Math" panose="02040503050406030204" pitchFamily="18" charset="0"/>
                      </a:rPr>
                      <m:t>≥</m:t>
                    </m:r>
                  </m:oMath>
                </a14:m>
                <a:r>
                  <a:rPr lang="en-US" sz="1600" dirty="0"/>
                  <a:t>50</a:t>
                </a:r>
                <a:r>
                  <a:rPr lang="en-US" altLang="zh-CN" sz="1600" dirty="0"/>
                  <a:t>:</a:t>
                </a:r>
                <a:endParaRPr lang="en-US" sz="160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oMath>
                  </m:oMathPara>
                </a14:m>
                <a:endParaRPr lang="en-US" dirty="0"/>
              </a:p>
            </p:txBody>
          </p:sp>
        </mc:Choice>
        <mc:Fallback xmlns="">
          <p:sp>
            <p:nvSpPr>
              <p:cNvPr id="3" name="Content Placeholder 2">
                <a:extLst>
                  <a:ext uri="{FF2B5EF4-FFF2-40B4-BE49-F238E27FC236}">
                    <a16:creationId xmlns:a16="http://schemas.microsoft.com/office/drawing/2014/main" id="{71605A7D-78B4-8A4B-A3AF-6F76FA00A671}"/>
                  </a:ext>
                </a:extLst>
              </p:cNvPr>
              <p:cNvSpPr>
                <a:spLocks noGrp="1" noRot="1" noChangeAspect="1" noMove="1" noResize="1" noEditPoints="1" noAdjustHandles="1" noChangeArrowheads="1" noChangeShapeType="1" noTextEdit="1"/>
              </p:cNvSpPr>
              <p:nvPr>
                <p:ph idx="1"/>
              </p:nvPr>
            </p:nvSpPr>
            <p:spPr>
              <a:xfrm>
                <a:off x="228600" y="1527048"/>
                <a:ext cx="7543800" cy="4481572"/>
              </a:xfrm>
              <a:blipFill>
                <a:blip r:embed="rId3"/>
                <a:stretch>
                  <a:fillRect l="-1513" t="-141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E3A6C55-BBD8-1043-AA2E-1B0C713B465D}"/>
              </a:ext>
            </a:extLst>
          </p:cNvPr>
          <p:cNvSpPr>
            <a:spLocks noGrp="1"/>
          </p:cNvSpPr>
          <p:nvPr>
            <p:ph type="sldNum" sz="quarter" idx="12"/>
          </p:nvPr>
        </p:nvSpPr>
        <p:spPr/>
        <p:txBody>
          <a:bodyPr/>
          <a:lstStyle/>
          <a:p>
            <a:fld id="{0235576B-7F3C-4840-ADD7-A9DF1158E3A5}" type="slidenum">
              <a:rPr lang="en-US" smtClean="0"/>
              <a:pPr/>
              <a:t>37</a:t>
            </a:fld>
            <a:endParaRPr lang="en-US"/>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6C971D3C-1CB8-4443-9A3B-115313D8122A}"/>
                  </a:ext>
                </a:extLst>
              </p:cNvPr>
              <p:cNvGraphicFramePr>
                <a:graphicFrameLocks noGrp="1"/>
              </p:cNvGraphicFramePr>
              <p:nvPr>
                <p:extLst>
                  <p:ext uri="{D42A27DB-BD31-4B8C-83A1-F6EECF244321}">
                    <p14:modId xmlns:p14="http://schemas.microsoft.com/office/powerpoint/2010/main" val="1402817621"/>
                  </p:ext>
                </p:extLst>
              </p:nvPr>
            </p:nvGraphicFramePr>
            <p:xfrm>
              <a:off x="479733" y="2387145"/>
              <a:ext cx="3276600" cy="1532886"/>
            </p:xfrm>
            <a:graphic>
              <a:graphicData uri="http://schemas.openxmlformats.org/drawingml/2006/table">
                <a:tbl>
                  <a:tblPr firstRow="1" bandRow="1">
                    <a:tableStyleId>{5C22544A-7EE6-4342-B048-85BDC9FD1C3A}</a:tableStyleId>
                  </a:tblPr>
                  <a:tblGrid>
                    <a:gridCol w="1092200">
                      <a:extLst>
                        <a:ext uri="{9D8B030D-6E8A-4147-A177-3AD203B41FA5}">
                          <a16:colId xmlns:a16="http://schemas.microsoft.com/office/drawing/2014/main" val="1805638399"/>
                        </a:ext>
                      </a:extLst>
                    </a:gridCol>
                    <a:gridCol w="578224">
                      <a:extLst>
                        <a:ext uri="{9D8B030D-6E8A-4147-A177-3AD203B41FA5}">
                          <a16:colId xmlns:a16="http://schemas.microsoft.com/office/drawing/2014/main" val="1126145849"/>
                        </a:ext>
                      </a:extLst>
                    </a:gridCol>
                    <a:gridCol w="1027952">
                      <a:extLst>
                        <a:ext uri="{9D8B030D-6E8A-4147-A177-3AD203B41FA5}">
                          <a16:colId xmlns:a16="http://schemas.microsoft.com/office/drawing/2014/main" val="3446283564"/>
                        </a:ext>
                      </a:extLst>
                    </a:gridCol>
                    <a:gridCol w="578224">
                      <a:extLst>
                        <a:ext uri="{9D8B030D-6E8A-4147-A177-3AD203B41FA5}">
                          <a16:colId xmlns:a16="http://schemas.microsoft.com/office/drawing/2014/main" val="569257572"/>
                        </a:ext>
                      </a:extLst>
                    </a:gridCol>
                  </a:tblGrid>
                  <a:tr h="280163">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14:m>
                            <m:oMathPara xmlns:m="http://schemas.openxmlformats.org/officeDocument/2006/math">
                              <m:oMathParaPr>
                                <m:jc m:val="centerGroup"/>
                              </m:oMathParaPr>
                              <m:oMath xmlns:m="http://schemas.openxmlformats.org/officeDocument/2006/math">
                                <m:r>
                                  <m:rPr>
                                    <m:sty m:val="p"/>
                                  </m:rPr>
                                  <a:rPr lang="en-US" sz="1400" b="0" i="0" dirty="0" smtClean="0">
                                    <a:solidFill>
                                      <a:schemeClr val="tx1"/>
                                    </a:solidFill>
                                    <a:latin typeface="Cambria Math" panose="02040503050406030204" pitchFamily="18" charset="0"/>
                                  </a:rPr>
                                  <m:t>Age</m:t>
                                </m:r>
                                <m:r>
                                  <a:rPr lang="en-US" sz="1400" b="0" i="0" smtClean="0">
                                    <a:solidFill>
                                      <a:schemeClr val="tx1"/>
                                    </a:solidFill>
                                    <a:latin typeface="Cambria Math" panose="02040503050406030204" pitchFamily="18" charset="0"/>
                                    <a:ea typeface="Cambria Math" panose="02040503050406030204" pitchFamily="18" charset="0"/>
                                  </a:rPr>
                                  <m:t>&lt;</m:t>
                                </m:r>
                                <m:r>
                                  <a:rPr lang="en-US" sz="1400" b="0" i="0" dirty="0" smtClean="0">
                                    <a:solidFill>
                                      <a:schemeClr val="tx1"/>
                                    </a:solidFill>
                                    <a:latin typeface="Cambria Math" panose="02040503050406030204" pitchFamily="18" charset="0"/>
                                  </a:rPr>
                                  <m:t>50 </m:t>
                                </m:r>
                              </m:oMath>
                            </m:oMathPara>
                          </a14:m>
                          <a:endParaRPr lang="en-US" sz="1400"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4485549"/>
                      </a:ext>
                    </a:extLst>
                  </a:tr>
                  <a:tr h="313544">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CVD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Non-CVD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8888114"/>
                      </a:ext>
                    </a:extLst>
                  </a:tr>
                  <a:tr h="280163">
                    <a:tc>
                      <a:txBody>
                        <a:bodyPr/>
                        <a:lstStyle/>
                        <a:p>
                          <a:r>
                            <a:rPr lang="en-US" sz="1400" dirty="0"/>
                            <a:t>Obese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1007059"/>
                      </a:ext>
                    </a:extLst>
                  </a:tr>
                  <a:tr h="304942">
                    <a:tc>
                      <a:txBody>
                        <a:bodyPr/>
                        <a:lstStyle/>
                        <a:p>
                          <a:r>
                            <a:rPr lang="en-US" sz="1400" dirty="0"/>
                            <a:t>Not Obese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465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0772610"/>
                      </a:ext>
                    </a:extLst>
                  </a:tr>
                  <a:tr h="280163">
                    <a:tc>
                      <a:txBody>
                        <a:bodyPr/>
                        <a:lstStyle/>
                        <a:p>
                          <a:r>
                            <a:rPr lang="en-US" sz="1400" dirty="0"/>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555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8331390"/>
                      </a:ext>
                    </a:extLst>
                  </a:tr>
                </a:tbl>
              </a:graphicData>
            </a:graphic>
          </p:graphicFrame>
        </mc:Choice>
        <mc:Fallback xmlns="">
          <p:graphicFrame>
            <p:nvGraphicFramePr>
              <p:cNvPr id="5" name="Table 4">
                <a:extLst>
                  <a:ext uri="{FF2B5EF4-FFF2-40B4-BE49-F238E27FC236}">
                    <a16:creationId xmlns:a16="http://schemas.microsoft.com/office/drawing/2014/main" id="{6C971D3C-1CB8-4443-9A3B-115313D8122A}"/>
                  </a:ext>
                </a:extLst>
              </p:cNvPr>
              <p:cNvGraphicFramePr>
                <a:graphicFrameLocks noGrp="1"/>
              </p:cNvGraphicFramePr>
              <p:nvPr>
                <p:extLst>
                  <p:ext uri="{D42A27DB-BD31-4B8C-83A1-F6EECF244321}">
                    <p14:modId xmlns:p14="http://schemas.microsoft.com/office/powerpoint/2010/main" val="1402817621"/>
                  </p:ext>
                </p:extLst>
              </p:nvPr>
            </p:nvGraphicFramePr>
            <p:xfrm>
              <a:off x="479733" y="2387145"/>
              <a:ext cx="3276600" cy="1532886"/>
            </p:xfrm>
            <a:graphic>
              <a:graphicData uri="http://schemas.openxmlformats.org/drawingml/2006/table">
                <a:tbl>
                  <a:tblPr firstRow="1" bandRow="1">
                    <a:tableStyleId>{5C22544A-7EE6-4342-B048-85BDC9FD1C3A}</a:tableStyleId>
                  </a:tblPr>
                  <a:tblGrid>
                    <a:gridCol w="1092200">
                      <a:extLst>
                        <a:ext uri="{9D8B030D-6E8A-4147-A177-3AD203B41FA5}">
                          <a16:colId xmlns:a16="http://schemas.microsoft.com/office/drawing/2014/main" val="1805638399"/>
                        </a:ext>
                      </a:extLst>
                    </a:gridCol>
                    <a:gridCol w="578224">
                      <a:extLst>
                        <a:ext uri="{9D8B030D-6E8A-4147-A177-3AD203B41FA5}">
                          <a16:colId xmlns:a16="http://schemas.microsoft.com/office/drawing/2014/main" val="1126145849"/>
                        </a:ext>
                      </a:extLst>
                    </a:gridCol>
                    <a:gridCol w="1027952">
                      <a:extLst>
                        <a:ext uri="{9D8B030D-6E8A-4147-A177-3AD203B41FA5}">
                          <a16:colId xmlns:a16="http://schemas.microsoft.com/office/drawing/2014/main" val="3446283564"/>
                        </a:ext>
                      </a:extLst>
                    </a:gridCol>
                    <a:gridCol w="578224">
                      <a:extLst>
                        <a:ext uri="{9D8B030D-6E8A-4147-A177-3AD203B41FA5}">
                          <a16:colId xmlns:a16="http://schemas.microsoft.com/office/drawing/2014/main" val="569257572"/>
                        </a:ext>
                      </a:extLst>
                    </a:gridCol>
                  </a:tblGrid>
                  <a:tr h="304800">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50289" r="-578" b="-425000"/>
                          </a:stretch>
                        </a:blip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4485549"/>
                      </a:ext>
                    </a:extLst>
                  </a:tr>
                  <a:tr h="313544">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CVD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Non-CVD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8888114"/>
                      </a:ext>
                    </a:extLst>
                  </a:tr>
                  <a:tr h="304800">
                    <a:tc>
                      <a:txBody>
                        <a:bodyPr/>
                        <a:lstStyle/>
                        <a:p>
                          <a:r>
                            <a:rPr lang="en-US" sz="1400" dirty="0"/>
                            <a:t>Obese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1007059"/>
                      </a:ext>
                    </a:extLst>
                  </a:tr>
                  <a:tr h="304942">
                    <a:tc>
                      <a:txBody>
                        <a:bodyPr/>
                        <a:lstStyle/>
                        <a:p>
                          <a:r>
                            <a:rPr lang="en-US" sz="1400" dirty="0"/>
                            <a:t>Not Obese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465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0772610"/>
                      </a:ext>
                    </a:extLst>
                  </a:tr>
                  <a:tr h="304800">
                    <a:tc>
                      <a:txBody>
                        <a:bodyPr/>
                        <a:lstStyle/>
                        <a:p>
                          <a:r>
                            <a:rPr lang="en-US" sz="1400" dirty="0"/>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555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8331390"/>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55B49422-EED5-ED4D-8997-A0D4E8DA68D6}"/>
                  </a:ext>
                </a:extLst>
              </p:cNvPr>
              <p:cNvGraphicFramePr>
                <a:graphicFrameLocks noGrp="1"/>
              </p:cNvGraphicFramePr>
              <p:nvPr>
                <p:extLst>
                  <p:ext uri="{D42A27DB-BD31-4B8C-83A1-F6EECF244321}">
                    <p14:modId xmlns:p14="http://schemas.microsoft.com/office/powerpoint/2010/main" val="4102516901"/>
                  </p:ext>
                </p:extLst>
              </p:nvPr>
            </p:nvGraphicFramePr>
            <p:xfrm>
              <a:off x="4007466" y="2394293"/>
              <a:ext cx="3276600" cy="1532886"/>
            </p:xfrm>
            <a:graphic>
              <a:graphicData uri="http://schemas.openxmlformats.org/drawingml/2006/table">
                <a:tbl>
                  <a:tblPr firstRow="1" bandRow="1">
                    <a:tableStyleId>{5C22544A-7EE6-4342-B048-85BDC9FD1C3A}</a:tableStyleId>
                  </a:tblPr>
                  <a:tblGrid>
                    <a:gridCol w="1092200">
                      <a:extLst>
                        <a:ext uri="{9D8B030D-6E8A-4147-A177-3AD203B41FA5}">
                          <a16:colId xmlns:a16="http://schemas.microsoft.com/office/drawing/2014/main" val="1805638399"/>
                        </a:ext>
                      </a:extLst>
                    </a:gridCol>
                    <a:gridCol w="578224">
                      <a:extLst>
                        <a:ext uri="{9D8B030D-6E8A-4147-A177-3AD203B41FA5}">
                          <a16:colId xmlns:a16="http://schemas.microsoft.com/office/drawing/2014/main" val="1126145849"/>
                        </a:ext>
                      </a:extLst>
                    </a:gridCol>
                    <a:gridCol w="1027952">
                      <a:extLst>
                        <a:ext uri="{9D8B030D-6E8A-4147-A177-3AD203B41FA5}">
                          <a16:colId xmlns:a16="http://schemas.microsoft.com/office/drawing/2014/main" val="3446283564"/>
                        </a:ext>
                      </a:extLst>
                    </a:gridCol>
                    <a:gridCol w="578224">
                      <a:extLst>
                        <a:ext uri="{9D8B030D-6E8A-4147-A177-3AD203B41FA5}">
                          <a16:colId xmlns:a16="http://schemas.microsoft.com/office/drawing/2014/main" val="569257572"/>
                        </a:ext>
                      </a:extLst>
                    </a:gridCol>
                  </a:tblGrid>
                  <a:tr h="280163">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14:m>
                            <m:oMathPara xmlns:m="http://schemas.openxmlformats.org/officeDocument/2006/math">
                              <m:oMathParaPr>
                                <m:jc m:val="centerGroup"/>
                              </m:oMathParaPr>
                              <m:oMath xmlns:m="http://schemas.openxmlformats.org/officeDocument/2006/math">
                                <m:r>
                                  <m:rPr>
                                    <m:sty m:val="p"/>
                                  </m:rPr>
                                  <a:rPr lang="en-US" sz="1400" b="0" i="0" dirty="0" smtClean="0">
                                    <a:solidFill>
                                      <a:schemeClr val="tx1"/>
                                    </a:solidFill>
                                    <a:latin typeface="Cambria Math" panose="02040503050406030204" pitchFamily="18" charset="0"/>
                                  </a:rPr>
                                  <m:t>Age</m:t>
                                </m:r>
                                <m:r>
                                  <a:rPr lang="en-US" sz="1400" i="1" smtClean="0">
                                    <a:solidFill>
                                      <a:schemeClr val="tx1"/>
                                    </a:solidFill>
                                    <a:latin typeface="Cambria Math" panose="02040503050406030204" pitchFamily="18" charset="0"/>
                                    <a:ea typeface="Cambria Math" panose="02040503050406030204" pitchFamily="18" charset="0"/>
                                  </a:rPr>
                                  <m:t>≥</m:t>
                                </m:r>
                                <m:r>
                                  <a:rPr lang="en-US" sz="1400" b="0" i="0" dirty="0" smtClean="0">
                                    <a:solidFill>
                                      <a:schemeClr val="tx1"/>
                                    </a:solidFill>
                                    <a:latin typeface="Cambria Math" panose="02040503050406030204" pitchFamily="18" charset="0"/>
                                  </a:rPr>
                                  <m:t>50 </m:t>
                                </m:r>
                              </m:oMath>
                            </m:oMathPara>
                          </a14:m>
                          <a:endParaRPr lang="en-US" sz="1400"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4485549"/>
                      </a:ext>
                    </a:extLst>
                  </a:tr>
                  <a:tr h="313544">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CVD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Non-CVD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8888114"/>
                      </a:ext>
                    </a:extLst>
                  </a:tr>
                  <a:tr h="280163">
                    <a:tc>
                      <a:txBody>
                        <a:bodyPr/>
                        <a:lstStyle/>
                        <a:p>
                          <a:r>
                            <a:rPr lang="en-US" sz="1400" dirty="0"/>
                            <a:t>Obese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164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1007059"/>
                      </a:ext>
                    </a:extLst>
                  </a:tr>
                  <a:tr h="304942">
                    <a:tc>
                      <a:txBody>
                        <a:bodyPr/>
                        <a:lstStyle/>
                        <a:p>
                          <a:r>
                            <a:rPr lang="en-US" sz="1400" dirty="0"/>
                            <a:t>Not Obese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175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0772610"/>
                      </a:ext>
                    </a:extLst>
                  </a:tr>
                  <a:tr h="280163">
                    <a:tc>
                      <a:txBody>
                        <a:bodyPr/>
                        <a:lstStyle/>
                        <a:p>
                          <a:r>
                            <a:rPr lang="en-US" sz="1400" dirty="0"/>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339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8331390"/>
                      </a:ext>
                    </a:extLst>
                  </a:tr>
                </a:tbl>
              </a:graphicData>
            </a:graphic>
          </p:graphicFrame>
        </mc:Choice>
        <mc:Fallback xmlns="">
          <p:graphicFrame>
            <p:nvGraphicFramePr>
              <p:cNvPr id="6" name="Table 5">
                <a:extLst>
                  <a:ext uri="{FF2B5EF4-FFF2-40B4-BE49-F238E27FC236}">
                    <a16:creationId xmlns:a16="http://schemas.microsoft.com/office/drawing/2014/main" id="{55B49422-EED5-ED4D-8997-A0D4E8DA68D6}"/>
                  </a:ext>
                </a:extLst>
              </p:cNvPr>
              <p:cNvGraphicFramePr>
                <a:graphicFrameLocks noGrp="1"/>
              </p:cNvGraphicFramePr>
              <p:nvPr>
                <p:extLst>
                  <p:ext uri="{D42A27DB-BD31-4B8C-83A1-F6EECF244321}">
                    <p14:modId xmlns:p14="http://schemas.microsoft.com/office/powerpoint/2010/main" val="4102516901"/>
                  </p:ext>
                </p:extLst>
              </p:nvPr>
            </p:nvGraphicFramePr>
            <p:xfrm>
              <a:off x="4007466" y="2394293"/>
              <a:ext cx="3276600" cy="1532886"/>
            </p:xfrm>
            <a:graphic>
              <a:graphicData uri="http://schemas.openxmlformats.org/drawingml/2006/table">
                <a:tbl>
                  <a:tblPr firstRow="1" bandRow="1">
                    <a:tableStyleId>{5C22544A-7EE6-4342-B048-85BDC9FD1C3A}</a:tableStyleId>
                  </a:tblPr>
                  <a:tblGrid>
                    <a:gridCol w="1092200">
                      <a:extLst>
                        <a:ext uri="{9D8B030D-6E8A-4147-A177-3AD203B41FA5}">
                          <a16:colId xmlns:a16="http://schemas.microsoft.com/office/drawing/2014/main" val="1805638399"/>
                        </a:ext>
                      </a:extLst>
                    </a:gridCol>
                    <a:gridCol w="578224">
                      <a:extLst>
                        <a:ext uri="{9D8B030D-6E8A-4147-A177-3AD203B41FA5}">
                          <a16:colId xmlns:a16="http://schemas.microsoft.com/office/drawing/2014/main" val="1126145849"/>
                        </a:ext>
                      </a:extLst>
                    </a:gridCol>
                    <a:gridCol w="1027952">
                      <a:extLst>
                        <a:ext uri="{9D8B030D-6E8A-4147-A177-3AD203B41FA5}">
                          <a16:colId xmlns:a16="http://schemas.microsoft.com/office/drawing/2014/main" val="3446283564"/>
                        </a:ext>
                      </a:extLst>
                    </a:gridCol>
                    <a:gridCol w="578224">
                      <a:extLst>
                        <a:ext uri="{9D8B030D-6E8A-4147-A177-3AD203B41FA5}">
                          <a16:colId xmlns:a16="http://schemas.microsoft.com/office/drawing/2014/main" val="569257572"/>
                        </a:ext>
                      </a:extLst>
                    </a:gridCol>
                  </a:tblGrid>
                  <a:tr h="304800">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50289" t="-4167" b="-425000"/>
                          </a:stretch>
                        </a:blip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4485549"/>
                      </a:ext>
                    </a:extLst>
                  </a:tr>
                  <a:tr h="313544">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CVD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Non-CVD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8888114"/>
                      </a:ext>
                    </a:extLst>
                  </a:tr>
                  <a:tr h="304800">
                    <a:tc>
                      <a:txBody>
                        <a:bodyPr/>
                        <a:lstStyle/>
                        <a:p>
                          <a:r>
                            <a:rPr lang="en-US" sz="1400" dirty="0"/>
                            <a:t>Obese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164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1007059"/>
                      </a:ext>
                    </a:extLst>
                  </a:tr>
                  <a:tr h="304942">
                    <a:tc>
                      <a:txBody>
                        <a:bodyPr/>
                        <a:lstStyle/>
                        <a:p>
                          <a:r>
                            <a:rPr lang="en-US" sz="1400" dirty="0"/>
                            <a:t>Not Obese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175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0772610"/>
                      </a:ext>
                    </a:extLst>
                  </a:tr>
                  <a:tr h="304800">
                    <a:tc>
                      <a:txBody>
                        <a:bodyPr/>
                        <a:lstStyle/>
                        <a:p>
                          <a:r>
                            <a:rPr lang="en-US" sz="1400" dirty="0"/>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339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8331390"/>
                      </a:ext>
                    </a:extLst>
                  </a:tr>
                </a:tbl>
              </a:graphicData>
            </a:graphic>
          </p:graphicFrame>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0E1EA18-F829-4341-A7CF-4C1017EFEC4B}"/>
                  </a:ext>
                </a:extLst>
              </p:cNvPr>
              <p:cNvSpPr txBox="1"/>
              <p:nvPr/>
            </p:nvSpPr>
            <p:spPr>
              <a:xfrm>
                <a:off x="1447800" y="4629078"/>
                <a:ext cx="5638800" cy="586314"/>
              </a:xfrm>
              <a:prstGeom prst="rect">
                <a:avLst/>
              </a:prstGeom>
              <a:noFill/>
            </p:spPr>
            <p:txBody>
              <a:bodyPr wrap="square" lIns="0" tIns="0" rIns="0" bIns="0" rtlCol="0">
                <a:spAutoFit/>
              </a:bodyPr>
              <a:lstStyle/>
              <a:p>
                <a14:m>
                  <m:oMath xmlns:m="http://schemas.openxmlformats.org/officeDocument/2006/math">
                    <m:sSubSup>
                      <m:sSubSupPr>
                        <m:ctrlPr>
                          <a:rPr lang="en-US" sz="1600" i="1" smtClean="0">
                            <a:latin typeface="Cambria Math" panose="02040503050406030204" pitchFamily="18" charset="0"/>
                          </a:rPr>
                        </m:ctrlPr>
                      </m:sSubSupPr>
                      <m:e>
                        <m:r>
                          <a:rPr lang="en-US" sz="1600" i="1" smtClean="0">
                            <a:latin typeface="Cambria Math" panose="02040503050406030204" pitchFamily="18" charset="0"/>
                            <a:ea typeface="Cambria Math" panose="02040503050406030204" pitchFamily="18" charset="0"/>
                          </a:rPr>
                          <m:t>𝜒</m:t>
                        </m:r>
                      </m:e>
                      <m:sub>
                        <m:r>
                          <a:rPr lang="en-US" sz="1600" b="0" i="1" smtClean="0">
                            <a:latin typeface="Cambria Math" panose="02040503050406030204" pitchFamily="18" charset="0"/>
                          </a:rPr>
                          <m:t>𝐶𝑀𝐻</m:t>
                        </m:r>
                      </m:sub>
                      <m:sup>
                        <m:r>
                          <a:rPr lang="en-US" sz="1600" b="0" i="1" smtClean="0">
                            <a:latin typeface="Cambria Math" panose="02040503050406030204" pitchFamily="18" charset="0"/>
                          </a:rPr>
                          <m:t>2</m:t>
                        </m:r>
                      </m:sup>
                    </m:sSubSup>
                  </m:oMath>
                </a14:m>
                <a:r>
                  <a:rPr lang="en-US" sz="1600" dirty="0"/>
                  <a:t>=</a:t>
                </a:r>
                <a14:m>
                  <m:oMath xmlns:m="http://schemas.openxmlformats.org/officeDocument/2006/math">
                    <m:f>
                      <m:fPr>
                        <m:ctrlPr>
                          <a:rPr lang="en-US" sz="1600" i="1" dirty="0" smtClean="0">
                            <a:latin typeface="Cambria Math" panose="02040503050406030204" pitchFamily="18" charset="0"/>
                          </a:rPr>
                        </m:ctrlPr>
                      </m:fPr>
                      <m:num>
                        <m:sSup>
                          <m:sSupPr>
                            <m:ctrlPr>
                              <a:rPr lang="en-US" sz="1600" i="1" dirty="0" smtClean="0">
                                <a:latin typeface="Cambria Math" panose="02040503050406030204" pitchFamily="18" charset="0"/>
                              </a:rPr>
                            </m:ctrlPr>
                          </m:sSupPr>
                          <m:e>
                            <m:r>
                              <a:rPr lang="en-US" sz="1600" b="0" i="1" dirty="0" smtClean="0">
                                <a:latin typeface="Cambria Math" panose="02040503050406030204" pitchFamily="18" charset="0"/>
                              </a:rPr>
                              <m:t>[</m:t>
                            </m:r>
                            <m:r>
                              <a:rPr lang="en-US" sz="1600" i="1" dirty="0">
                                <a:latin typeface="Cambria Math" panose="02040503050406030204" pitchFamily="18" charset="0"/>
                              </a:rPr>
                              <m:t>|10−</m:t>
                            </m:r>
                            <m:f>
                              <m:fPr>
                                <m:ctrlPr>
                                  <a:rPr lang="en-US" sz="1600" i="1" dirty="0">
                                    <a:latin typeface="Cambria Math" panose="02040503050406030204" pitchFamily="18" charset="0"/>
                                  </a:rPr>
                                </m:ctrlPr>
                              </m:fPr>
                              <m:num>
                                <m:r>
                                  <a:rPr lang="en-US" sz="1600" i="1" dirty="0">
                                    <a:latin typeface="Cambria Math" panose="02040503050406030204" pitchFamily="18" charset="0"/>
                                  </a:rPr>
                                  <m:t>100∗45</m:t>
                                </m:r>
                              </m:num>
                              <m:den>
                                <m:r>
                                  <a:rPr lang="en-US" sz="1600" i="1" dirty="0">
                                    <a:latin typeface="Cambria Math" panose="02040503050406030204" pitchFamily="18" charset="0"/>
                                  </a:rPr>
                                  <m:t>600</m:t>
                                </m:r>
                              </m:den>
                            </m:f>
                            <m:r>
                              <a:rPr lang="en-US" sz="1600" i="1" dirty="0">
                                <a:latin typeface="Cambria Math" panose="02040503050406030204" pitchFamily="18" charset="0"/>
                              </a:rPr>
                              <m:t>+36−</m:t>
                            </m:r>
                            <m:f>
                              <m:fPr>
                                <m:ctrlPr>
                                  <a:rPr lang="en-US" sz="1600" i="1" dirty="0">
                                    <a:latin typeface="Cambria Math" panose="02040503050406030204" pitchFamily="18" charset="0"/>
                                  </a:rPr>
                                </m:ctrlPr>
                              </m:fPr>
                              <m:num>
                                <m:r>
                                  <a:rPr lang="en-US" sz="1600" i="1" dirty="0">
                                    <a:latin typeface="Cambria Math" panose="02040503050406030204" pitchFamily="18" charset="0"/>
                                  </a:rPr>
                                  <m:t>200∗61</m:t>
                                </m:r>
                              </m:num>
                              <m:den>
                                <m:r>
                                  <a:rPr lang="en-US" sz="1600" i="1" dirty="0">
                                    <a:latin typeface="Cambria Math" panose="02040503050406030204" pitchFamily="18" charset="0"/>
                                  </a:rPr>
                                  <m:t>400</m:t>
                                </m:r>
                              </m:den>
                            </m:f>
                            <m:r>
                              <a:rPr lang="en-US" sz="1600" i="1" dirty="0">
                                <a:latin typeface="Cambria Math" panose="02040503050406030204" pitchFamily="18" charset="0"/>
                              </a:rPr>
                              <m:t> |−0.5]</m:t>
                            </m:r>
                          </m:e>
                          <m:sup>
                            <m:r>
                              <a:rPr lang="en-US" sz="1600" b="0" i="1" dirty="0" smtClean="0">
                                <a:latin typeface="Cambria Math" panose="02040503050406030204" pitchFamily="18" charset="0"/>
                              </a:rPr>
                              <m:t>2</m:t>
                            </m:r>
                          </m:sup>
                        </m:sSup>
                      </m:num>
                      <m:den>
                        <m:f>
                          <m:fPr>
                            <m:ctrlPr>
                              <a:rPr lang="en-US" sz="1600" i="1" dirty="0" smtClean="0">
                                <a:latin typeface="Cambria Math" panose="02040503050406030204" pitchFamily="18" charset="0"/>
                              </a:rPr>
                            </m:ctrlPr>
                          </m:fPr>
                          <m:num>
                            <m:r>
                              <a:rPr lang="en-US" sz="1600" b="0" i="1" dirty="0" smtClean="0">
                                <a:latin typeface="Cambria Math" panose="02040503050406030204" pitchFamily="18" charset="0"/>
                              </a:rPr>
                              <m:t>45∗555∗100∗500</m:t>
                            </m:r>
                          </m:num>
                          <m:den>
                            <m:sSup>
                              <m:sSupPr>
                                <m:ctrlPr>
                                  <a:rPr lang="en-US" sz="1600" i="1" dirty="0" smtClean="0">
                                    <a:latin typeface="Cambria Math" panose="02040503050406030204" pitchFamily="18" charset="0"/>
                                  </a:rPr>
                                </m:ctrlPr>
                              </m:sSupPr>
                              <m:e>
                                <m:r>
                                  <a:rPr lang="en-US" sz="1600" b="0" i="1" dirty="0" smtClean="0">
                                    <a:latin typeface="Cambria Math" panose="02040503050406030204" pitchFamily="18" charset="0"/>
                                  </a:rPr>
                                  <m:t>600</m:t>
                                </m:r>
                              </m:e>
                              <m:sup>
                                <m:r>
                                  <a:rPr lang="en-US" sz="1600" b="0" i="1" dirty="0" smtClean="0">
                                    <a:latin typeface="Cambria Math" panose="02040503050406030204" pitchFamily="18" charset="0"/>
                                  </a:rPr>
                                  <m:t>2 </m:t>
                                </m:r>
                              </m:sup>
                            </m:sSup>
                            <m:r>
                              <a:rPr lang="en-US" sz="1600" b="0" i="1" dirty="0" smtClean="0">
                                <a:latin typeface="Cambria Math" panose="02040503050406030204" pitchFamily="18" charset="0"/>
                              </a:rPr>
                              <m:t>(600−1)</m:t>
                            </m:r>
                          </m:den>
                        </m:f>
                        <m:r>
                          <a:rPr lang="en-US" sz="1600" b="0" i="1" dirty="0" smtClean="0">
                            <a:latin typeface="Cambria Math" panose="02040503050406030204" pitchFamily="18" charset="0"/>
                          </a:rPr>
                          <m:t>+</m:t>
                        </m:r>
                        <m:f>
                          <m:fPr>
                            <m:ctrlPr>
                              <a:rPr lang="en-US" sz="1600" b="0" i="1" dirty="0" smtClean="0">
                                <a:latin typeface="Cambria Math" panose="02040503050406030204" pitchFamily="18" charset="0"/>
                              </a:rPr>
                            </m:ctrlPr>
                          </m:fPr>
                          <m:num>
                            <m:r>
                              <a:rPr lang="en-US" sz="1600" b="0" i="1" dirty="0" smtClean="0">
                                <a:latin typeface="Cambria Math" panose="02040503050406030204" pitchFamily="18" charset="0"/>
                              </a:rPr>
                              <m:t>61∗339∗200∗200</m:t>
                            </m:r>
                          </m:num>
                          <m:den>
                            <m:sSup>
                              <m:sSupPr>
                                <m:ctrlPr>
                                  <a:rPr lang="en-US" sz="1600" b="0" i="1" dirty="0" smtClean="0">
                                    <a:latin typeface="Cambria Math" panose="02040503050406030204" pitchFamily="18" charset="0"/>
                                  </a:rPr>
                                </m:ctrlPr>
                              </m:sSupPr>
                              <m:e>
                                <m:r>
                                  <a:rPr lang="en-US" sz="1600" b="0" i="1" dirty="0" smtClean="0">
                                    <a:latin typeface="Cambria Math" panose="02040503050406030204" pitchFamily="18" charset="0"/>
                                  </a:rPr>
                                  <m:t>400</m:t>
                                </m:r>
                              </m:e>
                              <m:sup>
                                <m:r>
                                  <a:rPr lang="en-US" sz="1600" b="0" i="1" dirty="0" smtClean="0">
                                    <a:latin typeface="Cambria Math" panose="02040503050406030204" pitchFamily="18" charset="0"/>
                                  </a:rPr>
                                  <m:t>2</m:t>
                                </m:r>
                              </m:sup>
                            </m:sSup>
                            <m:r>
                              <a:rPr lang="en-US" sz="1600" b="0" i="1" dirty="0" smtClean="0">
                                <a:latin typeface="Cambria Math" panose="02040503050406030204" pitchFamily="18" charset="0"/>
                              </a:rPr>
                              <m:t> (400−1)</m:t>
                            </m:r>
                          </m:den>
                        </m:f>
                      </m:den>
                    </m:f>
                    <m:r>
                      <a:rPr lang="en-US" sz="1600" b="0" i="1" dirty="0" smtClean="0">
                        <a:latin typeface="Cambria Math" panose="02040503050406030204" pitchFamily="18" charset="0"/>
                      </a:rPr>
                      <m:t>=3.0</m:t>
                    </m:r>
                  </m:oMath>
                </a14:m>
                <a:endParaRPr lang="en-US" sz="1600" b="0" dirty="0"/>
              </a:p>
            </p:txBody>
          </p:sp>
        </mc:Choice>
        <mc:Fallback xmlns="">
          <p:sp>
            <p:nvSpPr>
              <p:cNvPr id="7" name="TextBox 6">
                <a:extLst>
                  <a:ext uri="{FF2B5EF4-FFF2-40B4-BE49-F238E27FC236}">
                    <a16:creationId xmlns:a16="http://schemas.microsoft.com/office/drawing/2014/main" id="{E0E1EA18-F829-4341-A7CF-4C1017EFEC4B}"/>
                  </a:ext>
                </a:extLst>
              </p:cNvPr>
              <p:cNvSpPr txBox="1">
                <a:spLocks noRot="1" noChangeAspect="1" noMove="1" noResize="1" noEditPoints="1" noAdjustHandles="1" noChangeArrowheads="1" noChangeShapeType="1" noTextEdit="1"/>
              </p:cNvSpPr>
              <p:nvPr/>
            </p:nvSpPr>
            <p:spPr>
              <a:xfrm>
                <a:off x="1447800" y="4629078"/>
                <a:ext cx="5638800" cy="586314"/>
              </a:xfrm>
              <a:prstGeom prst="rect">
                <a:avLst/>
              </a:prstGeom>
              <a:blipFill>
                <a:blip r:embed="rId6"/>
                <a:stretch>
                  <a:fillRect l="-1124"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C7A90EE-0D45-7847-A19D-50D19DDBC44D}"/>
                  </a:ext>
                </a:extLst>
              </p:cNvPr>
              <p:cNvSpPr txBox="1"/>
              <p:nvPr/>
            </p:nvSpPr>
            <p:spPr>
              <a:xfrm>
                <a:off x="479733" y="4156638"/>
                <a:ext cx="5943600" cy="338554"/>
              </a:xfrm>
              <a:prstGeom prst="rect">
                <a:avLst/>
              </a:prstGeom>
              <a:noFill/>
            </p:spPr>
            <p:txBody>
              <a:bodyPr wrap="square" rtlCol="0">
                <a:spAutoFit/>
              </a:bodyPr>
              <a:lstStyle/>
              <a:p>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𝐻</m:t>
                        </m:r>
                      </m:e>
                      <m:sub>
                        <m:r>
                          <a:rPr lang="en-US" sz="1600" b="0" i="1" smtClean="0">
                            <a:latin typeface="Cambria Math" panose="02040503050406030204" pitchFamily="18" charset="0"/>
                          </a:rPr>
                          <m:t>0</m:t>
                        </m:r>
                      </m:sub>
                    </m:sSub>
                    <m:r>
                      <a:rPr lang="en-US" sz="1600" b="0" i="1" smtClean="0">
                        <a:latin typeface="Cambria Math" panose="02040503050406030204" pitchFamily="18" charset="0"/>
                      </a:rPr>
                      <m:t>:</m:t>
                    </m:r>
                  </m:oMath>
                </a14:m>
                <a:r>
                  <a:rPr lang="en-US" altLang="zh-CN" sz="1600" dirty="0"/>
                  <a:t>T</a:t>
                </a:r>
                <a:r>
                  <a:rPr lang="en-US" sz="1600" dirty="0"/>
                  <a:t>here is no association between obesity and CVD. </a:t>
                </a:r>
              </a:p>
            </p:txBody>
          </p:sp>
        </mc:Choice>
        <mc:Fallback xmlns="">
          <p:sp>
            <p:nvSpPr>
              <p:cNvPr id="8" name="TextBox 7">
                <a:extLst>
                  <a:ext uri="{FF2B5EF4-FFF2-40B4-BE49-F238E27FC236}">
                    <a16:creationId xmlns:a16="http://schemas.microsoft.com/office/drawing/2014/main" id="{8C7A90EE-0D45-7847-A19D-50D19DDBC44D}"/>
                  </a:ext>
                </a:extLst>
              </p:cNvPr>
              <p:cNvSpPr txBox="1">
                <a:spLocks noRot="1" noChangeAspect="1" noMove="1" noResize="1" noEditPoints="1" noAdjustHandles="1" noChangeArrowheads="1" noChangeShapeType="1" noTextEdit="1"/>
              </p:cNvSpPr>
              <p:nvPr/>
            </p:nvSpPr>
            <p:spPr>
              <a:xfrm>
                <a:off x="479733" y="4156638"/>
                <a:ext cx="5943600" cy="338554"/>
              </a:xfrm>
              <a:prstGeom prst="rect">
                <a:avLst/>
              </a:prstGeom>
              <a:blipFill>
                <a:blip r:embed="rId7"/>
                <a:stretch>
                  <a:fillRect t="-3571" b="-21429"/>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DC62101D-A1EE-4B46-9DDA-B7F717BB8BB0}"/>
              </a:ext>
            </a:extLst>
          </p:cNvPr>
          <p:cNvSpPr txBox="1"/>
          <p:nvPr/>
        </p:nvSpPr>
        <p:spPr>
          <a:xfrm>
            <a:off x="459413" y="5423845"/>
            <a:ext cx="7543800" cy="584775"/>
          </a:xfrm>
          <a:prstGeom prst="rect">
            <a:avLst/>
          </a:prstGeom>
          <a:noFill/>
        </p:spPr>
        <p:txBody>
          <a:bodyPr wrap="square" rtlCol="0">
            <a:spAutoFit/>
          </a:bodyPr>
          <a:lstStyle/>
          <a:p>
            <a:r>
              <a:rPr lang="en-US" sz="1600" dirty="0"/>
              <a:t>p-value=0.08, fail to reject null hypothesis that there is no association between obesity and CVD.  </a:t>
            </a:r>
          </a:p>
        </p:txBody>
      </p:sp>
    </p:spTree>
    <p:extLst>
      <p:ext uri="{BB962C8B-B14F-4D97-AF65-F5344CB8AC3E}">
        <p14:creationId xmlns:p14="http://schemas.microsoft.com/office/powerpoint/2010/main" val="35079156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49F44-C1EA-744D-BAAE-E807D36F0907}"/>
              </a:ext>
            </a:extLst>
          </p:cNvPr>
          <p:cNvSpPr>
            <a:spLocks noGrp="1"/>
          </p:cNvSpPr>
          <p:nvPr>
            <p:ph type="title"/>
          </p:nvPr>
        </p:nvSpPr>
        <p:spPr/>
        <p:txBody>
          <a:bodyPr/>
          <a:lstStyle/>
          <a:p>
            <a:r>
              <a:rPr lang="en-US" altLang="zh-CN" dirty="0"/>
              <a:t>Paired</a:t>
            </a:r>
            <a:r>
              <a:rPr lang="zh-CN" altLang="en-US" dirty="0"/>
              <a:t> </a:t>
            </a:r>
            <a:r>
              <a:rPr lang="en-US" altLang="zh-CN" dirty="0"/>
              <a:t>data?</a:t>
            </a:r>
            <a:endParaRPr lang="en-US" dirty="0"/>
          </a:p>
        </p:txBody>
      </p:sp>
      <p:sp>
        <p:nvSpPr>
          <p:cNvPr id="3" name="Content Placeholder 2">
            <a:extLst>
              <a:ext uri="{FF2B5EF4-FFF2-40B4-BE49-F238E27FC236}">
                <a16:creationId xmlns:a16="http://schemas.microsoft.com/office/drawing/2014/main" id="{B0365D1B-9B0F-3844-A09D-D4AB8E790A8B}"/>
              </a:ext>
            </a:extLst>
          </p:cNvPr>
          <p:cNvSpPr>
            <a:spLocks noGrp="1"/>
          </p:cNvSpPr>
          <p:nvPr>
            <p:ph idx="1"/>
          </p:nvPr>
        </p:nvSpPr>
        <p:spPr>
          <a:xfrm>
            <a:off x="457200" y="1524000"/>
            <a:ext cx="7543800" cy="4416552"/>
          </a:xfrm>
        </p:spPr>
        <p:txBody>
          <a:bodyPr/>
          <a:lstStyle/>
          <a:p>
            <a:pPr marL="0" indent="0">
              <a:buNone/>
            </a:pPr>
            <a:r>
              <a:rPr lang="en-US" sz="2200" dirty="0"/>
              <a:t>In some experiments, subjects are matched for age and other variables. One subject in each pair receives one treatment while the other subject gets the other treatment. These data should be analyzed by special methods such as </a:t>
            </a:r>
            <a:r>
              <a:rPr lang="en-US" altLang="zh-CN" sz="2200" dirty="0" err="1">
                <a:solidFill>
                  <a:srgbClr val="0432FF"/>
                </a:solidFill>
              </a:rPr>
              <a:t>McNemar’s</a:t>
            </a:r>
            <a:r>
              <a:rPr lang="zh-CN" altLang="en-US" sz="2200" dirty="0">
                <a:solidFill>
                  <a:srgbClr val="0432FF"/>
                </a:solidFill>
              </a:rPr>
              <a:t> </a:t>
            </a:r>
            <a:r>
              <a:rPr lang="en-US" altLang="zh-CN" sz="2200" dirty="0">
                <a:solidFill>
                  <a:srgbClr val="0432FF"/>
                </a:solidFill>
              </a:rPr>
              <a:t>test</a:t>
            </a:r>
            <a:r>
              <a:rPr lang="en-US" sz="2200" dirty="0"/>
              <a:t>. Paired data should not be analyzed by chi-square or Fisher’s test.</a:t>
            </a:r>
            <a:r>
              <a:rPr lang="zh-CN" altLang="en-US" sz="2200" dirty="0"/>
              <a:t> </a:t>
            </a:r>
            <a:endParaRPr lang="en-US" altLang="zh-CN" sz="2200" dirty="0"/>
          </a:p>
          <a:p>
            <a:pPr marL="0" indent="0">
              <a:buNone/>
            </a:pPr>
            <a:endParaRPr lang="en-US" sz="1100" dirty="0"/>
          </a:p>
        </p:txBody>
      </p:sp>
      <p:sp>
        <p:nvSpPr>
          <p:cNvPr id="4" name="Slide Number Placeholder 3">
            <a:extLst>
              <a:ext uri="{FF2B5EF4-FFF2-40B4-BE49-F238E27FC236}">
                <a16:creationId xmlns:a16="http://schemas.microsoft.com/office/drawing/2014/main" id="{491D4F2A-41C3-E741-A2DE-9E325E473C0F}"/>
              </a:ext>
            </a:extLst>
          </p:cNvPr>
          <p:cNvSpPr>
            <a:spLocks noGrp="1"/>
          </p:cNvSpPr>
          <p:nvPr>
            <p:ph type="sldNum" sz="quarter" idx="12"/>
          </p:nvPr>
        </p:nvSpPr>
        <p:spPr/>
        <p:txBody>
          <a:bodyPr/>
          <a:lstStyle/>
          <a:p>
            <a:fld id="{0235576B-7F3C-4840-ADD7-A9DF1158E3A5}" type="slidenum">
              <a:rPr lang="en-US" smtClean="0"/>
              <a:pPr/>
              <a:t>38</a:t>
            </a:fld>
            <a:endParaRPr lang="en-US"/>
          </a:p>
        </p:txBody>
      </p:sp>
      <p:sp>
        <p:nvSpPr>
          <p:cNvPr id="5" name="TextBox 4">
            <a:extLst>
              <a:ext uri="{FF2B5EF4-FFF2-40B4-BE49-F238E27FC236}">
                <a16:creationId xmlns:a16="http://schemas.microsoft.com/office/drawing/2014/main" id="{4E6E5E12-422B-214F-B3BB-26B399532A0C}"/>
              </a:ext>
            </a:extLst>
          </p:cNvPr>
          <p:cNvSpPr txBox="1"/>
          <p:nvPr/>
        </p:nvSpPr>
        <p:spPr>
          <a:xfrm>
            <a:off x="5345779" y="4114800"/>
            <a:ext cx="2819400" cy="307777"/>
          </a:xfrm>
          <a:prstGeom prst="rect">
            <a:avLst/>
          </a:prstGeom>
          <a:noFill/>
        </p:spPr>
        <p:txBody>
          <a:bodyPr wrap="square" rtlCol="0">
            <a:spAutoFit/>
          </a:bodyPr>
          <a:lstStyle/>
          <a:p>
            <a:r>
              <a:rPr lang="en-US" altLang="zh-CN" sz="1400" i="1" dirty="0"/>
              <a:t>Anthony</a:t>
            </a:r>
            <a:r>
              <a:rPr lang="zh-CN" altLang="en-US" sz="1400" i="1" dirty="0"/>
              <a:t> </a:t>
            </a:r>
            <a:r>
              <a:rPr lang="en-US" altLang="zh-CN" sz="1400" i="1" dirty="0"/>
              <a:t>&amp;</a:t>
            </a:r>
            <a:r>
              <a:rPr lang="zh-CN" altLang="en-US" sz="1400" i="1" dirty="0"/>
              <a:t> </a:t>
            </a:r>
            <a:r>
              <a:rPr lang="en-US" altLang="zh-CN" sz="1400" i="1" dirty="0"/>
              <a:t>Raghavendra,</a:t>
            </a:r>
            <a:r>
              <a:rPr lang="zh-CN" altLang="en-US" sz="1400" i="1" dirty="0"/>
              <a:t> </a:t>
            </a:r>
            <a:r>
              <a:rPr lang="en-US" altLang="zh-CN" sz="1400" i="1" dirty="0"/>
              <a:t>(2011)</a:t>
            </a:r>
            <a:endParaRPr lang="en-US" sz="1400" i="1" dirty="0"/>
          </a:p>
        </p:txBody>
      </p:sp>
    </p:spTree>
    <p:extLst>
      <p:ext uri="{BB962C8B-B14F-4D97-AF65-F5344CB8AC3E}">
        <p14:creationId xmlns:p14="http://schemas.microsoft.com/office/powerpoint/2010/main" val="36113512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80B14-2E1F-B147-8937-C7DD71C1E467}"/>
              </a:ext>
            </a:extLst>
          </p:cNvPr>
          <p:cNvSpPr>
            <a:spLocks noGrp="1"/>
          </p:cNvSpPr>
          <p:nvPr>
            <p:ph type="title"/>
          </p:nvPr>
        </p:nvSpPr>
        <p:spPr/>
        <p:txBody>
          <a:bodyPr/>
          <a:lstStyle/>
          <a:p>
            <a:r>
              <a:rPr lang="en-US" altLang="zh-CN" dirty="0"/>
              <a:t>P</a:t>
            </a:r>
            <a:r>
              <a:rPr lang="en-US" dirty="0"/>
              <a:t>air</a:t>
            </a:r>
            <a:r>
              <a:rPr lang="en-US" altLang="zh-CN" dirty="0"/>
              <a:t>ed</a:t>
            </a:r>
            <a:r>
              <a:rPr lang="en-US" dirty="0"/>
              <a:t> data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BBC864-6105-6A46-A5A8-E618A51B989B}"/>
                  </a:ext>
                </a:extLst>
              </p:cNvPr>
              <p:cNvSpPr>
                <a:spLocks noGrp="1"/>
              </p:cNvSpPr>
              <p:nvPr>
                <p:ph idx="1"/>
              </p:nvPr>
            </p:nvSpPr>
            <p:spPr>
              <a:xfrm>
                <a:off x="533400" y="1527048"/>
                <a:ext cx="7543800" cy="4340352"/>
              </a:xfrm>
            </p:spPr>
            <p:txBody>
              <a:bodyPr>
                <a:normAutofit fontScale="77500" lnSpcReduction="20000"/>
              </a:bodyPr>
              <a:lstStyle/>
              <a:p>
                <a:pPr marL="0" indent="0">
                  <a:buNone/>
                </a:pPr>
                <a:r>
                  <a:rPr lang="en-US" sz="2100" dirty="0" err="1">
                    <a:solidFill>
                      <a:srgbClr val="0432FF"/>
                    </a:solidFill>
                  </a:rPr>
                  <a:t>McNemar’s</a:t>
                </a:r>
                <a:r>
                  <a:rPr lang="en-US" sz="2100" dirty="0">
                    <a:solidFill>
                      <a:srgbClr val="0432FF"/>
                    </a:solidFill>
                  </a:rPr>
                  <a:t> test </a:t>
                </a:r>
                <a:r>
                  <a:rPr lang="en-US" sz="2100" dirty="0"/>
                  <a:t>is used for comparing categorical responses for two samples that are </a:t>
                </a:r>
                <a:r>
                  <a:rPr lang="en-US" sz="2100" dirty="0">
                    <a:solidFill>
                      <a:srgbClr val="0432FF"/>
                    </a:solidFill>
                  </a:rPr>
                  <a:t>statistically dependent</a:t>
                </a:r>
                <a:r>
                  <a:rPr lang="en-US" sz="2100" dirty="0"/>
                  <a:t>.</a:t>
                </a:r>
              </a:p>
              <a:p>
                <a:pPr marL="0" indent="0">
                  <a:buNone/>
                </a:pPr>
                <a:endParaRPr lang="en-US" sz="2100" dirty="0"/>
              </a:p>
              <a:p>
                <a:pPr marL="0" indent="0">
                  <a:buNone/>
                </a:pPr>
                <a:r>
                  <a:rPr lang="en-US" sz="2100" dirty="0"/>
                  <a:t>Commonly occur in studies with </a:t>
                </a:r>
                <a:r>
                  <a:rPr lang="en-US" sz="2100" dirty="0">
                    <a:solidFill>
                      <a:srgbClr val="0432FF"/>
                    </a:solidFill>
                  </a:rPr>
                  <a:t>repeated measurement of subjects</a:t>
                </a:r>
                <a:r>
                  <a:rPr lang="zh-CN" altLang="en-US" sz="2100" dirty="0"/>
                  <a:t> </a:t>
                </a:r>
                <a:r>
                  <a:rPr lang="en-US" altLang="zh-CN" sz="2100" dirty="0"/>
                  <a:t>(e.g.</a:t>
                </a:r>
                <a:r>
                  <a:rPr lang="zh-CN" altLang="en-US" sz="2100" dirty="0"/>
                  <a:t> </a:t>
                </a:r>
                <a:r>
                  <a:rPr lang="en-US" altLang="zh-CN" sz="2100" dirty="0"/>
                  <a:t>test</a:t>
                </a:r>
                <a:r>
                  <a:rPr lang="zh-CN" altLang="en-US" sz="2100" dirty="0"/>
                  <a:t> </a:t>
                </a:r>
                <a:r>
                  <a:rPr lang="en-US" altLang="zh-CN" sz="2100" dirty="0"/>
                  <a:t>the</a:t>
                </a:r>
                <a:r>
                  <a:rPr lang="zh-CN" altLang="en-US" sz="2100" dirty="0"/>
                  <a:t> </a:t>
                </a:r>
                <a:r>
                  <a:rPr lang="en-US" altLang="zh-CN" sz="2100" dirty="0"/>
                  <a:t>improvement</a:t>
                </a:r>
                <a:r>
                  <a:rPr lang="zh-CN" altLang="en-US" sz="2100" dirty="0"/>
                  <a:t> </a:t>
                </a:r>
                <a:r>
                  <a:rPr lang="en-US" altLang="zh-CN" sz="2100" dirty="0"/>
                  <a:t>in</a:t>
                </a:r>
                <a:r>
                  <a:rPr lang="zh-CN" altLang="en-US" sz="2100" dirty="0"/>
                  <a:t> </a:t>
                </a:r>
                <a:r>
                  <a:rPr lang="en-US" altLang="zh-CN" sz="2100" dirty="0"/>
                  <a:t>response</a:t>
                </a:r>
                <a:r>
                  <a:rPr lang="zh-CN" altLang="en-US" sz="2100" dirty="0"/>
                  <a:t> </a:t>
                </a:r>
                <a:r>
                  <a:rPr lang="en-US" altLang="zh-CN" sz="2100" dirty="0"/>
                  <a:t>rate</a:t>
                </a:r>
                <a:r>
                  <a:rPr lang="zh-CN" altLang="en-US" sz="2100" dirty="0"/>
                  <a:t> </a:t>
                </a:r>
                <a:r>
                  <a:rPr lang="en-US" altLang="zh-CN" sz="2100" dirty="0"/>
                  <a:t>after</a:t>
                </a:r>
                <a:r>
                  <a:rPr lang="zh-CN" altLang="en-US" sz="2100" dirty="0"/>
                  <a:t> </a:t>
                </a:r>
                <a:r>
                  <a:rPr lang="en-US" altLang="zh-CN" sz="2100" dirty="0"/>
                  <a:t>a</a:t>
                </a:r>
                <a:r>
                  <a:rPr lang="zh-CN" altLang="en-US" sz="2100" dirty="0"/>
                  <a:t> </a:t>
                </a:r>
                <a:r>
                  <a:rPr lang="en-US" altLang="zh-CN" sz="2100" dirty="0"/>
                  <a:t>particular</a:t>
                </a:r>
                <a:r>
                  <a:rPr lang="zh-CN" altLang="en-US" sz="2100" dirty="0"/>
                  <a:t> </a:t>
                </a:r>
                <a:r>
                  <a:rPr lang="en-US" altLang="zh-CN" sz="2100" dirty="0"/>
                  <a:t>treatment).</a:t>
                </a:r>
              </a:p>
              <a:p>
                <a:pPr marL="0" indent="0">
                  <a:buNone/>
                </a:pPr>
                <a:endParaRPr lang="en-US" sz="2100" dirty="0"/>
              </a:p>
              <a:p>
                <a:pPr marL="0" indent="0">
                  <a:buNone/>
                </a:pPr>
                <a:r>
                  <a:rPr lang="en-US" altLang="zh-CN" sz="2100" dirty="0"/>
                  <a:t>Assumption:</a:t>
                </a:r>
                <a:r>
                  <a:rPr lang="zh-CN" altLang="en-US" sz="2100" dirty="0"/>
                  <a:t> </a:t>
                </a:r>
                <a:r>
                  <a:rPr lang="en-US" altLang="zh-CN" sz="2100" dirty="0"/>
                  <a:t>sample</a:t>
                </a:r>
                <a:r>
                  <a:rPr lang="zh-CN" altLang="en-US" sz="2100" dirty="0"/>
                  <a:t> </a:t>
                </a:r>
                <a:r>
                  <a:rPr lang="en-US" altLang="zh-CN" sz="2100" dirty="0"/>
                  <a:t>randomly</a:t>
                </a:r>
                <a:r>
                  <a:rPr lang="zh-CN" altLang="en-US" sz="2100" dirty="0"/>
                  <a:t> </a:t>
                </a:r>
                <a:r>
                  <a:rPr lang="en-US" altLang="zh-CN" sz="2100" dirty="0"/>
                  <a:t>drawn</a:t>
                </a:r>
                <a:r>
                  <a:rPr lang="zh-CN" altLang="en-US" sz="2100" dirty="0"/>
                  <a:t> </a:t>
                </a:r>
                <a:r>
                  <a:rPr lang="en-US" altLang="zh-CN" sz="2100" dirty="0"/>
                  <a:t>from</a:t>
                </a:r>
                <a:r>
                  <a:rPr lang="zh-CN" altLang="en-US" sz="2100" dirty="0"/>
                  <a:t> </a:t>
                </a:r>
                <a:r>
                  <a:rPr lang="en-US" altLang="zh-CN" sz="2100" dirty="0"/>
                  <a:t>the</a:t>
                </a:r>
                <a:r>
                  <a:rPr lang="zh-CN" altLang="en-US" sz="2100" dirty="0"/>
                  <a:t> </a:t>
                </a:r>
                <a:r>
                  <a:rPr lang="en-US" altLang="zh-CN" sz="2100" dirty="0"/>
                  <a:t>population</a:t>
                </a:r>
                <a:r>
                  <a:rPr lang="zh-CN" altLang="en-US" sz="2100" dirty="0"/>
                  <a:t> </a:t>
                </a:r>
                <a:r>
                  <a:rPr lang="en-US" altLang="zh-CN" sz="2100" dirty="0"/>
                  <a:t>and</a:t>
                </a:r>
                <a:r>
                  <a:rPr lang="zh-CN" altLang="en-US" sz="2100" dirty="0"/>
                  <a:t> </a:t>
                </a:r>
                <a:r>
                  <a:rPr lang="en-US" altLang="zh-CN" sz="2100" dirty="0"/>
                  <a:t>no</a:t>
                </a:r>
                <a:r>
                  <a:rPr lang="zh-CN" altLang="en-US" sz="2100" dirty="0"/>
                  <a:t> </a:t>
                </a:r>
                <a:r>
                  <a:rPr lang="en-US" altLang="zh-CN" sz="2100" dirty="0"/>
                  <a:t>expected</a:t>
                </a:r>
                <a:r>
                  <a:rPr lang="zh-CN" altLang="en-US" sz="2100" dirty="0"/>
                  <a:t> </a:t>
                </a:r>
                <a:r>
                  <a:rPr lang="en-US" altLang="zh-CN" sz="2100" dirty="0"/>
                  <a:t>frequencies</a:t>
                </a:r>
                <a:r>
                  <a:rPr lang="zh-CN" altLang="en-US" sz="2100" dirty="0"/>
                  <a:t> </a:t>
                </a:r>
                <a:r>
                  <a:rPr lang="en-US" altLang="zh-CN" sz="2100" dirty="0"/>
                  <a:t>should</a:t>
                </a:r>
                <a:r>
                  <a:rPr lang="zh-CN" altLang="en-US" sz="2100" dirty="0"/>
                  <a:t> </a:t>
                </a:r>
                <a:r>
                  <a:rPr lang="en-US" altLang="zh-CN" sz="2100" dirty="0"/>
                  <a:t>be</a:t>
                </a:r>
                <a:r>
                  <a:rPr lang="zh-CN" altLang="en-US" sz="2100" dirty="0"/>
                  <a:t> </a:t>
                </a:r>
                <a:r>
                  <a:rPr lang="en-US" altLang="zh-CN" sz="2100" dirty="0"/>
                  <a:t>less</a:t>
                </a:r>
                <a:r>
                  <a:rPr lang="zh-CN" altLang="en-US" sz="2100" dirty="0"/>
                  <a:t> </a:t>
                </a:r>
                <a:r>
                  <a:rPr lang="en-US" altLang="zh-CN" sz="2100" dirty="0"/>
                  <a:t>than</a:t>
                </a:r>
                <a:r>
                  <a:rPr lang="zh-CN" altLang="en-US" sz="2100" dirty="0"/>
                  <a:t> </a:t>
                </a:r>
                <a:r>
                  <a:rPr lang="en-US" altLang="zh-CN" sz="2100" dirty="0"/>
                  <a:t>five.</a:t>
                </a:r>
                <a:endParaRPr lang="en-US" sz="2100" dirty="0"/>
              </a:p>
              <a:p>
                <a:pPr marL="0" indent="0">
                  <a:buNone/>
                </a:pPr>
                <a:endParaRPr lang="en-US" sz="2100" dirty="0"/>
              </a:p>
              <a:p>
                <a:pPr marL="0" indent="0">
                  <a:buNone/>
                </a:pPr>
                <a:r>
                  <a:rPr lang="en-US" sz="2100" dirty="0" err="1"/>
                  <a:t>McNemar</a:t>
                </a:r>
                <a:r>
                  <a:rPr lang="en-US" altLang="zh-CN" sz="2100" dirty="0" err="1"/>
                  <a:t>’s</a:t>
                </a:r>
                <a:r>
                  <a:rPr lang="en-US" sz="2100" dirty="0"/>
                  <a:t> statistic with continuity correction:</a:t>
                </a:r>
              </a:p>
              <a:p>
                <a:pPr marL="0" indent="0">
                  <a:buNone/>
                </a:pPr>
                <a:endParaRPr lang="en-US" sz="2100" dirty="0"/>
              </a:p>
              <a:p>
                <a:pPr marL="0" indent="0">
                  <a:buNone/>
                </a:pPr>
                <a14:m>
                  <m:oMathPara xmlns:m="http://schemas.openxmlformats.org/officeDocument/2006/math">
                    <m:oMathParaPr>
                      <m:jc m:val="centerGroup"/>
                    </m:oMathParaPr>
                    <m:oMath xmlns:m="http://schemas.openxmlformats.org/officeDocument/2006/math">
                      <m:sSup>
                        <m:sSupPr>
                          <m:ctrlPr>
                            <a:rPr lang="en-US" sz="2100" i="1">
                              <a:latin typeface="Cambria Math" panose="02040503050406030204" pitchFamily="18" charset="0"/>
                            </a:rPr>
                          </m:ctrlPr>
                        </m:sSupPr>
                        <m:e>
                          <m:r>
                            <a:rPr lang="en-US" altLang="zh-CN" sz="2100" b="0" i="1" smtClean="0">
                              <a:latin typeface="Cambria Math" panose="02040503050406030204" pitchFamily="18" charset="0"/>
                            </a:rPr>
                            <m:t>𝑋</m:t>
                          </m:r>
                        </m:e>
                        <m:sup>
                          <m:r>
                            <a:rPr lang="en-US" sz="2100" i="1">
                              <a:latin typeface="Cambria Math" panose="02040503050406030204" pitchFamily="18" charset="0"/>
                            </a:rPr>
                            <m:t>2</m:t>
                          </m:r>
                        </m:sup>
                      </m:sSup>
                      <m:r>
                        <a:rPr lang="en-US" sz="2100" i="1">
                          <a:latin typeface="Cambria Math" panose="02040503050406030204" pitchFamily="18" charset="0"/>
                        </a:rPr>
                        <m:t>=</m:t>
                      </m:r>
                      <m:f>
                        <m:fPr>
                          <m:ctrlPr>
                            <a:rPr lang="en-US" sz="2100" i="1">
                              <a:latin typeface="Cambria Math" panose="02040503050406030204" pitchFamily="18" charset="0"/>
                            </a:rPr>
                          </m:ctrlPr>
                        </m:fPr>
                        <m:num>
                          <m:sSup>
                            <m:sSupPr>
                              <m:ctrlPr>
                                <a:rPr lang="en-US" sz="2100" i="1">
                                  <a:latin typeface="Cambria Math" panose="02040503050406030204" pitchFamily="18" charset="0"/>
                                </a:rPr>
                              </m:ctrlPr>
                            </m:sSupPr>
                            <m:e>
                              <m:r>
                                <a:rPr lang="en-US" sz="2100" i="1">
                                  <a:latin typeface="Cambria Math" panose="02040503050406030204" pitchFamily="18" charset="0"/>
                                </a:rPr>
                                <m:t>(</m:t>
                              </m:r>
                              <m:d>
                                <m:dPr>
                                  <m:begChr m:val="|"/>
                                  <m:endChr m:val="|"/>
                                  <m:ctrlPr>
                                    <a:rPr lang="en-US" sz="2100" i="1">
                                      <a:latin typeface="Cambria Math" panose="02040503050406030204" pitchFamily="18" charset="0"/>
                                    </a:rPr>
                                  </m:ctrlPr>
                                </m:dPr>
                                <m:e>
                                  <m:sSub>
                                    <m:sSubPr>
                                      <m:ctrlPr>
                                        <a:rPr lang="en-US" sz="2100" i="1">
                                          <a:latin typeface="Cambria Math" panose="02040503050406030204" pitchFamily="18" charset="0"/>
                                        </a:rPr>
                                      </m:ctrlPr>
                                    </m:sSubPr>
                                    <m:e>
                                      <m:r>
                                        <a:rPr lang="en-US" sz="2100" i="1">
                                          <a:latin typeface="Cambria Math" panose="02040503050406030204" pitchFamily="18" charset="0"/>
                                        </a:rPr>
                                        <m:t>𝑛</m:t>
                                      </m:r>
                                    </m:e>
                                    <m:sub>
                                      <m:r>
                                        <a:rPr lang="en-US" sz="2100" b="0" i="1" smtClean="0">
                                          <a:latin typeface="Cambria Math" panose="02040503050406030204" pitchFamily="18" charset="0"/>
                                        </a:rPr>
                                        <m:t>21</m:t>
                                      </m:r>
                                    </m:sub>
                                  </m:sSub>
                                  <m:r>
                                    <a:rPr lang="en-US" sz="2100" i="1">
                                      <a:latin typeface="Cambria Math" panose="02040503050406030204" pitchFamily="18" charset="0"/>
                                    </a:rPr>
                                    <m:t>−</m:t>
                                  </m:r>
                                  <m:sSub>
                                    <m:sSubPr>
                                      <m:ctrlPr>
                                        <a:rPr lang="en-US" sz="2100" i="1">
                                          <a:latin typeface="Cambria Math" panose="02040503050406030204" pitchFamily="18" charset="0"/>
                                        </a:rPr>
                                      </m:ctrlPr>
                                    </m:sSubPr>
                                    <m:e>
                                      <m:r>
                                        <a:rPr lang="en-US" sz="2100" i="1">
                                          <a:latin typeface="Cambria Math" panose="02040503050406030204" pitchFamily="18" charset="0"/>
                                        </a:rPr>
                                        <m:t>𝑛</m:t>
                                      </m:r>
                                    </m:e>
                                    <m:sub>
                                      <m:r>
                                        <a:rPr lang="en-US" sz="2100" b="0" i="1" smtClean="0">
                                          <a:latin typeface="Cambria Math" panose="02040503050406030204" pitchFamily="18" charset="0"/>
                                        </a:rPr>
                                        <m:t>12</m:t>
                                      </m:r>
                                    </m:sub>
                                  </m:sSub>
                                </m:e>
                              </m:d>
                              <m:r>
                                <a:rPr lang="en-US" sz="2100" i="1">
                                  <a:latin typeface="Cambria Math" panose="02040503050406030204" pitchFamily="18" charset="0"/>
                                </a:rPr>
                                <m:t>−1)</m:t>
                              </m:r>
                            </m:e>
                            <m:sup>
                              <m:r>
                                <a:rPr lang="en-US" sz="2100" i="1">
                                  <a:latin typeface="Cambria Math" panose="02040503050406030204" pitchFamily="18" charset="0"/>
                                </a:rPr>
                                <m:t>2</m:t>
                              </m:r>
                            </m:sup>
                          </m:sSup>
                        </m:num>
                        <m:den>
                          <m:sSub>
                            <m:sSubPr>
                              <m:ctrlPr>
                                <a:rPr lang="en-US" sz="2100" i="1">
                                  <a:latin typeface="Cambria Math" panose="02040503050406030204" pitchFamily="18" charset="0"/>
                                </a:rPr>
                              </m:ctrlPr>
                            </m:sSubPr>
                            <m:e>
                              <m:r>
                                <a:rPr lang="en-US" sz="2100" i="1">
                                  <a:latin typeface="Cambria Math" panose="02040503050406030204" pitchFamily="18" charset="0"/>
                                </a:rPr>
                                <m:t>𝑛</m:t>
                              </m:r>
                            </m:e>
                            <m:sub>
                              <m:r>
                                <a:rPr lang="en-US" sz="2100" b="0" i="1" smtClean="0">
                                  <a:latin typeface="Cambria Math" panose="02040503050406030204" pitchFamily="18" charset="0"/>
                                </a:rPr>
                                <m:t>21</m:t>
                              </m:r>
                            </m:sub>
                          </m:sSub>
                          <m:r>
                            <a:rPr lang="en-US" sz="2100" i="1">
                              <a:latin typeface="Cambria Math" panose="02040503050406030204" pitchFamily="18" charset="0"/>
                            </a:rPr>
                            <m:t>+</m:t>
                          </m:r>
                          <m:sSub>
                            <m:sSubPr>
                              <m:ctrlPr>
                                <a:rPr lang="en-US" sz="2100" i="1">
                                  <a:latin typeface="Cambria Math" panose="02040503050406030204" pitchFamily="18" charset="0"/>
                                </a:rPr>
                              </m:ctrlPr>
                            </m:sSubPr>
                            <m:e>
                              <m:r>
                                <a:rPr lang="en-US" sz="2100" i="1">
                                  <a:latin typeface="Cambria Math" panose="02040503050406030204" pitchFamily="18" charset="0"/>
                                </a:rPr>
                                <m:t>𝑛</m:t>
                              </m:r>
                            </m:e>
                            <m:sub>
                              <m:r>
                                <a:rPr lang="en-US" sz="2100" b="0" i="1" smtClean="0">
                                  <a:latin typeface="Cambria Math" panose="02040503050406030204" pitchFamily="18" charset="0"/>
                                </a:rPr>
                                <m:t>12</m:t>
                              </m:r>
                            </m:sub>
                          </m:sSub>
                        </m:den>
                      </m:f>
                    </m:oMath>
                  </m:oMathPara>
                </a14:m>
                <a:endParaRPr lang="en-US" sz="2100" dirty="0"/>
              </a:p>
              <a:p>
                <a:pPr marL="0" indent="0">
                  <a:buNone/>
                </a:pPr>
                <a:endParaRPr lang="en-US" sz="2100" dirty="0"/>
              </a:p>
              <a:p>
                <a:pPr marL="0" indent="0">
                  <a:buNone/>
                </a:pPr>
                <a:r>
                  <a:rPr lang="en-US" altLang="zh-CN" sz="2100" dirty="0"/>
                  <a:t>For</a:t>
                </a:r>
                <a:r>
                  <a:rPr lang="zh-CN" altLang="en-US" sz="2100" dirty="0"/>
                  <a:t> </a:t>
                </a:r>
                <a:r>
                  <a:rPr lang="en-US" altLang="zh-CN" sz="2100" dirty="0"/>
                  <a:t>large</a:t>
                </a:r>
                <a:r>
                  <a:rPr lang="zh-CN" altLang="en-US" sz="2100" dirty="0"/>
                  <a:t> </a:t>
                </a:r>
                <a:r>
                  <a:rPr lang="en-US" altLang="zh-CN" sz="2100" dirty="0"/>
                  <a:t>samples,</a:t>
                </a:r>
                <a:r>
                  <a:rPr lang="zh-CN" altLang="en-US" sz="2100" dirty="0"/>
                  <a:t> </a:t>
                </a:r>
                <a14:m>
                  <m:oMath xmlns:m="http://schemas.openxmlformats.org/officeDocument/2006/math">
                    <m:sSup>
                      <m:sSupPr>
                        <m:ctrlPr>
                          <a:rPr lang="en-US" sz="2100" i="1">
                            <a:latin typeface="Cambria Math" panose="02040503050406030204" pitchFamily="18" charset="0"/>
                          </a:rPr>
                        </m:ctrlPr>
                      </m:sSupPr>
                      <m:e>
                        <m:r>
                          <a:rPr lang="en-US" altLang="zh-CN" sz="2100" b="0" i="1" smtClean="0">
                            <a:latin typeface="Cambria Math" panose="02040503050406030204" pitchFamily="18" charset="0"/>
                            <a:ea typeface="Cambria Math" panose="02040503050406030204" pitchFamily="18" charset="0"/>
                          </a:rPr>
                          <m:t>𝑋</m:t>
                        </m:r>
                      </m:e>
                      <m:sup>
                        <m:r>
                          <a:rPr lang="en-US" sz="2100" i="1">
                            <a:latin typeface="Cambria Math" panose="02040503050406030204" pitchFamily="18" charset="0"/>
                          </a:rPr>
                          <m:t>2</m:t>
                        </m:r>
                      </m:sup>
                    </m:sSup>
                  </m:oMath>
                </a14:m>
                <a:r>
                  <a:rPr lang="zh-CN" altLang="en-US" sz="2100" dirty="0"/>
                  <a:t> </a:t>
                </a:r>
                <a:r>
                  <a:rPr lang="en-US" altLang="zh-CN" sz="2100" dirty="0"/>
                  <a:t>has</a:t>
                </a:r>
                <a:r>
                  <a:rPr lang="zh-CN" altLang="en-US" sz="2100" dirty="0"/>
                  <a:t> </a:t>
                </a:r>
                <a:r>
                  <a:rPr lang="en-US" altLang="zh-CN" sz="2100" dirty="0"/>
                  <a:t>a</a:t>
                </a:r>
                <a:r>
                  <a:rPr lang="zh-CN" altLang="en-US" sz="2100" dirty="0"/>
                  <a:t> </a:t>
                </a:r>
                <a:r>
                  <a:rPr lang="en-US" altLang="zh-CN" sz="2100" dirty="0"/>
                  <a:t>chi-squared</a:t>
                </a:r>
                <a:r>
                  <a:rPr lang="zh-CN" altLang="en-US" sz="2100" dirty="0"/>
                  <a:t> </a:t>
                </a:r>
                <a:r>
                  <a:rPr lang="en-US" altLang="zh-CN" sz="2100" dirty="0"/>
                  <a:t>distribution</a:t>
                </a:r>
                <a:r>
                  <a:rPr lang="en-US" sz="2100" dirty="0"/>
                  <a:t> with </a:t>
                </a:r>
                <a14:m>
                  <m:oMath xmlns:m="http://schemas.openxmlformats.org/officeDocument/2006/math">
                    <m:r>
                      <a:rPr lang="en-US" sz="2100" i="1" dirty="0" smtClean="0">
                        <a:latin typeface="Cambria Math" panose="02040503050406030204" pitchFamily="18" charset="0"/>
                      </a:rPr>
                      <m:t>𝑑𝑓</m:t>
                    </m:r>
                    <m:r>
                      <a:rPr lang="en-US" sz="2100" i="1" dirty="0">
                        <a:latin typeface="Cambria Math" panose="02040503050406030204" pitchFamily="18" charset="0"/>
                      </a:rPr>
                      <m:t>=1</m:t>
                    </m:r>
                  </m:oMath>
                </a14:m>
                <a:r>
                  <a:rPr lang="en-US" altLang="zh-CN" sz="2100" dirty="0"/>
                  <a:t>,</a:t>
                </a:r>
                <a:r>
                  <a:rPr lang="zh-CN" altLang="en-US" sz="2100" dirty="0"/>
                  <a:t> </a:t>
                </a:r>
                <a:r>
                  <a:rPr lang="en-US" altLang="zh-CN" sz="2100" dirty="0"/>
                  <a:t>p-value</a:t>
                </a:r>
                <a:r>
                  <a:rPr lang="zh-CN" altLang="en-US" sz="2100" dirty="0"/>
                  <a:t> </a:t>
                </a:r>
                <a:r>
                  <a:rPr lang="en-US" altLang="zh-CN" sz="2100" dirty="0"/>
                  <a:t>less</a:t>
                </a:r>
                <a:r>
                  <a:rPr lang="zh-CN" altLang="en-US" sz="2100" dirty="0"/>
                  <a:t> </a:t>
                </a:r>
                <a:r>
                  <a:rPr lang="en-US" altLang="zh-CN" sz="2100" dirty="0"/>
                  <a:t>than</a:t>
                </a:r>
                <a:r>
                  <a:rPr lang="zh-CN" altLang="en-US" sz="2100" dirty="0"/>
                  <a:t> </a:t>
                </a:r>
                <a:r>
                  <a:rPr lang="en-US" altLang="zh-CN" sz="2100" dirty="0"/>
                  <a:t>significance</a:t>
                </a:r>
                <a:r>
                  <a:rPr lang="zh-CN" altLang="en-US" sz="2100" dirty="0"/>
                  <a:t> </a:t>
                </a:r>
                <a:r>
                  <a:rPr lang="en-US" altLang="zh-CN" sz="2100" dirty="0"/>
                  <a:t>level,</a:t>
                </a:r>
                <a:r>
                  <a:rPr lang="zh-CN" altLang="en-US" sz="2100" dirty="0"/>
                  <a:t> </a:t>
                </a:r>
                <a:r>
                  <a:rPr lang="en-US" altLang="zh-CN" sz="2100" dirty="0"/>
                  <a:t>reject</a:t>
                </a:r>
                <a:r>
                  <a:rPr lang="zh-CN" altLang="en-US" sz="2100" dirty="0"/>
                  <a:t> </a:t>
                </a:r>
                <a:r>
                  <a:rPr lang="en-US" altLang="zh-CN" sz="2100" dirty="0"/>
                  <a:t>the</a:t>
                </a:r>
                <a:r>
                  <a:rPr lang="zh-CN" altLang="en-US" sz="2100" dirty="0"/>
                  <a:t> </a:t>
                </a:r>
                <a:r>
                  <a:rPr lang="en-US" altLang="zh-CN" sz="2100" dirty="0"/>
                  <a:t>null</a:t>
                </a:r>
                <a:r>
                  <a:rPr lang="zh-CN" altLang="en-US" sz="2100" dirty="0"/>
                  <a:t> </a:t>
                </a:r>
                <a:r>
                  <a:rPr lang="en-US" altLang="zh-CN" sz="2100" dirty="0"/>
                  <a:t>hypothesis</a:t>
                </a:r>
                <a:r>
                  <a:rPr lang="zh-CN" altLang="en-US" sz="2100" dirty="0"/>
                  <a:t> </a:t>
                </a:r>
                <a:r>
                  <a:rPr lang="en-US" altLang="zh-CN" sz="2100" dirty="0"/>
                  <a:t>of</a:t>
                </a:r>
                <a:r>
                  <a:rPr lang="zh-CN" altLang="en-US" sz="2100" dirty="0"/>
                  <a:t> </a:t>
                </a:r>
                <a:r>
                  <a:rPr lang="en-US" altLang="zh-CN" sz="2100" dirty="0"/>
                  <a:t>independence</a:t>
                </a:r>
                <a:r>
                  <a:rPr lang="en-US" sz="2100" dirty="0"/>
                  <a:t>.</a:t>
                </a:r>
              </a:p>
              <a:p>
                <a:endParaRPr lang="en-US" dirty="0"/>
              </a:p>
            </p:txBody>
          </p:sp>
        </mc:Choice>
        <mc:Fallback xmlns="">
          <p:sp>
            <p:nvSpPr>
              <p:cNvPr id="3" name="Content Placeholder 2">
                <a:extLst>
                  <a:ext uri="{FF2B5EF4-FFF2-40B4-BE49-F238E27FC236}">
                    <a16:creationId xmlns:a16="http://schemas.microsoft.com/office/drawing/2014/main" id="{B7BBC864-6105-6A46-A5A8-E618A51B989B}"/>
                  </a:ext>
                </a:extLst>
              </p:cNvPr>
              <p:cNvSpPr>
                <a:spLocks noGrp="1" noRot="1" noChangeAspect="1" noMove="1" noResize="1" noEditPoints="1" noAdjustHandles="1" noChangeArrowheads="1" noChangeShapeType="1" noTextEdit="1"/>
              </p:cNvSpPr>
              <p:nvPr>
                <p:ph idx="1"/>
              </p:nvPr>
            </p:nvSpPr>
            <p:spPr>
              <a:xfrm>
                <a:off x="533400" y="1527048"/>
                <a:ext cx="7543800" cy="4340352"/>
              </a:xfrm>
              <a:blipFill>
                <a:blip r:embed="rId3"/>
                <a:stretch>
                  <a:fillRect l="-1513" t="-263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2A634ED-2817-164A-87C4-506B15E71DD6}"/>
              </a:ext>
            </a:extLst>
          </p:cNvPr>
          <p:cNvSpPr>
            <a:spLocks noGrp="1"/>
          </p:cNvSpPr>
          <p:nvPr>
            <p:ph type="sldNum" sz="quarter" idx="12"/>
          </p:nvPr>
        </p:nvSpPr>
        <p:spPr/>
        <p:txBody>
          <a:bodyPr/>
          <a:lstStyle/>
          <a:p>
            <a:fld id="{0235576B-7F3C-4840-ADD7-A9DF1158E3A5}" type="slidenum">
              <a:rPr lang="en-US" smtClean="0"/>
              <a:pPr/>
              <a:t>39</a:t>
            </a:fld>
            <a:endParaRPr lang="en-US"/>
          </a:p>
        </p:txBody>
      </p:sp>
    </p:spTree>
    <p:extLst>
      <p:ext uri="{BB962C8B-B14F-4D97-AF65-F5344CB8AC3E}">
        <p14:creationId xmlns:p14="http://schemas.microsoft.com/office/powerpoint/2010/main" val="1423232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3B952-448B-1C4D-9CC7-258CC1C38E08}"/>
              </a:ext>
            </a:extLst>
          </p:cNvPr>
          <p:cNvSpPr>
            <a:spLocks noGrp="1"/>
          </p:cNvSpPr>
          <p:nvPr>
            <p:ph type="title"/>
          </p:nvPr>
        </p:nvSpPr>
        <p:spPr/>
        <p:txBody>
          <a:bodyPr/>
          <a:lstStyle/>
          <a:p>
            <a:r>
              <a:rPr lang="en-US" dirty="0"/>
              <a:t>Contingency table</a:t>
            </a:r>
          </a:p>
        </p:txBody>
      </p:sp>
      <p:sp>
        <p:nvSpPr>
          <p:cNvPr id="3" name="Content Placeholder 2">
            <a:extLst>
              <a:ext uri="{FF2B5EF4-FFF2-40B4-BE49-F238E27FC236}">
                <a16:creationId xmlns:a16="http://schemas.microsoft.com/office/drawing/2014/main" id="{01853063-ABD0-924E-80F5-67DDB866F33C}"/>
              </a:ext>
            </a:extLst>
          </p:cNvPr>
          <p:cNvSpPr>
            <a:spLocks noGrp="1"/>
          </p:cNvSpPr>
          <p:nvPr>
            <p:ph idx="1"/>
          </p:nvPr>
        </p:nvSpPr>
        <p:spPr>
          <a:xfrm>
            <a:off x="228600" y="1603708"/>
            <a:ext cx="7900416" cy="4416552"/>
          </a:xfrm>
        </p:spPr>
        <p:txBody>
          <a:bodyPr>
            <a:normAutofit/>
          </a:bodyPr>
          <a:lstStyle/>
          <a:p>
            <a:pPr marL="0" indent="0">
              <a:buNone/>
            </a:pPr>
            <a:r>
              <a:rPr lang="en-US" sz="2000" dirty="0">
                <a:solidFill>
                  <a:srgbClr val="0432FF"/>
                </a:solidFill>
              </a:rPr>
              <a:t>Contingency tables </a:t>
            </a:r>
            <a:r>
              <a:rPr lang="en-US" sz="2000" dirty="0"/>
              <a:t>summarize results where you compared two or more groups and the outcome is a categorical variable (such as disease vs. no disease, pass vs. fail, artery open vs. artery obstructed).</a:t>
            </a:r>
            <a:endParaRPr lang="en-US" sz="900" dirty="0"/>
          </a:p>
          <a:p>
            <a:pPr marL="228600" lvl="1" indent="0">
              <a:buNone/>
            </a:pPr>
            <a:r>
              <a:rPr lang="en-US" altLang="zh-CN" sz="2000" dirty="0"/>
              <a:t>C</a:t>
            </a:r>
            <a:r>
              <a:rPr lang="en-US" sz="2000" dirty="0"/>
              <a:t>ases: A data frame where each row represents one case.</a:t>
            </a:r>
            <a:r>
              <a:rPr lang="zh-CN" altLang="en-US" sz="2000" dirty="0"/>
              <a:t> </a:t>
            </a:r>
            <a:r>
              <a:rPr lang="en-US" altLang="zh-CN" sz="2000" dirty="0"/>
              <a:t>(e.g.</a:t>
            </a:r>
            <a:r>
              <a:rPr lang="zh-CN" altLang="en-US" sz="2000" dirty="0"/>
              <a:t> </a:t>
            </a:r>
            <a:r>
              <a:rPr lang="en-US" altLang="zh-CN" sz="2000" dirty="0"/>
              <a:t>patient-level</a:t>
            </a:r>
            <a:r>
              <a:rPr lang="zh-CN" altLang="en-US" sz="2000" dirty="0"/>
              <a:t> </a:t>
            </a:r>
            <a:r>
              <a:rPr lang="en-US" altLang="zh-CN" sz="2000" dirty="0"/>
              <a:t>data)</a:t>
            </a:r>
            <a:endParaRPr lang="en-US" sz="2000" dirty="0"/>
          </a:p>
          <a:p>
            <a:pPr marL="0" indent="0">
              <a:buNone/>
            </a:pPr>
            <a:endParaRPr lang="en-US" sz="2000" dirty="0"/>
          </a:p>
          <a:p>
            <a:pPr marL="0" indent="0">
              <a:buNone/>
            </a:pPr>
            <a:endParaRPr lang="en-US" sz="2000" dirty="0"/>
          </a:p>
          <a:p>
            <a:endParaRPr lang="en-US" sz="2000"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360474DC-7187-BA4A-95F6-BF0212E8908E}"/>
              </a:ext>
            </a:extLst>
          </p:cNvPr>
          <p:cNvSpPr>
            <a:spLocks noGrp="1"/>
          </p:cNvSpPr>
          <p:nvPr>
            <p:ph type="sldNum" sz="quarter" idx="12"/>
          </p:nvPr>
        </p:nvSpPr>
        <p:spPr/>
        <p:txBody>
          <a:bodyPr/>
          <a:lstStyle/>
          <a:p>
            <a:fld id="{0235576B-7F3C-4840-ADD7-A9DF1158E3A5}" type="slidenum">
              <a:rPr lang="en-US" smtClean="0"/>
              <a:pPr/>
              <a:t>4</a:t>
            </a:fld>
            <a:endParaRPr lang="en-US"/>
          </a:p>
        </p:txBody>
      </p:sp>
      <p:graphicFrame>
        <p:nvGraphicFramePr>
          <p:cNvPr id="5" name="Table 4">
            <a:extLst>
              <a:ext uri="{FF2B5EF4-FFF2-40B4-BE49-F238E27FC236}">
                <a16:creationId xmlns:a16="http://schemas.microsoft.com/office/drawing/2014/main" id="{77CD2D7F-F656-AC44-93E0-23A91D1E4BAE}"/>
              </a:ext>
            </a:extLst>
          </p:cNvPr>
          <p:cNvGraphicFramePr>
            <a:graphicFrameLocks noGrp="1"/>
          </p:cNvGraphicFramePr>
          <p:nvPr>
            <p:extLst>
              <p:ext uri="{D42A27DB-BD31-4B8C-83A1-F6EECF244321}">
                <p14:modId xmlns:p14="http://schemas.microsoft.com/office/powerpoint/2010/main" val="519137042"/>
              </p:ext>
            </p:extLst>
          </p:nvPr>
        </p:nvGraphicFramePr>
        <p:xfrm>
          <a:off x="4800599" y="4179710"/>
          <a:ext cx="2971801" cy="1341120"/>
        </p:xfrm>
        <a:graphic>
          <a:graphicData uri="http://schemas.openxmlformats.org/drawingml/2006/table">
            <a:tbl>
              <a:tblPr firstRow="1" bandRow="1">
                <a:tableStyleId>{5C22544A-7EE6-4342-B048-85BDC9FD1C3A}</a:tableStyleId>
              </a:tblPr>
              <a:tblGrid>
                <a:gridCol w="1036675">
                  <a:extLst>
                    <a:ext uri="{9D8B030D-6E8A-4147-A177-3AD203B41FA5}">
                      <a16:colId xmlns:a16="http://schemas.microsoft.com/office/drawing/2014/main" val="2842444124"/>
                    </a:ext>
                  </a:extLst>
                </a:gridCol>
                <a:gridCol w="967563">
                  <a:extLst>
                    <a:ext uri="{9D8B030D-6E8A-4147-A177-3AD203B41FA5}">
                      <a16:colId xmlns:a16="http://schemas.microsoft.com/office/drawing/2014/main" val="916589069"/>
                    </a:ext>
                  </a:extLst>
                </a:gridCol>
                <a:gridCol w="967563">
                  <a:extLst>
                    <a:ext uri="{9D8B030D-6E8A-4147-A177-3AD203B41FA5}">
                      <a16:colId xmlns:a16="http://schemas.microsoft.com/office/drawing/2014/main" val="3495408769"/>
                    </a:ext>
                  </a:extLst>
                </a:gridCol>
              </a:tblGrid>
              <a:tr h="323850">
                <a:tc>
                  <a:txBody>
                    <a:bodyPr/>
                    <a:lstStyle/>
                    <a:p>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altLang="zh-CN" sz="1600" b="0" dirty="0">
                          <a:solidFill>
                            <a:schemeClr val="tx1"/>
                          </a:solidFill>
                        </a:rPr>
                        <a:t>Lung</a:t>
                      </a:r>
                      <a:r>
                        <a:rPr lang="zh-CN" altLang="en-US" sz="1600" b="0" dirty="0">
                          <a:solidFill>
                            <a:schemeClr val="tx1"/>
                          </a:solidFill>
                        </a:rPr>
                        <a:t> </a:t>
                      </a:r>
                      <a:r>
                        <a:rPr lang="en-US" altLang="zh-CN" sz="1600" b="0" dirty="0">
                          <a:solidFill>
                            <a:schemeClr val="tx1"/>
                          </a:solidFill>
                        </a:rPr>
                        <a:t>Cancer</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698512"/>
                  </a:ext>
                </a:extLst>
              </a:tr>
              <a:tr h="323850">
                <a:tc>
                  <a:txBody>
                    <a:bodyPr/>
                    <a:lstStyle/>
                    <a:p>
                      <a:r>
                        <a:rPr lang="en-US" altLang="zh-CN" sz="1600" dirty="0"/>
                        <a:t>Smoking</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600" dirty="0"/>
                        <a:t>Case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600" dirty="0"/>
                        <a:t>Control</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1290735"/>
                  </a:ext>
                </a:extLst>
              </a:tr>
              <a:tr h="323850">
                <a:tc>
                  <a:txBody>
                    <a:bodyPr/>
                    <a:lstStyle/>
                    <a:p>
                      <a:r>
                        <a:rPr lang="en-US" altLang="zh-CN" sz="1600" dirty="0"/>
                        <a:t>Yes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600" dirty="0"/>
                        <a:t>688</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600" dirty="0"/>
                        <a:t>650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513401"/>
                  </a:ext>
                </a:extLst>
              </a:tr>
              <a:tr h="323850">
                <a:tc>
                  <a:txBody>
                    <a:bodyPr/>
                    <a:lstStyle/>
                    <a:p>
                      <a:r>
                        <a:rPr lang="en-US" altLang="zh-CN" sz="1600" dirty="0"/>
                        <a:t>No</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600" dirty="0"/>
                        <a:t>21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600" dirty="0"/>
                        <a:t>59</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6356179"/>
                  </a:ext>
                </a:extLst>
              </a:tr>
            </a:tbl>
          </a:graphicData>
        </a:graphic>
      </p:graphicFrame>
      <p:graphicFrame>
        <p:nvGraphicFramePr>
          <p:cNvPr id="6" name="Table 5">
            <a:extLst>
              <a:ext uri="{FF2B5EF4-FFF2-40B4-BE49-F238E27FC236}">
                <a16:creationId xmlns:a16="http://schemas.microsoft.com/office/drawing/2014/main" id="{207FA1EF-4FA1-BF4C-83A3-B10AC5C72878}"/>
              </a:ext>
            </a:extLst>
          </p:cNvPr>
          <p:cNvGraphicFramePr>
            <a:graphicFrameLocks noGrp="1"/>
          </p:cNvGraphicFramePr>
          <p:nvPr>
            <p:extLst>
              <p:ext uri="{D42A27DB-BD31-4B8C-83A1-F6EECF244321}">
                <p14:modId xmlns:p14="http://schemas.microsoft.com/office/powerpoint/2010/main" val="1389031690"/>
              </p:ext>
            </p:extLst>
          </p:nvPr>
        </p:nvGraphicFramePr>
        <p:xfrm>
          <a:off x="706039" y="4014176"/>
          <a:ext cx="3364707" cy="1962125"/>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4171803273"/>
                    </a:ext>
                  </a:extLst>
                </a:gridCol>
                <a:gridCol w="1371600">
                  <a:extLst>
                    <a:ext uri="{9D8B030D-6E8A-4147-A177-3AD203B41FA5}">
                      <a16:colId xmlns:a16="http://schemas.microsoft.com/office/drawing/2014/main" val="3057707285"/>
                    </a:ext>
                  </a:extLst>
                </a:gridCol>
                <a:gridCol w="1002507">
                  <a:extLst>
                    <a:ext uri="{9D8B030D-6E8A-4147-A177-3AD203B41FA5}">
                      <a16:colId xmlns:a16="http://schemas.microsoft.com/office/drawing/2014/main" val="1295133421"/>
                    </a:ext>
                  </a:extLst>
                </a:gridCol>
              </a:tblGrid>
              <a:tr h="392425">
                <a:tc>
                  <a:txBody>
                    <a:bodyPr/>
                    <a:lstStyle/>
                    <a:p>
                      <a:r>
                        <a:rPr lang="en-US" altLang="zh-CN" sz="1600" b="0" dirty="0">
                          <a:solidFill>
                            <a:schemeClr val="tx1"/>
                          </a:solidFill>
                        </a:rPr>
                        <a:t>Smoking</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600" b="0" dirty="0">
                          <a:solidFill>
                            <a:schemeClr val="tx1"/>
                          </a:solidFill>
                        </a:rPr>
                        <a:t>Lung</a:t>
                      </a:r>
                      <a:r>
                        <a:rPr lang="zh-CN" altLang="en-US" sz="1600" b="0" dirty="0">
                          <a:solidFill>
                            <a:schemeClr val="tx1"/>
                          </a:solidFill>
                        </a:rPr>
                        <a:t> </a:t>
                      </a:r>
                      <a:r>
                        <a:rPr lang="en-US" altLang="zh-CN" sz="1600" b="0" dirty="0">
                          <a:solidFill>
                            <a:schemeClr val="tx1"/>
                          </a:solidFill>
                        </a:rPr>
                        <a:t>Cancer</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600" b="0" dirty="0">
                          <a:solidFill>
                            <a:schemeClr val="tx1"/>
                          </a:solidFill>
                        </a:rPr>
                        <a:t>Count</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6016047"/>
                  </a:ext>
                </a:extLst>
              </a:tr>
              <a:tr h="392425">
                <a:tc>
                  <a:txBody>
                    <a:bodyPr/>
                    <a:lstStyle/>
                    <a:p>
                      <a:r>
                        <a:rPr lang="en-US" altLang="zh-CN" sz="1600" dirty="0"/>
                        <a:t>Yes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600" dirty="0"/>
                        <a:t>Case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600" dirty="0"/>
                        <a:t>688</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4370353"/>
                  </a:ext>
                </a:extLst>
              </a:tr>
              <a:tr h="392425">
                <a:tc>
                  <a:txBody>
                    <a:bodyPr/>
                    <a:lstStyle/>
                    <a:p>
                      <a:r>
                        <a:rPr lang="en-US" altLang="zh-CN" sz="1600" dirty="0"/>
                        <a:t>Yes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600" dirty="0"/>
                        <a:t>Control</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600" dirty="0"/>
                        <a:t>650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4019506"/>
                  </a:ext>
                </a:extLst>
              </a:tr>
              <a:tr h="392425">
                <a:tc>
                  <a:txBody>
                    <a:bodyPr/>
                    <a:lstStyle/>
                    <a:p>
                      <a:r>
                        <a:rPr lang="en-US" altLang="zh-CN" sz="1600" dirty="0"/>
                        <a:t>No</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600" dirty="0"/>
                        <a:t>Case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600" dirty="0"/>
                        <a:t>21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9679711"/>
                  </a:ext>
                </a:extLst>
              </a:tr>
              <a:tr h="392425">
                <a:tc>
                  <a:txBody>
                    <a:bodyPr/>
                    <a:lstStyle/>
                    <a:p>
                      <a:r>
                        <a:rPr lang="en-US" altLang="zh-CN" sz="1600" dirty="0"/>
                        <a:t>No</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600" dirty="0"/>
                        <a:t>Control</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600" dirty="0"/>
                        <a:t>59</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6162328"/>
                  </a:ext>
                </a:extLst>
              </a:tr>
            </a:tbl>
          </a:graphicData>
        </a:graphic>
      </p:graphicFrame>
      <p:sp>
        <p:nvSpPr>
          <p:cNvPr id="7" name="TextBox 6">
            <a:extLst>
              <a:ext uri="{FF2B5EF4-FFF2-40B4-BE49-F238E27FC236}">
                <a16:creationId xmlns:a16="http://schemas.microsoft.com/office/drawing/2014/main" id="{57C95A68-CA89-BB40-B7EC-D7A6E9CF8F23}"/>
              </a:ext>
            </a:extLst>
          </p:cNvPr>
          <p:cNvSpPr txBox="1"/>
          <p:nvPr/>
        </p:nvSpPr>
        <p:spPr>
          <a:xfrm>
            <a:off x="1922510" y="3569990"/>
            <a:ext cx="914400" cy="369332"/>
          </a:xfrm>
          <a:prstGeom prst="rect">
            <a:avLst/>
          </a:prstGeom>
          <a:noFill/>
        </p:spPr>
        <p:txBody>
          <a:bodyPr wrap="square" rtlCol="0">
            <a:spAutoFit/>
          </a:bodyPr>
          <a:lstStyle/>
          <a:p>
            <a:r>
              <a:rPr lang="en-US" altLang="zh-CN" dirty="0">
                <a:solidFill>
                  <a:srgbClr val="0432FF"/>
                </a:solidFill>
              </a:rPr>
              <a:t>Count</a:t>
            </a:r>
            <a:endParaRPr lang="en-US" dirty="0">
              <a:solidFill>
                <a:srgbClr val="0432FF"/>
              </a:solidFill>
            </a:endParaRPr>
          </a:p>
        </p:txBody>
      </p:sp>
      <p:sp>
        <p:nvSpPr>
          <p:cNvPr id="8" name="TextBox 7">
            <a:extLst>
              <a:ext uri="{FF2B5EF4-FFF2-40B4-BE49-F238E27FC236}">
                <a16:creationId xmlns:a16="http://schemas.microsoft.com/office/drawing/2014/main" id="{CB2BD5E4-785F-FC49-A788-360AA920A24C}"/>
              </a:ext>
            </a:extLst>
          </p:cNvPr>
          <p:cNvSpPr txBox="1"/>
          <p:nvPr/>
        </p:nvSpPr>
        <p:spPr>
          <a:xfrm>
            <a:off x="5257800" y="3569990"/>
            <a:ext cx="2414016" cy="369332"/>
          </a:xfrm>
          <a:prstGeom prst="rect">
            <a:avLst/>
          </a:prstGeom>
          <a:noFill/>
        </p:spPr>
        <p:txBody>
          <a:bodyPr wrap="square" rtlCol="0">
            <a:spAutoFit/>
          </a:bodyPr>
          <a:lstStyle/>
          <a:p>
            <a:r>
              <a:rPr lang="en-US" altLang="zh-CN" dirty="0">
                <a:solidFill>
                  <a:srgbClr val="0432FF"/>
                </a:solidFill>
              </a:rPr>
              <a:t>Contingency</a:t>
            </a:r>
            <a:r>
              <a:rPr lang="zh-CN" altLang="en-US" dirty="0">
                <a:solidFill>
                  <a:srgbClr val="0432FF"/>
                </a:solidFill>
              </a:rPr>
              <a:t> </a:t>
            </a:r>
            <a:r>
              <a:rPr lang="en-US" altLang="zh-CN" dirty="0">
                <a:solidFill>
                  <a:srgbClr val="0432FF"/>
                </a:solidFill>
              </a:rPr>
              <a:t>table</a:t>
            </a:r>
            <a:r>
              <a:rPr lang="zh-CN" altLang="en-US" dirty="0">
                <a:solidFill>
                  <a:srgbClr val="0432FF"/>
                </a:solidFill>
              </a:rPr>
              <a:t> </a:t>
            </a:r>
            <a:endParaRPr lang="en-US" dirty="0">
              <a:solidFill>
                <a:srgbClr val="0432FF"/>
              </a:solidFill>
            </a:endParaRPr>
          </a:p>
        </p:txBody>
      </p:sp>
    </p:spTree>
    <p:extLst>
      <p:ext uri="{BB962C8B-B14F-4D97-AF65-F5344CB8AC3E}">
        <p14:creationId xmlns:p14="http://schemas.microsoft.com/office/powerpoint/2010/main" val="299134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9"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28779-1E90-2947-843E-C08E42E878DA}"/>
              </a:ext>
            </a:extLst>
          </p:cNvPr>
          <p:cNvSpPr>
            <a:spLocks noGrp="1"/>
          </p:cNvSpPr>
          <p:nvPr>
            <p:ph type="title"/>
          </p:nvPr>
        </p:nvSpPr>
        <p:spPr/>
        <p:txBody>
          <a:bodyPr>
            <a:normAutofit fontScale="90000"/>
          </a:bodyPr>
          <a:lstStyle/>
          <a:p>
            <a:r>
              <a:rPr lang="en-US" dirty="0"/>
              <a:t>Example – </a:t>
            </a:r>
            <a:r>
              <a:rPr lang="en-US" altLang="zh-CN" dirty="0" err="1"/>
              <a:t>McNemar’s</a:t>
            </a:r>
            <a:r>
              <a:rPr lang="zh-CN" altLang="en-US" dirty="0"/>
              <a:t> </a:t>
            </a:r>
            <a:r>
              <a:rPr lang="en-US" altLang="zh-CN" dirty="0"/>
              <a:t>test</a:t>
            </a:r>
            <a:r>
              <a:rPr lang="zh-CN" altLang="en-US" dirty="0"/>
              <a:t> </a:t>
            </a:r>
            <a:r>
              <a:rPr lang="en-US" altLang="zh-CN" dirty="0"/>
              <a:t>for</a:t>
            </a:r>
            <a:r>
              <a:rPr lang="zh-CN" altLang="en-US" dirty="0"/>
              <a:t> </a:t>
            </a:r>
            <a:r>
              <a:rPr lang="en-US" altLang="zh-CN" dirty="0"/>
              <a:t>m</a:t>
            </a:r>
            <a:r>
              <a:rPr lang="en-US" dirty="0"/>
              <a:t>atched pair </a:t>
            </a:r>
            <a:r>
              <a:rPr lang="en-US" altLang="zh-CN" dirty="0"/>
              <a:t>data</a:t>
            </a:r>
            <a:endParaRPr lang="en-US" dirty="0"/>
          </a:p>
        </p:txBody>
      </p:sp>
      <p:sp>
        <p:nvSpPr>
          <p:cNvPr id="3" name="Content Placeholder 2">
            <a:extLst>
              <a:ext uri="{FF2B5EF4-FFF2-40B4-BE49-F238E27FC236}">
                <a16:creationId xmlns:a16="http://schemas.microsoft.com/office/drawing/2014/main" id="{0174B4E0-31B9-4544-B086-5C87B2B9C662}"/>
              </a:ext>
            </a:extLst>
          </p:cNvPr>
          <p:cNvSpPr>
            <a:spLocks noGrp="1"/>
          </p:cNvSpPr>
          <p:nvPr>
            <p:ph idx="1"/>
          </p:nvPr>
        </p:nvSpPr>
        <p:spPr>
          <a:xfrm>
            <a:off x="228600" y="1527048"/>
            <a:ext cx="7848600" cy="4416552"/>
          </a:xfrm>
        </p:spPr>
        <p:txBody>
          <a:bodyPr>
            <a:normAutofit/>
          </a:bodyPr>
          <a:lstStyle/>
          <a:p>
            <a:pPr marL="0" indent="0">
              <a:buNone/>
            </a:pPr>
            <a:r>
              <a:rPr lang="en-US" sz="1800" dirty="0"/>
              <a:t>In the 2010 General Social Survey, subjects were asked who they voted for democrat or republican in the 2004 and 2008 Presidential elections. Was there a shift in this direction?</a:t>
            </a:r>
          </a:p>
        </p:txBody>
      </p:sp>
      <p:sp>
        <p:nvSpPr>
          <p:cNvPr id="4" name="Slide Number Placeholder 3">
            <a:extLst>
              <a:ext uri="{FF2B5EF4-FFF2-40B4-BE49-F238E27FC236}">
                <a16:creationId xmlns:a16="http://schemas.microsoft.com/office/drawing/2014/main" id="{D1F9DC3D-D5CE-5C44-9B23-93BB29E13D27}"/>
              </a:ext>
            </a:extLst>
          </p:cNvPr>
          <p:cNvSpPr>
            <a:spLocks noGrp="1"/>
          </p:cNvSpPr>
          <p:nvPr>
            <p:ph type="sldNum" sz="quarter" idx="12"/>
          </p:nvPr>
        </p:nvSpPr>
        <p:spPr/>
        <p:txBody>
          <a:bodyPr/>
          <a:lstStyle/>
          <a:p>
            <a:fld id="{0235576B-7F3C-4840-ADD7-A9DF1158E3A5}" type="slidenum">
              <a:rPr lang="en-US" smtClean="0"/>
              <a:pPr/>
              <a:t>40</a:t>
            </a:fld>
            <a:endParaRPr lang="en-US"/>
          </a:p>
        </p:txBody>
      </p:sp>
      <p:pic>
        <p:nvPicPr>
          <p:cNvPr id="8" name="Picture 7">
            <a:extLst>
              <a:ext uri="{FF2B5EF4-FFF2-40B4-BE49-F238E27FC236}">
                <a16:creationId xmlns:a16="http://schemas.microsoft.com/office/drawing/2014/main" id="{7A9F5145-FED5-6741-8C90-EC6B50B7A4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7557" y="2819400"/>
            <a:ext cx="4690686" cy="1458976"/>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5E2868A-1562-764F-B300-09F0891691FC}"/>
                  </a:ext>
                </a:extLst>
              </p:cNvPr>
              <p:cNvSpPr txBox="1"/>
              <p:nvPr/>
            </p:nvSpPr>
            <p:spPr>
              <a:xfrm>
                <a:off x="381000" y="4780910"/>
                <a:ext cx="7848600" cy="1078437"/>
              </a:xfrm>
              <a:prstGeom prst="rect">
                <a:avLst/>
              </a:prstGeom>
              <a:noFill/>
            </p:spPr>
            <p:txBody>
              <a:bodyPr wrap="square" rtlCol="0">
                <a:spAutoFit/>
              </a:bodyPr>
              <a:lstStyle/>
              <a:p>
                <a:r>
                  <a:rPr lang="en-US" dirty="0"/>
                  <a:t>The </a:t>
                </a:r>
                <a:r>
                  <a:rPr lang="en-US" dirty="0" err="1"/>
                  <a:t>McNemar</a:t>
                </a:r>
                <a:r>
                  <a:rPr lang="en-US" dirty="0"/>
                  <a:t> statistic is: </a:t>
                </a:r>
                <a14:m>
                  <m:oMath xmlns:m="http://schemas.openxmlformats.org/officeDocument/2006/math">
                    <m:f>
                      <m:fPr>
                        <m:ctrlPr>
                          <a:rPr lang="en-US" i="1" smtClean="0">
                            <a:latin typeface="Cambria Math" panose="02040503050406030204" pitchFamily="18" charset="0"/>
                          </a:rPr>
                        </m:ctrlPr>
                      </m:fPr>
                      <m:num>
                        <m:sSup>
                          <m:sSupPr>
                            <m:ctrlPr>
                              <a:rPr lang="en-US" i="1" smtClean="0">
                                <a:latin typeface="Cambria Math" panose="02040503050406030204" pitchFamily="18" charset="0"/>
                              </a:rPr>
                            </m:ctrlPr>
                          </m:sSupPr>
                          <m:e>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54−16</m:t>
                                </m:r>
                              </m:e>
                            </m:d>
                            <m:r>
                              <a:rPr lang="en-US" i="1">
                                <a:latin typeface="Cambria Math" panose="02040503050406030204" pitchFamily="18" charset="0"/>
                              </a:rPr>
                              <m:t>−1)</m:t>
                            </m:r>
                          </m:e>
                          <m:sup>
                            <m:r>
                              <a:rPr lang="en-US" b="0" i="1" smtClean="0">
                                <a:latin typeface="Cambria Math" panose="02040503050406030204" pitchFamily="18" charset="0"/>
                              </a:rPr>
                              <m:t>2</m:t>
                            </m:r>
                          </m:sup>
                        </m:sSup>
                      </m:num>
                      <m:den>
                        <m:r>
                          <a:rPr lang="en-US" b="0" i="1" smtClean="0">
                            <a:latin typeface="Cambria Math" panose="02040503050406030204" pitchFamily="18" charset="0"/>
                          </a:rPr>
                          <m:t>54+16</m:t>
                        </m:r>
                      </m:den>
                    </m:f>
                    <m:r>
                      <a:rPr lang="en-US" b="0" i="1" smtClean="0">
                        <a:latin typeface="Cambria Math" panose="02040503050406030204" pitchFamily="18" charset="0"/>
                      </a:rPr>
                      <m:t>=19.557</m:t>
                    </m:r>
                  </m:oMath>
                </a14:m>
                <a:r>
                  <a:rPr lang="en-US" dirty="0"/>
                  <a:t> with </a:t>
                </a:r>
                <a14:m>
                  <m:oMath xmlns:m="http://schemas.openxmlformats.org/officeDocument/2006/math">
                    <m:r>
                      <a:rPr lang="en-US" i="1" dirty="0" smtClean="0">
                        <a:latin typeface="Cambria Math" panose="02040503050406030204" pitchFamily="18" charset="0"/>
                      </a:rPr>
                      <m:t>𝑑𝑓</m:t>
                    </m:r>
                    <m:r>
                      <a:rPr lang="en-US" i="1" dirty="0" smtClean="0">
                        <a:latin typeface="Cambria Math" panose="02040503050406030204" pitchFamily="18" charset="0"/>
                      </a:rPr>
                      <m:t>=1</m:t>
                    </m:r>
                  </m:oMath>
                </a14:m>
                <a:r>
                  <a:rPr lang="en-US" dirty="0"/>
                  <a:t>, p-value </a:t>
                </a:r>
                <a14:m>
                  <m:oMath xmlns:m="http://schemas.openxmlformats.org/officeDocument/2006/math">
                    <m:r>
                      <a:rPr lang="en-US" i="1" dirty="0" smtClean="0">
                        <a:latin typeface="Cambria Math" panose="02040503050406030204" pitchFamily="18" charset="0"/>
                      </a:rPr>
                      <m:t>9.764</m:t>
                    </m:r>
                    <m:r>
                      <a:rPr lang="en-US" i="1" dirty="0" smtClean="0">
                        <a:latin typeface="Cambria Math" panose="02040503050406030204" pitchFamily="18" charset="0"/>
                      </a:rPr>
                      <m:t>𝑒</m:t>
                    </m:r>
                    <m:r>
                      <a:rPr lang="en-US" i="1" dirty="0" smtClean="0">
                        <a:latin typeface="Cambria Math" panose="02040503050406030204" pitchFamily="18" charset="0"/>
                      </a:rPr>
                      <m:t>−06</m:t>
                    </m:r>
                  </m:oMath>
                </a14:m>
                <a:r>
                  <a:rPr lang="en-US" dirty="0"/>
                  <a:t>, extremely strong evidence of a shift in the Democrat direction.</a:t>
                </a:r>
              </a:p>
              <a:p>
                <a:endParaRPr lang="en-US" dirty="0"/>
              </a:p>
            </p:txBody>
          </p:sp>
        </mc:Choice>
        <mc:Fallback xmlns="">
          <p:sp>
            <p:nvSpPr>
              <p:cNvPr id="9" name="TextBox 8">
                <a:extLst>
                  <a:ext uri="{FF2B5EF4-FFF2-40B4-BE49-F238E27FC236}">
                    <a16:creationId xmlns:a16="http://schemas.microsoft.com/office/drawing/2014/main" id="{65E2868A-1562-764F-B300-09F0891691FC}"/>
                  </a:ext>
                </a:extLst>
              </p:cNvPr>
              <p:cNvSpPr txBox="1">
                <a:spLocks noRot="1" noChangeAspect="1" noMove="1" noResize="1" noEditPoints="1" noAdjustHandles="1" noChangeArrowheads="1" noChangeShapeType="1" noTextEdit="1"/>
              </p:cNvSpPr>
              <p:nvPr/>
            </p:nvSpPr>
            <p:spPr>
              <a:xfrm>
                <a:off x="381000" y="4780910"/>
                <a:ext cx="7848600" cy="1078437"/>
              </a:xfrm>
              <a:prstGeom prst="rect">
                <a:avLst/>
              </a:prstGeom>
              <a:blipFill>
                <a:blip r:embed="rId4"/>
                <a:stretch>
                  <a:fillRect l="-646"/>
                </a:stretch>
              </a:blipFill>
            </p:spPr>
            <p:txBody>
              <a:bodyPr/>
              <a:lstStyle/>
              <a:p>
                <a:r>
                  <a:rPr lang="en-US">
                    <a:noFill/>
                  </a:rPr>
                  <a:t> </a:t>
                </a:r>
              </a:p>
            </p:txBody>
          </p:sp>
        </mc:Fallback>
      </mc:AlternateContent>
    </p:spTree>
    <p:extLst>
      <p:ext uri="{BB962C8B-B14F-4D97-AF65-F5344CB8AC3E}">
        <p14:creationId xmlns:p14="http://schemas.microsoft.com/office/powerpoint/2010/main" val="4170287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571A0-A9E4-6D4A-B6B1-9908FC74149E}"/>
              </a:ext>
            </a:extLst>
          </p:cNvPr>
          <p:cNvSpPr>
            <a:spLocks noGrp="1"/>
          </p:cNvSpPr>
          <p:nvPr>
            <p:ph type="title"/>
          </p:nvPr>
        </p:nvSpPr>
        <p:spPr/>
        <p:txBody>
          <a:bodyPr/>
          <a:lstStyle/>
          <a:p>
            <a:r>
              <a:rPr lang="en-US" altLang="zh-CN" dirty="0"/>
              <a:t>Trend</a:t>
            </a:r>
            <a:r>
              <a:rPr lang="zh-CN" altLang="en-US" dirty="0"/>
              <a:t> </a:t>
            </a:r>
            <a:r>
              <a:rPr lang="en-US" altLang="zh-CN" dirty="0"/>
              <a:t>data?</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61774DD-29A0-9540-91CF-8F90E09DA905}"/>
                  </a:ext>
                </a:extLst>
              </p:cNvPr>
              <p:cNvSpPr>
                <a:spLocks noGrp="1"/>
              </p:cNvSpPr>
              <p:nvPr>
                <p:ph idx="1"/>
              </p:nvPr>
            </p:nvSpPr>
            <p:spPr>
              <a:xfrm>
                <a:off x="304800" y="1447800"/>
                <a:ext cx="7543800" cy="4648200"/>
              </a:xfrm>
            </p:spPr>
            <p:txBody>
              <a:bodyPr>
                <a:normAutofit/>
              </a:bodyPr>
              <a:lstStyle/>
              <a:p>
                <a:pPr marL="0" indent="0">
                  <a:buNone/>
                </a:pPr>
                <a:r>
                  <a:rPr lang="en-US" sz="2000" dirty="0">
                    <a:solidFill>
                      <a:srgbClr val="0432FF"/>
                    </a:solidFill>
                  </a:rPr>
                  <a:t>Cochran-Armitage trend test </a:t>
                </a:r>
                <a:r>
                  <a:rPr lang="en-US" sz="2000" dirty="0"/>
                  <a:t>is a frequently used test in </a:t>
                </a:r>
                <a:r>
                  <a:rPr lang="en-US" altLang="zh-CN" sz="2000" dirty="0"/>
                  <a:t>association</a:t>
                </a:r>
                <a:r>
                  <a:rPr lang="en-US" sz="2000" dirty="0"/>
                  <a:t> between a variable with </a:t>
                </a:r>
                <a:r>
                  <a:rPr lang="en-US" sz="2000" dirty="0">
                    <a:solidFill>
                      <a:srgbClr val="0432FF"/>
                    </a:solidFill>
                  </a:rPr>
                  <a:t>two categories and an ordinal variable with k categories</a:t>
                </a:r>
                <a:r>
                  <a:rPr lang="zh-CN" altLang="en-US" sz="2000" dirty="0">
                    <a:solidFill>
                      <a:srgbClr val="0432FF"/>
                    </a:solidFill>
                  </a:rPr>
                  <a:t> </a:t>
                </a:r>
                <a:r>
                  <a:rPr lang="en-US" altLang="zh-CN" sz="2000" dirty="0"/>
                  <a:t>(e.g.</a:t>
                </a:r>
                <a:r>
                  <a:rPr lang="zh-CN" altLang="en-US" sz="2000" dirty="0"/>
                  <a:t> </a:t>
                </a:r>
                <a:r>
                  <a:rPr lang="en-US" sz="2000" dirty="0"/>
                  <a:t>dose-response studies</a:t>
                </a:r>
                <a:r>
                  <a:rPr lang="en-US" altLang="zh-CN" sz="2000" dirty="0"/>
                  <a:t>)</a:t>
                </a:r>
                <a:r>
                  <a:rPr lang="en-US" sz="2000" dirty="0"/>
                  <a:t>. </a:t>
                </a:r>
              </a:p>
              <a:p>
                <a:pPr marL="0" indent="0">
                  <a:buNone/>
                </a:pPr>
                <a:endParaRPr lang="en-US" altLang="zh-CN" sz="1200" dirty="0"/>
              </a:p>
              <a:p>
                <a:pPr marL="0" indent="0">
                  <a:buNone/>
                </a:pPr>
                <a:endParaRPr lang="en-US" altLang="zh-CN" sz="2000" dirty="0"/>
              </a:p>
              <a:p>
                <a:pPr marL="0" indent="0">
                  <a:buNone/>
                </a:pPr>
                <a:endParaRPr lang="en-US" sz="2000" dirty="0"/>
              </a:p>
              <a:p>
                <a:pPr marL="0" indent="0">
                  <a:buNone/>
                </a:pPr>
                <a:endParaRPr lang="en-US" sz="2000" i="1" dirty="0">
                  <a:latin typeface="Cambria Math" panose="02040503050406030204" pitchFamily="18" charset="0"/>
                </a:endParaRPr>
              </a:p>
              <a:p>
                <a:pPr marL="0" indent="0">
                  <a:buNone/>
                </a:pPr>
                <a:endParaRPr lang="en-US" sz="2000" i="1" dirty="0">
                  <a:latin typeface="Cambria Math" panose="02040503050406030204" pitchFamily="18" charset="0"/>
                </a:endParaRPr>
              </a:p>
              <a:p>
                <a:pPr marL="0" indent="0">
                  <a:buNone/>
                </a:pPr>
                <a:endParaRPr lang="en-US" sz="2000" i="1" dirty="0">
                  <a:latin typeface="Cambria Math" panose="02040503050406030204" pitchFamily="18" charset="0"/>
                </a:endParaRPr>
              </a:p>
              <a:p>
                <a:pPr marL="0" indent="0">
                  <a:buNone/>
                </a:pPr>
                <a14:m>
                  <m:oMath xmlns:m="http://schemas.openxmlformats.org/officeDocument/2006/math">
                    <m:sSub>
                      <m:sSubPr>
                        <m:ctrlPr>
                          <a:rPr lang="en-US" sz="2000" i="1" smtClean="0">
                            <a:latin typeface="Cambria Math" panose="02040503050406030204" pitchFamily="18" charset="0"/>
                          </a:rPr>
                        </m:ctrlPr>
                      </m:sSubPr>
                      <m:e>
                        <m:r>
                          <a:rPr lang="en-US" altLang="zh-CN" sz="2000" b="0" i="1" smtClean="0">
                            <a:latin typeface="Cambria Math" panose="02040503050406030204" pitchFamily="18" charset="0"/>
                          </a:rPr>
                          <m:t>𝐻</m:t>
                        </m:r>
                      </m:e>
                      <m:sub>
                        <m:r>
                          <a:rPr lang="en-US" altLang="zh-CN" sz="2000" b="0" i="1" smtClean="0">
                            <a:latin typeface="Cambria Math" panose="02040503050406030204" pitchFamily="18" charset="0"/>
                          </a:rPr>
                          <m:t>0</m:t>
                        </m:r>
                      </m:sub>
                    </m:sSub>
                  </m:oMath>
                </a14:m>
                <a:r>
                  <a:rPr lang="en-US" sz="2000" i="1" dirty="0"/>
                  <a:t>: </a:t>
                </a:r>
                <a:r>
                  <a:rPr lang="en-US" sz="2000" dirty="0"/>
                  <a:t>There is no linear trend in binomial proportions of response across increasing levels of dosage. </a:t>
                </a:r>
              </a:p>
              <a:p>
                <a:pPr marL="0" indent="0">
                  <a:buNone/>
                </a:pPr>
                <a14:m>
                  <m:oMath xmlns:m="http://schemas.openxmlformats.org/officeDocument/2006/math">
                    <m:sSub>
                      <m:sSubPr>
                        <m:ctrlPr>
                          <a:rPr lang="en-US" sz="2000" i="1">
                            <a:latin typeface="Cambria Math" panose="02040503050406030204" pitchFamily="18" charset="0"/>
                          </a:rPr>
                        </m:ctrlPr>
                      </m:sSubPr>
                      <m:e>
                        <m:r>
                          <a:rPr lang="en-US" altLang="zh-CN" sz="2000" i="1">
                            <a:latin typeface="Cambria Math" panose="02040503050406030204" pitchFamily="18" charset="0"/>
                          </a:rPr>
                          <m:t>𝐻</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r>
                      <a:rPr lang="en-US" altLang="zh-CN" sz="2000" i="1">
                        <a:latin typeface="Cambria Math" panose="02040503050406030204" pitchFamily="18" charset="0"/>
                      </a:rPr>
                      <m:t> </m:t>
                    </m:r>
                  </m:oMath>
                </a14:m>
                <a:r>
                  <a:rPr lang="en-US" sz="2000" dirty="0"/>
                  <a:t>There is a linear</a:t>
                </a:r>
                <a:r>
                  <a:rPr lang="zh-CN" altLang="en-US" sz="2000" dirty="0"/>
                  <a:t> </a:t>
                </a:r>
                <a:r>
                  <a:rPr lang="en-US" altLang="zh-CN" sz="2000" dirty="0"/>
                  <a:t>(increasing/decreasing)</a:t>
                </a:r>
                <a:r>
                  <a:rPr lang="en-US" sz="2000" dirty="0"/>
                  <a:t> trend in binomial proportions of response across increasing levels of dosage. </a:t>
                </a:r>
              </a:p>
              <a:p>
                <a:pPr marL="0" indent="0">
                  <a:buNone/>
                </a:pPr>
                <a:endParaRPr lang="en-US" sz="800" dirty="0"/>
              </a:p>
            </p:txBody>
          </p:sp>
        </mc:Choice>
        <mc:Fallback xmlns="">
          <p:sp>
            <p:nvSpPr>
              <p:cNvPr id="3" name="Content Placeholder 2">
                <a:extLst>
                  <a:ext uri="{FF2B5EF4-FFF2-40B4-BE49-F238E27FC236}">
                    <a16:creationId xmlns:a16="http://schemas.microsoft.com/office/drawing/2014/main" id="{761774DD-29A0-9540-91CF-8F90E09DA905}"/>
                  </a:ext>
                </a:extLst>
              </p:cNvPr>
              <p:cNvSpPr>
                <a:spLocks noGrp="1" noRot="1" noChangeAspect="1" noMove="1" noResize="1" noEditPoints="1" noAdjustHandles="1" noChangeArrowheads="1" noChangeShapeType="1" noTextEdit="1"/>
              </p:cNvSpPr>
              <p:nvPr>
                <p:ph idx="1"/>
              </p:nvPr>
            </p:nvSpPr>
            <p:spPr>
              <a:xfrm>
                <a:off x="304800" y="1447800"/>
                <a:ext cx="7543800" cy="4648200"/>
              </a:xfrm>
              <a:blipFill>
                <a:blip r:embed="rId3"/>
                <a:stretch>
                  <a:fillRect l="-2020" t="-1362" r="-84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0299291-F1F4-C142-85F2-5653BAD9B95C}"/>
              </a:ext>
            </a:extLst>
          </p:cNvPr>
          <p:cNvSpPr>
            <a:spLocks noGrp="1"/>
          </p:cNvSpPr>
          <p:nvPr>
            <p:ph type="sldNum" sz="quarter" idx="12"/>
          </p:nvPr>
        </p:nvSpPr>
        <p:spPr/>
        <p:txBody>
          <a:bodyPr/>
          <a:lstStyle/>
          <a:p>
            <a:fld id="{0235576B-7F3C-4840-ADD7-A9DF1158E3A5}" type="slidenum">
              <a:rPr lang="en-US" smtClean="0"/>
              <a:pPr/>
              <a:t>41</a:t>
            </a:fld>
            <a:endParaRPr lang="en-US"/>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58073CD8-8186-B641-8FAE-E2A75834E776}"/>
                  </a:ext>
                </a:extLst>
              </p:cNvPr>
              <p:cNvGraphicFramePr>
                <a:graphicFrameLocks noGrp="1"/>
              </p:cNvGraphicFramePr>
              <p:nvPr>
                <p:extLst>
                  <p:ext uri="{D42A27DB-BD31-4B8C-83A1-F6EECF244321}">
                    <p14:modId xmlns:p14="http://schemas.microsoft.com/office/powerpoint/2010/main" val="3858455011"/>
                  </p:ext>
                </p:extLst>
              </p:nvPr>
            </p:nvGraphicFramePr>
            <p:xfrm>
              <a:off x="857250" y="2514600"/>
              <a:ext cx="6286500" cy="147828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9967860"/>
                        </a:ext>
                      </a:extLst>
                    </a:gridCol>
                    <a:gridCol w="1143000">
                      <a:extLst>
                        <a:ext uri="{9D8B030D-6E8A-4147-A177-3AD203B41FA5}">
                          <a16:colId xmlns:a16="http://schemas.microsoft.com/office/drawing/2014/main" val="458456074"/>
                        </a:ext>
                      </a:extLst>
                    </a:gridCol>
                    <a:gridCol w="1257300">
                      <a:extLst>
                        <a:ext uri="{9D8B030D-6E8A-4147-A177-3AD203B41FA5}">
                          <a16:colId xmlns:a16="http://schemas.microsoft.com/office/drawing/2014/main" val="437985936"/>
                        </a:ext>
                      </a:extLst>
                    </a:gridCol>
                    <a:gridCol w="1257300">
                      <a:extLst>
                        <a:ext uri="{9D8B030D-6E8A-4147-A177-3AD203B41FA5}">
                          <a16:colId xmlns:a16="http://schemas.microsoft.com/office/drawing/2014/main" val="3689273377"/>
                        </a:ext>
                      </a:extLst>
                    </a:gridCol>
                    <a:gridCol w="1257300">
                      <a:extLst>
                        <a:ext uri="{9D8B030D-6E8A-4147-A177-3AD203B41FA5}">
                          <a16:colId xmlns:a16="http://schemas.microsoft.com/office/drawing/2014/main" val="415167037"/>
                        </a:ext>
                      </a:extLst>
                    </a:gridCol>
                  </a:tblGrid>
                  <a:tr h="294640">
                    <a:tc rowSpan="2">
                      <a:txBody>
                        <a:bodyPr/>
                        <a:lstStyle/>
                        <a:p>
                          <a:endParaRPr lang="en-US" altLang="zh-CN" dirty="0">
                            <a:solidFill>
                              <a:schemeClr val="tx1"/>
                            </a:solidFill>
                          </a:endParaRPr>
                        </a:p>
                        <a:p>
                          <a:r>
                            <a:rPr lang="en-US" altLang="zh-CN" dirty="0">
                              <a:solidFill>
                                <a:schemeClr val="tx1"/>
                              </a:solidFill>
                            </a:rPr>
                            <a:t>Response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a:r>
                            <a:rPr lang="en-US" altLang="zh-CN" dirty="0">
                              <a:solidFill>
                                <a:schemeClr val="tx1"/>
                              </a:solidFill>
                            </a:rPr>
                            <a:t>Dosage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157236315"/>
                      </a:ext>
                    </a:extLst>
                  </a:tr>
                  <a:tr h="370840">
                    <a:tc vMerge="1">
                      <a:txBody>
                        <a:bodyPr/>
                        <a:lstStyle/>
                        <a:p>
                          <a:endParaRPr lang="en-US" dirty="0"/>
                        </a:p>
                      </a:txBody>
                      <a:tcPr/>
                    </a:tc>
                    <a:tc>
                      <a:txBody>
                        <a:bodyPr/>
                        <a:lstStyle/>
                        <a:p>
                          <a:r>
                            <a:rPr lang="en-US" altLang="zh-CN" dirty="0">
                              <a:solidFill>
                                <a:schemeClr val="tx1"/>
                              </a:solidFill>
                            </a:rPr>
                            <a:t>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dirty="0">
                              <a:solidFill>
                                <a:schemeClr val="tx1"/>
                              </a:solidFill>
                            </a:rPr>
                            <a:t>2</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dirty="0">
                              <a:solidFill>
                                <a:schemeClr val="tx1"/>
                              </a:solidFill>
                            </a:rPr>
                            <a:t>k</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dirty="0">
                              <a:solidFill>
                                <a:schemeClr val="tx1"/>
                              </a:solidFill>
                            </a:rPr>
                            <a:t>K</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6220819"/>
                      </a:ext>
                    </a:extLst>
                  </a:tr>
                  <a:tr h="370840">
                    <a:tc>
                      <a:txBody>
                        <a:bodyPr/>
                        <a:lstStyle/>
                        <a:p>
                          <a:r>
                            <a:rPr lang="en-US" altLang="zh-CN" dirty="0">
                              <a:solidFill>
                                <a:schemeClr val="tx1"/>
                              </a:solidFill>
                            </a:rPr>
                            <a:t>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𝑛</m:t>
                                    </m:r>
                                  </m:e>
                                  <m:sub>
                                    <m:r>
                                      <a:rPr lang="en-US" altLang="zh-CN" b="0" i="1" smtClean="0">
                                        <a:solidFill>
                                          <a:schemeClr val="tx1"/>
                                        </a:solidFill>
                                        <a:latin typeface="Cambria Math" panose="02040503050406030204" pitchFamily="18" charset="0"/>
                                      </a:rPr>
                                      <m:t>11</m:t>
                                    </m:r>
                                  </m:sub>
                                </m:sSub>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𝑛</m:t>
                                    </m:r>
                                  </m:e>
                                  <m:sub>
                                    <m:r>
                                      <a:rPr lang="en-US" altLang="zh-CN" b="0" i="1" smtClean="0">
                                        <a:solidFill>
                                          <a:schemeClr val="tx1"/>
                                        </a:solidFill>
                                        <a:latin typeface="Cambria Math" panose="02040503050406030204" pitchFamily="18" charset="0"/>
                                      </a:rPr>
                                      <m:t>12</m:t>
                                    </m:r>
                                  </m:sub>
                                </m:sSub>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𝑛</m:t>
                                    </m:r>
                                  </m:e>
                                  <m:sub>
                                    <m:r>
                                      <a:rPr lang="en-US" altLang="zh-CN" b="0" i="1" smtClean="0">
                                        <a:solidFill>
                                          <a:schemeClr val="tx1"/>
                                        </a:solidFill>
                                        <a:latin typeface="Cambria Math" panose="02040503050406030204" pitchFamily="18" charset="0"/>
                                      </a:rPr>
                                      <m:t>1</m:t>
                                    </m:r>
                                    <m:r>
                                      <a:rPr lang="en-US" altLang="zh-CN" b="0" i="1" smtClean="0">
                                        <a:solidFill>
                                          <a:schemeClr val="tx1"/>
                                        </a:solidFill>
                                        <a:latin typeface="Cambria Math" panose="02040503050406030204" pitchFamily="18" charset="0"/>
                                      </a:rPr>
                                      <m:t>𝑘</m:t>
                                    </m:r>
                                  </m:sub>
                                </m:sSub>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𝑛</m:t>
                                    </m:r>
                                  </m:e>
                                  <m:sub>
                                    <m:r>
                                      <a:rPr lang="en-US" altLang="zh-CN" b="0" i="1" smtClean="0">
                                        <a:solidFill>
                                          <a:schemeClr val="tx1"/>
                                        </a:solidFill>
                                        <a:latin typeface="Cambria Math" panose="02040503050406030204" pitchFamily="18" charset="0"/>
                                      </a:rPr>
                                      <m:t>1</m:t>
                                    </m:r>
                                    <m:r>
                                      <a:rPr lang="en-US" altLang="zh-CN" b="0" i="1" smtClean="0">
                                        <a:solidFill>
                                          <a:schemeClr val="tx1"/>
                                        </a:solidFill>
                                        <a:latin typeface="Cambria Math" panose="02040503050406030204" pitchFamily="18" charset="0"/>
                                      </a:rPr>
                                      <m:t>𝐾</m:t>
                                    </m:r>
                                  </m:sub>
                                </m:sSub>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7312468"/>
                      </a:ext>
                    </a:extLst>
                  </a:tr>
                  <a:tr h="370840">
                    <a:tc>
                      <a:txBody>
                        <a:bodyPr/>
                        <a:lstStyle/>
                        <a:p>
                          <a:r>
                            <a:rPr lang="en-US" altLang="zh-CN" dirty="0">
                              <a:solidFill>
                                <a:schemeClr val="tx1"/>
                              </a:solidFill>
                            </a:rPr>
                            <a:t>0</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𝑛</m:t>
                                    </m:r>
                                  </m:e>
                                  <m:sub>
                                    <m:r>
                                      <a:rPr lang="en-US" altLang="zh-CN" b="0" i="1" smtClean="0">
                                        <a:solidFill>
                                          <a:schemeClr val="tx1"/>
                                        </a:solidFill>
                                        <a:latin typeface="Cambria Math" panose="02040503050406030204" pitchFamily="18" charset="0"/>
                                      </a:rPr>
                                      <m:t>01</m:t>
                                    </m:r>
                                  </m:sub>
                                </m:sSub>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𝑛</m:t>
                                    </m:r>
                                  </m:e>
                                  <m:sub>
                                    <m:r>
                                      <a:rPr lang="en-US" altLang="zh-CN" b="0" i="1" smtClean="0">
                                        <a:solidFill>
                                          <a:schemeClr val="tx1"/>
                                        </a:solidFill>
                                        <a:latin typeface="Cambria Math" panose="02040503050406030204" pitchFamily="18" charset="0"/>
                                      </a:rPr>
                                      <m:t>02</m:t>
                                    </m:r>
                                  </m:sub>
                                </m:sSub>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𝑛</m:t>
                                    </m:r>
                                  </m:e>
                                  <m:sub>
                                    <m:r>
                                      <a:rPr lang="en-US" altLang="zh-CN" b="0" i="1" smtClean="0">
                                        <a:solidFill>
                                          <a:schemeClr val="tx1"/>
                                        </a:solidFill>
                                        <a:latin typeface="Cambria Math" panose="02040503050406030204" pitchFamily="18" charset="0"/>
                                      </a:rPr>
                                      <m:t>0</m:t>
                                    </m:r>
                                    <m:r>
                                      <a:rPr lang="en-US" altLang="zh-CN" b="0" i="1" smtClean="0">
                                        <a:solidFill>
                                          <a:schemeClr val="tx1"/>
                                        </a:solidFill>
                                        <a:latin typeface="Cambria Math" panose="02040503050406030204" pitchFamily="18" charset="0"/>
                                      </a:rPr>
                                      <m:t>𝑘</m:t>
                                    </m:r>
                                  </m:sub>
                                </m:sSub>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𝑛</m:t>
                                    </m:r>
                                  </m:e>
                                  <m:sub>
                                    <m:r>
                                      <a:rPr lang="en-US" altLang="zh-CN" b="0" i="1" smtClean="0">
                                        <a:solidFill>
                                          <a:schemeClr val="tx1"/>
                                        </a:solidFill>
                                        <a:latin typeface="Cambria Math" panose="02040503050406030204" pitchFamily="18" charset="0"/>
                                      </a:rPr>
                                      <m:t>0</m:t>
                                    </m:r>
                                    <m:r>
                                      <a:rPr lang="en-US" altLang="zh-CN" b="0" i="1" smtClean="0">
                                        <a:solidFill>
                                          <a:schemeClr val="tx1"/>
                                        </a:solidFill>
                                        <a:latin typeface="Cambria Math" panose="02040503050406030204" pitchFamily="18" charset="0"/>
                                      </a:rPr>
                                      <m:t>𝐾</m:t>
                                    </m:r>
                                  </m:sub>
                                </m:sSub>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8430269"/>
                      </a:ext>
                    </a:extLst>
                  </a:tr>
                </a:tbl>
              </a:graphicData>
            </a:graphic>
          </p:graphicFrame>
        </mc:Choice>
        <mc:Fallback xmlns="">
          <p:graphicFrame>
            <p:nvGraphicFramePr>
              <p:cNvPr id="5" name="Table 4">
                <a:extLst>
                  <a:ext uri="{FF2B5EF4-FFF2-40B4-BE49-F238E27FC236}">
                    <a16:creationId xmlns:a16="http://schemas.microsoft.com/office/drawing/2014/main" id="{58073CD8-8186-B641-8FAE-E2A75834E776}"/>
                  </a:ext>
                </a:extLst>
              </p:cNvPr>
              <p:cNvGraphicFramePr>
                <a:graphicFrameLocks noGrp="1"/>
              </p:cNvGraphicFramePr>
              <p:nvPr>
                <p:extLst>
                  <p:ext uri="{D42A27DB-BD31-4B8C-83A1-F6EECF244321}">
                    <p14:modId xmlns:p14="http://schemas.microsoft.com/office/powerpoint/2010/main" val="3858455011"/>
                  </p:ext>
                </p:extLst>
              </p:nvPr>
            </p:nvGraphicFramePr>
            <p:xfrm>
              <a:off x="857250" y="2514600"/>
              <a:ext cx="6286500" cy="147828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9967860"/>
                        </a:ext>
                      </a:extLst>
                    </a:gridCol>
                    <a:gridCol w="1143000">
                      <a:extLst>
                        <a:ext uri="{9D8B030D-6E8A-4147-A177-3AD203B41FA5}">
                          <a16:colId xmlns:a16="http://schemas.microsoft.com/office/drawing/2014/main" val="458456074"/>
                        </a:ext>
                      </a:extLst>
                    </a:gridCol>
                    <a:gridCol w="1257300">
                      <a:extLst>
                        <a:ext uri="{9D8B030D-6E8A-4147-A177-3AD203B41FA5}">
                          <a16:colId xmlns:a16="http://schemas.microsoft.com/office/drawing/2014/main" val="437985936"/>
                        </a:ext>
                      </a:extLst>
                    </a:gridCol>
                    <a:gridCol w="1257300">
                      <a:extLst>
                        <a:ext uri="{9D8B030D-6E8A-4147-A177-3AD203B41FA5}">
                          <a16:colId xmlns:a16="http://schemas.microsoft.com/office/drawing/2014/main" val="3689273377"/>
                        </a:ext>
                      </a:extLst>
                    </a:gridCol>
                    <a:gridCol w="1257300">
                      <a:extLst>
                        <a:ext uri="{9D8B030D-6E8A-4147-A177-3AD203B41FA5}">
                          <a16:colId xmlns:a16="http://schemas.microsoft.com/office/drawing/2014/main" val="415167037"/>
                        </a:ext>
                      </a:extLst>
                    </a:gridCol>
                  </a:tblGrid>
                  <a:tr h="365760">
                    <a:tc rowSpan="2">
                      <a:txBody>
                        <a:bodyPr/>
                        <a:lstStyle/>
                        <a:p>
                          <a:endParaRPr lang="en-US" altLang="zh-CN" dirty="0">
                            <a:solidFill>
                              <a:schemeClr val="tx1"/>
                            </a:solidFill>
                          </a:endParaRPr>
                        </a:p>
                        <a:p>
                          <a:r>
                            <a:rPr lang="en-US" altLang="zh-CN" dirty="0">
                              <a:solidFill>
                                <a:schemeClr val="tx1"/>
                              </a:solidFill>
                            </a:rPr>
                            <a:t>Response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a:r>
                            <a:rPr lang="en-US" altLang="zh-CN" dirty="0">
                              <a:solidFill>
                                <a:schemeClr val="tx1"/>
                              </a:solidFill>
                            </a:rPr>
                            <a:t>Dosage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157236315"/>
                      </a:ext>
                    </a:extLst>
                  </a:tr>
                  <a:tr h="370840">
                    <a:tc vMerge="1">
                      <a:txBody>
                        <a:bodyPr/>
                        <a:lstStyle/>
                        <a:p>
                          <a:endParaRPr lang="en-US" dirty="0"/>
                        </a:p>
                      </a:txBody>
                      <a:tcPr/>
                    </a:tc>
                    <a:tc>
                      <a:txBody>
                        <a:bodyPr/>
                        <a:lstStyle/>
                        <a:p>
                          <a:r>
                            <a:rPr lang="en-US" altLang="zh-CN" dirty="0">
                              <a:solidFill>
                                <a:schemeClr val="tx1"/>
                              </a:solidFill>
                            </a:rPr>
                            <a:t>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dirty="0">
                              <a:solidFill>
                                <a:schemeClr val="tx1"/>
                              </a:solidFill>
                            </a:rPr>
                            <a:t>2</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dirty="0">
                              <a:solidFill>
                                <a:schemeClr val="tx1"/>
                              </a:solidFill>
                            </a:rPr>
                            <a:t>k</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dirty="0">
                              <a:solidFill>
                                <a:schemeClr val="tx1"/>
                              </a:solidFill>
                            </a:rPr>
                            <a:t>K</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6220819"/>
                      </a:ext>
                    </a:extLst>
                  </a:tr>
                  <a:tr h="370840">
                    <a:tc>
                      <a:txBody>
                        <a:bodyPr/>
                        <a:lstStyle/>
                        <a:p>
                          <a:r>
                            <a:rPr lang="en-US" altLang="zh-CN" dirty="0">
                              <a:solidFill>
                                <a:schemeClr val="tx1"/>
                              </a:solidFill>
                            </a:rPr>
                            <a:t>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121111" t="-203333" r="-331111" b="-12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199000" t="-203333" r="-198000" b="-12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302020" t="-203333" r="-100000" b="-12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402020" t="-203333" b="-120000"/>
                          </a:stretch>
                        </a:blipFill>
                      </a:tcPr>
                    </a:tc>
                    <a:extLst>
                      <a:ext uri="{0D108BD9-81ED-4DB2-BD59-A6C34878D82A}">
                        <a16:rowId xmlns:a16="http://schemas.microsoft.com/office/drawing/2014/main" val="3427312468"/>
                      </a:ext>
                    </a:extLst>
                  </a:tr>
                  <a:tr h="370840">
                    <a:tc>
                      <a:txBody>
                        <a:bodyPr/>
                        <a:lstStyle/>
                        <a:p>
                          <a:r>
                            <a:rPr lang="en-US" altLang="zh-CN" dirty="0">
                              <a:solidFill>
                                <a:schemeClr val="tx1"/>
                              </a:solidFill>
                            </a:rPr>
                            <a:t>0</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121111" t="-313793" r="-331111" b="-2413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199000" t="-313793" r="-198000" b="-2413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302020" t="-313793" r="-100000" b="-2413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402020" t="-313793" b="-24138"/>
                          </a:stretch>
                        </a:blipFill>
                      </a:tcPr>
                    </a:tc>
                    <a:extLst>
                      <a:ext uri="{0D108BD9-81ED-4DB2-BD59-A6C34878D82A}">
                        <a16:rowId xmlns:a16="http://schemas.microsoft.com/office/drawing/2014/main" val="1698430269"/>
                      </a:ext>
                    </a:extLst>
                  </a:tr>
                </a:tbl>
              </a:graphicData>
            </a:graphic>
          </p:graphicFrame>
        </mc:Fallback>
      </mc:AlternateContent>
      <p:sp>
        <p:nvSpPr>
          <p:cNvPr id="6" name="TextBox 5">
            <a:extLst>
              <a:ext uri="{FF2B5EF4-FFF2-40B4-BE49-F238E27FC236}">
                <a16:creationId xmlns:a16="http://schemas.microsoft.com/office/drawing/2014/main" id="{8A15D75A-FF14-3541-BF3A-05773903D2F8}"/>
              </a:ext>
            </a:extLst>
          </p:cNvPr>
          <p:cNvSpPr txBox="1"/>
          <p:nvPr/>
        </p:nvSpPr>
        <p:spPr>
          <a:xfrm>
            <a:off x="5486400" y="5942111"/>
            <a:ext cx="2819400" cy="307777"/>
          </a:xfrm>
          <a:prstGeom prst="rect">
            <a:avLst/>
          </a:prstGeom>
          <a:noFill/>
        </p:spPr>
        <p:txBody>
          <a:bodyPr wrap="square" rtlCol="0">
            <a:spAutoFit/>
          </a:bodyPr>
          <a:lstStyle/>
          <a:p>
            <a:r>
              <a:rPr lang="en-US" altLang="zh-CN" sz="1400" i="1" dirty="0"/>
              <a:t>Anthony</a:t>
            </a:r>
            <a:r>
              <a:rPr lang="zh-CN" altLang="en-US" sz="1400" i="1" dirty="0"/>
              <a:t> </a:t>
            </a:r>
            <a:r>
              <a:rPr lang="en-US" altLang="zh-CN" sz="1400" i="1" dirty="0"/>
              <a:t>&amp;</a:t>
            </a:r>
            <a:r>
              <a:rPr lang="zh-CN" altLang="en-US" sz="1400" i="1" dirty="0"/>
              <a:t> </a:t>
            </a:r>
            <a:r>
              <a:rPr lang="en-US" altLang="zh-CN" sz="1400" i="1" dirty="0"/>
              <a:t>Raghavendra,</a:t>
            </a:r>
            <a:r>
              <a:rPr lang="zh-CN" altLang="en-US" sz="1400" i="1" dirty="0"/>
              <a:t> </a:t>
            </a:r>
            <a:r>
              <a:rPr lang="en-US" altLang="zh-CN" sz="1400" i="1" dirty="0"/>
              <a:t>(2011)</a:t>
            </a:r>
            <a:endParaRPr lang="en-US" sz="1400" i="1" dirty="0"/>
          </a:p>
        </p:txBody>
      </p:sp>
    </p:spTree>
    <p:extLst>
      <p:ext uri="{BB962C8B-B14F-4D97-AF65-F5344CB8AC3E}">
        <p14:creationId xmlns:p14="http://schemas.microsoft.com/office/powerpoint/2010/main" val="40135382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B3E2F-BC5A-8348-9B12-805BF9553B0F}"/>
              </a:ext>
            </a:extLst>
          </p:cNvPr>
          <p:cNvSpPr>
            <a:spLocks noGrp="1"/>
          </p:cNvSpPr>
          <p:nvPr>
            <p:ph type="title"/>
          </p:nvPr>
        </p:nvSpPr>
        <p:spPr/>
        <p:txBody>
          <a:bodyPr/>
          <a:lstStyle/>
          <a:p>
            <a:r>
              <a:rPr lang="en-US" altLang="zh-CN" dirty="0"/>
              <a:t>Cochran-Armitage</a:t>
            </a:r>
            <a:r>
              <a:rPr lang="zh-CN" altLang="en-US" dirty="0"/>
              <a:t> </a:t>
            </a:r>
            <a:r>
              <a:rPr lang="en-US" altLang="zh-CN" dirty="0"/>
              <a:t>trend</a:t>
            </a:r>
            <a:r>
              <a:rPr lang="zh-CN" altLang="en-US" dirty="0"/>
              <a:t> </a:t>
            </a:r>
            <a:r>
              <a:rPr lang="en-US" altLang="zh-CN" dirty="0"/>
              <a:t>test</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70AA4EC-EA04-E741-943B-19F3D34CBBB2}"/>
                  </a:ext>
                </a:extLst>
              </p:cNvPr>
              <p:cNvSpPr>
                <a:spLocks noGrp="1"/>
              </p:cNvSpPr>
              <p:nvPr>
                <p:ph idx="1"/>
              </p:nvPr>
            </p:nvSpPr>
            <p:spPr>
              <a:xfrm>
                <a:off x="228600" y="1371600"/>
                <a:ext cx="7900416" cy="4416552"/>
              </a:xfrm>
            </p:spPr>
            <p:txBody>
              <a:bodyPr>
                <a:normAutofit fontScale="92500"/>
              </a:bodyPr>
              <a:lstStyle/>
              <a:p>
                <a:pPr marL="0" indent="0">
                  <a:buNone/>
                </a:pPr>
                <a:r>
                  <a:rPr lang="en-US" sz="1800" dirty="0"/>
                  <a:t>It modifies the </a:t>
                </a:r>
                <a:r>
                  <a:rPr lang="en-US" altLang="zh-CN" sz="1800" dirty="0"/>
                  <a:t>Pearson</a:t>
                </a:r>
                <a:r>
                  <a:rPr lang="zh-CN" altLang="en-US" sz="1800" dirty="0"/>
                  <a:t> </a:t>
                </a:r>
                <a:r>
                  <a:rPr lang="en-US" altLang="zh-CN" sz="1800" dirty="0"/>
                  <a:t>Chi-square</a:t>
                </a:r>
                <a:r>
                  <a:rPr lang="zh-CN" altLang="en-US" sz="1800" dirty="0"/>
                  <a:t> </a:t>
                </a:r>
                <a:r>
                  <a:rPr lang="en-US" altLang="zh-CN" sz="1800" dirty="0"/>
                  <a:t>test</a:t>
                </a:r>
                <a:r>
                  <a:rPr lang="en-US" sz="1800" dirty="0"/>
                  <a:t> to incorporate a suspected ordering in the effects of the </a:t>
                </a:r>
                <a:r>
                  <a:rPr lang="en-US" sz="1800" i="1" dirty="0"/>
                  <a:t>k</a:t>
                </a:r>
                <a:r>
                  <a:rPr lang="en-US" sz="1800" dirty="0"/>
                  <a:t> categories of the second variable.</a:t>
                </a:r>
              </a:p>
              <a:p>
                <a:pPr marL="0" indent="0">
                  <a:buNone/>
                </a:pPr>
                <a14:m>
                  <m:oMath xmlns:m="http://schemas.openxmlformats.org/officeDocument/2006/math">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𝑝</m:t>
                        </m:r>
                      </m:e>
                      <m:sub>
                        <m:r>
                          <a:rPr lang="en-US" altLang="zh-CN" sz="1800" i="1">
                            <a:latin typeface="Cambria Math" panose="02040503050406030204" pitchFamily="18" charset="0"/>
                          </a:rPr>
                          <m:t>1+</m:t>
                        </m:r>
                      </m:sub>
                    </m:sSub>
                    <m:r>
                      <a:rPr lang="en-US" altLang="zh-CN" sz="1800" i="1">
                        <a:latin typeface="Cambria Math" panose="02040503050406030204" pitchFamily="18" charset="0"/>
                      </a:rPr>
                      <m:t>=</m:t>
                    </m:r>
                    <m:f>
                      <m:fPr>
                        <m:ctrlPr>
                          <a:rPr lang="en-US" altLang="zh-CN" sz="1800" i="1">
                            <a:latin typeface="Cambria Math" panose="02040503050406030204" pitchFamily="18" charset="0"/>
                          </a:rPr>
                        </m:ctrlPr>
                      </m:fPr>
                      <m:num>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𝑛</m:t>
                            </m:r>
                          </m:e>
                          <m:sub>
                            <m:r>
                              <a:rPr lang="en-US" altLang="zh-CN" sz="1800" i="1">
                                <a:latin typeface="Cambria Math" panose="02040503050406030204" pitchFamily="18" charset="0"/>
                              </a:rPr>
                              <m:t>1+</m:t>
                            </m:r>
                          </m:sub>
                        </m:sSub>
                      </m:num>
                      <m:den>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𝑛</m:t>
                            </m:r>
                          </m:e>
                          <m:sub>
                            <m:r>
                              <a:rPr lang="en-US" altLang="zh-CN" sz="1800" i="1">
                                <a:latin typeface="Cambria Math" panose="02040503050406030204" pitchFamily="18" charset="0"/>
                              </a:rPr>
                              <m:t>++</m:t>
                            </m:r>
                          </m:sub>
                        </m:sSub>
                      </m:den>
                    </m:f>
                    <m:r>
                      <a:rPr lang="en-US" altLang="zh-CN" sz="1800" i="1">
                        <a:latin typeface="Cambria Math" panose="02040503050406030204" pitchFamily="18" charset="0"/>
                      </a:rPr>
                      <m:t>,</m:t>
                    </m:r>
                  </m:oMath>
                </a14:m>
                <a:r>
                  <a:rPr lang="zh-CN" altLang="en-US" sz="1800" dirty="0"/>
                  <a:t> </a:t>
                </a:r>
                <a:r>
                  <a:rPr lang="en-US" altLang="zh-CN" sz="1800" dirty="0"/>
                  <a:t>and</a:t>
                </a:r>
                <a:r>
                  <a:rPr lang="zh-CN" altLang="en-US" sz="1800" dirty="0"/>
                  <a:t> </a:t>
                </a:r>
                <a14:m>
                  <m:oMath xmlns:m="http://schemas.openxmlformats.org/officeDocument/2006/math">
                    <m:acc>
                      <m:accPr>
                        <m:chr m:val="̅"/>
                        <m:ctrlPr>
                          <a:rPr lang="en-US" altLang="zh-CN" sz="1800" i="1">
                            <a:latin typeface="Cambria Math" panose="02040503050406030204" pitchFamily="18" charset="0"/>
                          </a:rPr>
                        </m:ctrlPr>
                      </m:accPr>
                      <m:e>
                        <m:r>
                          <a:rPr lang="en-US" altLang="zh-CN" sz="1800" i="1">
                            <a:latin typeface="Cambria Math" panose="02040503050406030204" pitchFamily="18" charset="0"/>
                          </a:rPr>
                          <m:t>𝑠</m:t>
                        </m:r>
                      </m:e>
                    </m:acc>
                    <m:r>
                      <a:rPr lang="en-US" altLang="zh-CN" sz="1800" i="1">
                        <a:latin typeface="Cambria Math" panose="02040503050406030204" pitchFamily="18" charset="0"/>
                      </a:rPr>
                      <m:t>=</m:t>
                    </m:r>
                    <m:f>
                      <m:fPr>
                        <m:ctrlPr>
                          <a:rPr lang="en-US" altLang="zh-CN" sz="1800" i="1">
                            <a:latin typeface="Cambria Math" panose="02040503050406030204" pitchFamily="18" charset="0"/>
                          </a:rPr>
                        </m:ctrlPr>
                      </m:fPr>
                      <m:num>
                        <m:nary>
                          <m:naryPr>
                            <m:chr m:val="∑"/>
                            <m:subHide m:val="on"/>
                            <m:supHide m:val="on"/>
                            <m:ctrlPr>
                              <a:rPr lang="en-US" altLang="zh-CN" sz="1800" i="1">
                                <a:latin typeface="Cambria Math" panose="02040503050406030204" pitchFamily="18" charset="0"/>
                              </a:rPr>
                            </m:ctrlPr>
                          </m:naryPr>
                          <m:sub/>
                          <m:sup/>
                          <m:e>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𝑛</m:t>
                                </m:r>
                              </m:e>
                              <m:sub>
                                <m:r>
                                  <a:rPr lang="en-US" altLang="zh-CN" sz="1800" i="1">
                                    <a:latin typeface="Cambria Math" panose="02040503050406030204" pitchFamily="18" charset="0"/>
                                  </a:rPr>
                                  <m:t>+</m:t>
                                </m:r>
                                <m:r>
                                  <a:rPr lang="en-US" altLang="zh-CN" sz="1800" i="1">
                                    <a:latin typeface="Cambria Math" panose="02040503050406030204" pitchFamily="18" charset="0"/>
                                  </a:rPr>
                                  <m:t>𝑖</m:t>
                                </m:r>
                              </m:sub>
                            </m:sSub>
                          </m:e>
                        </m:nary>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𝑠</m:t>
                            </m:r>
                          </m:e>
                          <m:sub>
                            <m:r>
                              <a:rPr lang="en-US" altLang="zh-CN" sz="1800" i="1">
                                <a:latin typeface="Cambria Math" panose="02040503050406030204" pitchFamily="18" charset="0"/>
                              </a:rPr>
                              <m:t>𝑖</m:t>
                            </m:r>
                          </m:sub>
                        </m:sSub>
                      </m:num>
                      <m:den>
                        <m:r>
                          <a:rPr lang="en-US" altLang="zh-CN" sz="1800" i="1">
                            <a:latin typeface="Cambria Math" panose="02040503050406030204" pitchFamily="18" charset="0"/>
                          </a:rPr>
                          <m:t>𝑛</m:t>
                        </m:r>
                      </m:den>
                    </m:f>
                    <m:r>
                      <a:rPr lang="en-US" altLang="zh-CN" sz="1800" i="1">
                        <a:latin typeface="Cambria Math" panose="02040503050406030204" pitchFamily="18" charset="0"/>
                      </a:rPr>
                      <m:t>,</m:t>
                    </m:r>
                  </m:oMath>
                </a14:m>
                <a:r>
                  <a:rPr lang="zh-CN" altLang="en-US" sz="1800" dirty="0"/>
                  <a:t> </a:t>
                </a:r>
                <a14:m>
                  <m:oMath xmlns:m="http://schemas.openxmlformats.org/officeDocument/2006/math">
                    <m:r>
                      <a:rPr lang="en-US" altLang="zh-CN" sz="1800" i="1">
                        <a:latin typeface="Cambria Math" panose="02040503050406030204" pitchFamily="18" charset="0"/>
                      </a:rPr>
                      <m:t>𝑏</m:t>
                    </m:r>
                    <m:r>
                      <a:rPr lang="en-US" altLang="zh-CN" sz="1800" i="1">
                        <a:latin typeface="Cambria Math" panose="02040503050406030204" pitchFamily="18" charset="0"/>
                      </a:rPr>
                      <m:t>=</m:t>
                    </m:r>
                    <m:f>
                      <m:fPr>
                        <m:ctrlPr>
                          <a:rPr lang="en-US" altLang="zh-CN" sz="1800" i="1">
                            <a:latin typeface="Cambria Math" panose="02040503050406030204" pitchFamily="18" charset="0"/>
                          </a:rPr>
                        </m:ctrlPr>
                      </m:fPr>
                      <m:num>
                        <m:nary>
                          <m:naryPr>
                            <m:chr m:val="∑"/>
                            <m:subHide m:val="on"/>
                            <m:supHide m:val="on"/>
                            <m:ctrlPr>
                              <a:rPr lang="en-US" altLang="zh-CN" sz="1800" i="1">
                                <a:latin typeface="Cambria Math" panose="02040503050406030204" pitchFamily="18" charset="0"/>
                              </a:rPr>
                            </m:ctrlPr>
                          </m:naryPr>
                          <m:sub/>
                          <m:sup/>
                          <m:e>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𝑛</m:t>
                                </m:r>
                              </m:e>
                              <m:sub>
                                <m:r>
                                  <a:rPr lang="en-US" altLang="zh-CN" sz="1800" i="1">
                                    <a:latin typeface="Cambria Math" panose="02040503050406030204" pitchFamily="18" charset="0"/>
                                  </a:rPr>
                                  <m:t>+</m:t>
                                </m:r>
                                <m:r>
                                  <a:rPr lang="en-US" altLang="zh-CN" sz="1800" i="1">
                                    <a:latin typeface="Cambria Math" panose="02040503050406030204" pitchFamily="18" charset="0"/>
                                  </a:rPr>
                                  <m:t>𝑖</m:t>
                                </m:r>
                              </m:sub>
                            </m:sSub>
                          </m:e>
                        </m:nary>
                        <m:r>
                          <a:rPr lang="en-US" altLang="zh-CN" sz="1800" i="1">
                            <a:latin typeface="Cambria Math" panose="02040503050406030204" pitchFamily="18" charset="0"/>
                          </a:rPr>
                          <m:t>(</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𝑝</m:t>
                            </m:r>
                          </m:e>
                          <m:sub>
                            <m:r>
                              <a:rPr lang="en-US" altLang="zh-CN" sz="1800" i="1">
                                <a:latin typeface="Cambria Math" panose="02040503050406030204" pitchFamily="18" charset="0"/>
                              </a:rPr>
                              <m:t>1|</m:t>
                            </m:r>
                            <m:r>
                              <a:rPr lang="en-US" altLang="zh-CN" sz="1800" i="1">
                                <a:latin typeface="Cambria Math" panose="02040503050406030204" pitchFamily="18" charset="0"/>
                              </a:rPr>
                              <m:t>𝑖</m:t>
                            </m:r>
                          </m:sub>
                        </m:sSub>
                        <m:r>
                          <a:rPr lang="en-US" altLang="zh-CN" sz="1800" i="1">
                            <a:latin typeface="Cambria Math" panose="02040503050406030204" pitchFamily="18" charset="0"/>
                          </a:rPr>
                          <m:t>−</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𝑝</m:t>
                            </m:r>
                          </m:e>
                          <m:sub>
                            <m:r>
                              <a:rPr lang="en-US" altLang="zh-CN" sz="1800" i="1">
                                <a:latin typeface="Cambria Math" panose="02040503050406030204" pitchFamily="18" charset="0"/>
                              </a:rPr>
                              <m:t>1+</m:t>
                            </m:r>
                          </m:sub>
                        </m:sSub>
                        <m:r>
                          <a:rPr lang="en-US" altLang="zh-CN" sz="1800" i="1">
                            <a:latin typeface="Cambria Math" panose="02040503050406030204" pitchFamily="18" charset="0"/>
                          </a:rPr>
                          <m:t>)(</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𝑠</m:t>
                            </m:r>
                          </m:e>
                          <m:sub>
                            <m:r>
                              <a:rPr lang="en-US" altLang="zh-CN" sz="1800" i="1">
                                <a:latin typeface="Cambria Math" panose="02040503050406030204" pitchFamily="18" charset="0"/>
                              </a:rPr>
                              <m:t>𝑖</m:t>
                            </m:r>
                          </m:sub>
                        </m:sSub>
                        <m:r>
                          <a:rPr lang="en-US" altLang="zh-CN" sz="1800" i="1">
                            <a:latin typeface="Cambria Math" panose="02040503050406030204" pitchFamily="18" charset="0"/>
                          </a:rPr>
                          <m:t>−</m:t>
                        </m:r>
                        <m:acc>
                          <m:accPr>
                            <m:chr m:val="̅"/>
                            <m:ctrlPr>
                              <a:rPr lang="en-US" altLang="zh-CN" sz="1800" i="1">
                                <a:latin typeface="Cambria Math" panose="02040503050406030204" pitchFamily="18" charset="0"/>
                              </a:rPr>
                            </m:ctrlPr>
                          </m:accPr>
                          <m:e>
                            <m:r>
                              <a:rPr lang="en-US" altLang="zh-CN" sz="1800" i="1">
                                <a:latin typeface="Cambria Math" panose="02040503050406030204" pitchFamily="18" charset="0"/>
                              </a:rPr>
                              <m:t>𝑠</m:t>
                            </m:r>
                          </m:e>
                        </m:acc>
                        <m:r>
                          <a:rPr lang="en-US" altLang="zh-CN" sz="1800" i="1">
                            <a:latin typeface="Cambria Math" panose="02040503050406030204" pitchFamily="18" charset="0"/>
                          </a:rPr>
                          <m:t>)</m:t>
                        </m:r>
                      </m:num>
                      <m:den>
                        <m:nary>
                          <m:naryPr>
                            <m:chr m:val="∑"/>
                            <m:subHide m:val="on"/>
                            <m:supHide m:val="on"/>
                            <m:ctrlPr>
                              <a:rPr lang="en-US" altLang="zh-CN" sz="1800" i="1">
                                <a:latin typeface="Cambria Math" panose="02040503050406030204" pitchFamily="18" charset="0"/>
                              </a:rPr>
                            </m:ctrlPr>
                          </m:naryPr>
                          <m:sub/>
                          <m:sup/>
                          <m:e>
                            <m:sSup>
                              <m:sSupPr>
                                <m:ctrlPr>
                                  <a:rPr lang="en-US" altLang="zh-CN" sz="1800" i="1">
                                    <a:latin typeface="Cambria Math" panose="02040503050406030204" pitchFamily="18" charset="0"/>
                                  </a:rPr>
                                </m:ctrlPr>
                              </m:sSupPr>
                              <m:e>
                                <m:r>
                                  <a:rPr lang="en-US" altLang="zh-CN" sz="1800" i="1">
                                    <a:latin typeface="Cambria Math" panose="02040503050406030204" pitchFamily="18" charset="0"/>
                                  </a:rPr>
                                  <m:t>(</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𝑠</m:t>
                                    </m:r>
                                  </m:e>
                                  <m:sub>
                                    <m:r>
                                      <a:rPr lang="en-US" altLang="zh-CN" sz="1800" i="1">
                                        <a:latin typeface="Cambria Math" panose="02040503050406030204" pitchFamily="18" charset="0"/>
                                      </a:rPr>
                                      <m:t>𝑖</m:t>
                                    </m:r>
                                  </m:sub>
                                </m:sSub>
                                <m:r>
                                  <a:rPr lang="en-US" altLang="zh-CN" sz="1800" i="1">
                                    <a:latin typeface="Cambria Math" panose="02040503050406030204" pitchFamily="18" charset="0"/>
                                  </a:rPr>
                                  <m:t>−</m:t>
                                </m:r>
                                <m:acc>
                                  <m:accPr>
                                    <m:chr m:val="̅"/>
                                    <m:ctrlPr>
                                      <a:rPr lang="en-US" altLang="zh-CN" sz="1800" i="1">
                                        <a:latin typeface="Cambria Math" panose="02040503050406030204" pitchFamily="18" charset="0"/>
                                      </a:rPr>
                                    </m:ctrlPr>
                                  </m:accPr>
                                  <m:e>
                                    <m:r>
                                      <a:rPr lang="en-US" altLang="zh-CN" sz="1800" i="1">
                                        <a:latin typeface="Cambria Math" panose="02040503050406030204" pitchFamily="18" charset="0"/>
                                      </a:rPr>
                                      <m:t>𝑠</m:t>
                                    </m:r>
                                  </m:e>
                                </m:acc>
                                <m:r>
                                  <a:rPr lang="en-US" altLang="zh-CN" sz="1800" i="1">
                                    <a:latin typeface="Cambria Math" panose="02040503050406030204" pitchFamily="18" charset="0"/>
                                  </a:rPr>
                                  <m:t>)</m:t>
                                </m:r>
                              </m:e>
                              <m:sup>
                                <m:r>
                                  <a:rPr lang="en-US" altLang="zh-CN" sz="1800" i="1">
                                    <a:latin typeface="Cambria Math" panose="02040503050406030204" pitchFamily="18" charset="0"/>
                                  </a:rPr>
                                  <m:t>2</m:t>
                                </m:r>
                              </m:sup>
                            </m:sSup>
                          </m:e>
                        </m:nary>
                      </m:den>
                    </m:f>
                  </m:oMath>
                </a14:m>
                <a:r>
                  <a:rPr lang="zh-CN" altLang="en-US" sz="1800" dirty="0"/>
                  <a:t>  </a:t>
                </a:r>
                <a:endParaRPr lang="en-US" sz="1800" dirty="0"/>
              </a:p>
              <a:p>
                <a:pPr marL="0" indent="0">
                  <a:buNone/>
                </a:pPr>
                <a:endParaRPr lang="en-US" sz="900" dirty="0"/>
              </a:p>
              <a:p>
                <a:pPr marL="0" indent="0">
                  <a:buNone/>
                </a:pPr>
                <a14:m>
                  <m:oMathPara xmlns:m="http://schemas.openxmlformats.org/officeDocument/2006/math">
                    <m:oMathParaPr>
                      <m:jc m:val="centerGroup"/>
                    </m:oMathParaPr>
                    <m:oMath xmlns:m="http://schemas.openxmlformats.org/officeDocument/2006/math">
                      <m:sSup>
                        <m:sSupPr>
                          <m:ctrlPr>
                            <a:rPr lang="en-US" sz="1800" i="1" smtClean="0">
                              <a:latin typeface="Cambria Math" panose="02040503050406030204" pitchFamily="18" charset="0"/>
                            </a:rPr>
                          </m:ctrlPr>
                        </m:sSupPr>
                        <m:e>
                          <m:r>
                            <a:rPr lang="en-US" altLang="zh-CN" sz="1800" b="0" i="1" smtClean="0">
                              <a:latin typeface="Cambria Math" panose="02040503050406030204" pitchFamily="18" charset="0"/>
                            </a:rPr>
                            <m:t>𝑧</m:t>
                          </m:r>
                        </m:e>
                        <m:sup>
                          <m:r>
                            <a:rPr lang="en-US" altLang="zh-CN" sz="1800" b="0" i="1" smtClean="0">
                              <a:latin typeface="Cambria Math" panose="02040503050406030204" pitchFamily="18" charset="0"/>
                            </a:rPr>
                            <m:t>2</m:t>
                          </m:r>
                        </m:sup>
                      </m:sSup>
                      <m:r>
                        <a:rPr lang="en-US" altLang="zh-CN" sz="1800" b="0" i="1" smtClean="0">
                          <a:latin typeface="Cambria Math" panose="02040503050406030204" pitchFamily="18" charset="0"/>
                        </a:rPr>
                        <m:t>=</m:t>
                      </m:r>
                      <m:f>
                        <m:fPr>
                          <m:ctrlPr>
                            <a:rPr lang="en-US" altLang="zh-CN" sz="1800" b="0" i="1" smtClean="0">
                              <a:latin typeface="Cambria Math" panose="02040503050406030204" pitchFamily="18" charset="0"/>
                            </a:rPr>
                          </m:ctrlPr>
                        </m:fPr>
                        <m:num>
                          <m:sSup>
                            <m:sSupPr>
                              <m:ctrlPr>
                                <a:rPr lang="en-US" altLang="zh-CN" sz="1800" b="0" i="1" smtClean="0">
                                  <a:latin typeface="Cambria Math" panose="02040503050406030204" pitchFamily="18" charset="0"/>
                                </a:rPr>
                              </m:ctrlPr>
                            </m:sSupPr>
                            <m:e>
                              <m:r>
                                <a:rPr lang="en-US" altLang="zh-CN" sz="1800" b="0" i="1" smtClean="0">
                                  <a:latin typeface="Cambria Math" panose="02040503050406030204" pitchFamily="18" charset="0"/>
                                </a:rPr>
                                <m:t>𝑏</m:t>
                              </m:r>
                            </m:e>
                            <m:sup>
                              <m:r>
                                <a:rPr lang="en-US" altLang="zh-CN" sz="1800" b="0" i="1" smtClean="0">
                                  <a:latin typeface="Cambria Math" panose="02040503050406030204" pitchFamily="18" charset="0"/>
                                </a:rPr>
                                <m:t>2</m:t>
                              </m:r>
                            </m:sup>
                          </m:sSup>
                        </m:num>
                        <m:den>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𝑝</m:t>
                              </m:r>
                            </m:e>
                            <m:sub>
                              <m:r>
                                <a:rPr lang="en-US" altLang="zh-CN" sz="1800" b="0" i="1" smtClean="0">
                                  <a:latin typeface="Cambria Math" panose="02040503050406030204" pitchFamily="18" charset="0"/>
                                </a:rPr>
                                <m:t>1+</m:t>
                              </m:r>
                            </m:sub>
                          </m:sSub>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𝑝</m:t>
                              </m:r>
                            </m:e>
                            <m:sub>
                              <m:r>
                                <a:rPr lang="en-US" altLang="zh-CN" sz="1800" b="0" i="1" smtClean="0">
                                  <a:latin typeface="Cambria Math" panose="02040503050406030204" pitchFamily="18" charset="0"/>
                                </a:rPr>
                                <m:t>0+</m:t>
                              </m:r>
                            </m:sub>
                          </m:sSub>
                        </m:den>
                      </m:f>
                      <m:nary>
                        <m:naryPr>
                          <m:chr m:val="∑"/>
                          <m:subHide m:val="on"/>
                          <m:supHide m:val="on"/>
                          <m:ctrlPr>
                            <a:rPr lang="en-US" altLang="zh-CN" sz="1800" b="0" i="1" smtClean="0">
                              <a:latin typeface="Cambria Math" panose="02040503050406030204" pitchFamily="18" charset="0"/>
                            </a:rPr>
                          </m:ctrlPr>
                        </m:naryPr>
                        <m:sub/>
                        <m:sup/>
                        <m:e>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𝑛</m:t>
                              </m:r>
                            </m:e>
                            <m:sub>
                              <m:r>
                                <a:rPr lang="en-US" altLang="zh-CN" sz="1800" b="0" i="1" smtClean="0">
                                  <a:latin typeface="Cambria Math" panose="02040503050406030204" pitchFamily="18" charset="0"/>
                                </a:rPr>
                                <m:t>+</m:t>
                              </m:r>
                              <m:r>
                                <a:rPr lang="en-US" altLang="zh-CN" sz="1800" b="0" i="1" smtClean="0">
                                  <a:latin typeface="Cambria Math" panose="02040503050406030204" pitchFamily="18" charset="0"/>
                                </a:rPr>
                                <m:t>𝑖</m:t>
                              </m:r>
                            </m:sub>
                          </m:sSub>
                        </m:e>
                      </m:nary>
                      <m:sSup>
                        <m:sSupPr>
                          <m:ctrlPr>
                            <a:rPr lang="en-US" altLang="zh-CN" sz="1800" b="0" i="1" smtClean="0">
                              <a:latin typeface="Cambria Math" panose="02040503050406030204" pitchFamily="18" charset="0"/>
                            </a:rPr>
                          </m:ctrlPr>
                        </m:sSupPr>
                        <m:e>
                          <m:r>
                            <a:rPr lang="en-US" altLang="zh-CN" sz="1800" i="1">
                              <a:latin typeface="Cambria Math" panose="02040503050406030204" pitchFamily="18" charset="0"/>
                            </a:rPr>
                            <m:t>(</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𝑠</m:t>
                              </m:r>
                            </m:e>
                            <m:sub>
                              <m:r>
                                <a:rPr lang="en-US" altLang="zh-CN" sz="1800" i="1">
                                  <a:latin typeface="Cambria Math" panose="02040503050406030204" pitchFamily="18" charset="0"/>
                                </a:rPr>
                                <m:t>𝑖</m:t>
                              </m:r>
                            </m:sub>
                          </m:sSub>
                          <m:r>
                            <a:rPr lang="en-US" altLang="zh-CN" sz="1800" i="1">
                              <a:latin typeface="Cambria Math" panose="02040503050406030204" pitchFamily="18" charset="0"/>
                            </a:rPr>
                            <m:t>−</m:t>
                          </m:r>
                          <m:acc>
                            <m:accPr>
                              <m:chr m:val="̅"/>
                              <m:ctrlPr>
                                <a:rPr lang="en-US" altLang="zh-CN" sz="1800" i="1">
                                  <a:latin typeface="Cambria Math" panose="02040503050406030204" pitchFamily="18" charset="0"/>
                                </a:rPr>
                              </m:ctrlPr>
                            </m:accPr>
                            <m:e>
                              <m:r>
                                <a:rPr lang="en-US" altLang="zh-CN" sz="1800" i="1">
                                  <a:latin typeface="Cambria Math" panose="02040503050406030204" pitchFamily="18" charset="0"/>
                                </a:rPr>
                                <m:t>𝑠</m:t>
                              </m:r>
                            </m:e>
                          </m:acc>
                          <m:r>
                            <a:rPr lang="en-US" altLang="zh-CN" sz="1800" b="0" i="1" smtClean="0">
                              <a:latin typeface="Cambria Math" panose="02040503050406030204" pitchFamily="18" charset="0"/>
                            </a:rPr>
                            <m:t>)</m:t>
                          </m:r>
                        </m:e>
                        <m:sup>
                          <m:r>
                            <a:rPr lang="en-US" altLang="zh-CN" sz="1800" b="0" i="1" smtClean="0">
                              <a:latin typeface="Cambria Math" panose="02040503050406030204" pitchFamily="18" charset="0"/>
                            </a:rPr>
                            <m:t>2</m:t>
                          </m:r>
                        </m:sup>
                      </m:sSup>
                    </m:oMath>
                  </m:oMathPara>
                </a14:m>
                <a:endParaRPr lang="en-US" sz="1800" dirty="0"/>
              </a:p>
              <a:p>
                <a:pPr marL="0" indent="0">
                  <a:buNone/>
                </a:pPr>
                <a:r>
                  <a:rPr lang="en-US" altLang="zh-CN" sz="1800" b="0" dirty="0"/>
                  <a:t>where</a:t>
                </a:r>
                <a:r>
                  <a:rPr lang="zh-CN" altLang="en-US" sz="1800" b="0" dirty="0"/>
                  <a:t> </a:t>
                </a:r>
                <a14:m>
                  <m:oMath xmlns:m="http://schemas.openxmlformats.org/officeDocument/2006/math">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𝑝</m:t>
                        </m:r>
                      </m:e>
                      <m:sub>
                        <m:r>
                          <a:rPr lang="en-US" altLang="zh-CN" sz="1800" i="1">
                            <a:latin typeface="Cambria Math" panose="02040503050406030204" pitchFamily="18" charset="0"/>
                          </a:rPr>
                          <m:t>0+</m:t>
                        </m:r>
                      </m:sub>
                    </m:sSub>
                    <m:r>
                      <a:rPr lang="en-US" altLang="zh-CN" sz="1800" i="1">
                        <a:latin typeface="Cambria Math" panose="02040503050406030204" pitchFamily="18" charset="0"/>
                      </a:rPr>
                      <m:t>=1−</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𝑝</m:t>
                        </m:r>
                      </m:e>
                      <m:sub>
                        <m:r>
                          <a:rPr lang="en-US" altLang="zh-CN" sz="1800" i="1">
                            <a:latin typeface="Cambria Math" panose="02040503050406030204" pitchFamily="18" charset="0"/>
                          </a:rPr>
                          <m:t>1+</m:t>
                        </m:r>
                      </m:sub>
                    </m:sSub>
                    <m:r>
                      <a:rPr lang="en-US" altLang="zh-CN" sz="1800" b="0" i="1" smtClean="0">
                        <a:latin typeface="Cambria Math" panose="02040503050406030204" pitchFamily="18" charset="0"/>
                      </a:rPr>
                      <m:t>,</m:t>
                    </m:r>
                    <m:r>
                      <a:rPr lang="zh-CN" altLang="en-US" sz="1800" b="0" i="1" smtClean="0">
                        <a:latin typeface="Cambria Math" panose="02040503050406030204" pitchFamily="18" charset="0"/>
                      </a:rPr>
                      <m:t>  </m:t>
                    </m:r>
                    <m:r>
                      <a:rPr lang="en-US" altLang="zh-CN" sz="1800" b="0" i="1" smtClean="0">
                        <a:latin typeface="Cambria Math" panose="02040503050406030204" pitchFamily="18" charset="0"/>
                      </a:rPr>
                      <m:t>𝑧</m:t>
                    </m:r>
                  </m:oMath>
                </a14:m>
                <a:r>
                  <a:rPr lang="zh-CN" altLang="en-US" sz="1800" dirty="0"/>
                  <a:t> </a:t>
                </a:r>
                <a:r>
                  <a:rPr lang="en-US" altLang="zh-CN" sz="1800" dirty="0"/>
                  <a:t>has</a:t>
                </a:r>
                <a:r>
                  <a:rPr lang="zh-CN" altLang="en-US" sz="1800" dirty="0"/>
                  <a:t> </a:t>
                </a:r>
                <a:r>
                  <a:rPr lang="en-US" altLang="zh-CN" sz="1800" dirty="0"/>
                  <a:t>an</a:t>
                </a:r>
                <a:r>
                  <a:rPr lang="zh-CN" altLang="en-US" sz="1800" dirty="0"/>
                  <a:t> </a:t>
                </a:r>
                <a:r>
                  <a:rPr lang="en-US" altLang="zh-CN" sz="1800" dirty="0"/>
                  <a:t>asymptotic</a:t>
                </a:r>
                <a:r>
                  <a:rPr lang="zh-CN" altLang="en-US" sz="1800" dirty="0"/>
                  <a:t> </a:t>
                </a:r>
                <a:r>
                  <a:rPr lang="en-US" altLang="zh-CN" sz="1800" dirty="0"/>
                  <a:t>chi-squared</a:t>
                </a:r>
                <a:r>
                  <a:rPr lang="zh-CN" altLang="en-US" sz="1800" dirty="0"/>
                  <a:t> </a:t>
                </a:r>
                <a:r>
                  <a:rPr lang="en-US" altLang="zh-CN" sz="1800" dirty="0"/>
                  <a:t>distribution</a:t>
                </a:r>
                <a:r>
                  <a:rPr lang="zh-CN" altLang="en-US" sz="1800" dirty="0"/>
                  <a:t> </a:t>
                </a:r>
                <a:r>
                  <a:rPr lang="en-US" altLang="zh-CN" sz="1800" dirty="0"/>
                  <a:t>with</a:t>
                </a:r>
                <a:r>
                  <a:rPr lang="zh-CN" altLang="en-US" sz="1800" dirty="0"/>
                  <a:t> </a:t>
                </a:r>
                <a:r>
                  <a:rPr lang="en-US" altLang="zh-CN" sz="1800" dirty="0"/>
                  <a:t>df=1.</a:t>
                </a:r>
              </a:p>
              <a:p>
                <a:pPr marL="0" indent="0">
                  <a:buNone/>
                </a:pPr>
                <a:endParaRPr lang="en-US" altLang="zh-CN" sz="900" dirty="0"/>
              </a:p>
              <a:p>
                <a:pPr marL="0" indent="0">
                  <a:buNone/>
                </a:pPr>
                <a:r>
                  <a:rPr lang="en-US" altLang="zh-CN" sz="1800" dirty="0"/>
                  <a:t>OR</a:t>
                </a:r>
              </a:p>
              <a:p>
                <a:pPr marL="0" indent="0" algn="ctr">
                  <a:buNone/>
                </a:pPr>
                <a:r>
                  <a:rPr lang="zh-CN" altLang="en-US" sz="1800" dirty="0"/>
                  <a:t> </a:t>
                </a:r>
                <a14:m>
                  <m:oMath xmlns:m="http://schemas.openxmlformats.org/officeDocument/2006/math">
                    <m:r>
                      <a:rPr lang="en-US" altLang="zh-CN" sz="1800" b="0" i="1" smtClean="0">
                        <a:latin typeface="Cambria Math" panose="02040503050406030204" pitchFamily="18" charset="0"/>
                      </a:rPr>
                      <m:t>𝑧</m:t>
                    </m:r>
                    <m:r>
                      <a:rPr lang="en-US" altLang="zh-CN" sz="1800" b="0" i="1" smtClean="0">
                        <a:latin typeface="Cambria Math" panose="02040503050406030204" pitchFamily="18" charset="0"/>
                      </a:rPr>
                      <m:t>=</m:t>
                    </m:r>
                    <m:f>
                      <m:fPr>
                        <m:ctrlPr>
                          <a:rPr lang="en-US" altLang="zh-CN" sz="1800" b="0" i="1" smtClean="0">
                            <a:latin typeface="Cambria Math" panose="02040503050406030204" pitchFamily="18" charset="0"/>
                          </a:rPr>
                        </m:ctrlPr>
                      </m:fPr>
                      <m:num>
                        <m:nary>
                          <m:naryPr>
                            <m:chr m:val="∑"/>
                            <m:subHide m:val="on"/>
                            <m:supHide m:val="on"/>
                            <m:ctrlPr>
                              <a:rPr lang="en-US" altLang="zh-CN" sz="1800" b="0" i="1" smtClean="0">
                                <a:latin typeface="Cambria Math" panose="02040503050406030204" pitchFamily="18" charset="0"/>
                              </a:rPr>
                            </m:ctrlPr>
                          </m:naryPr>
                          <m:sub/>
                          <m:sup/>
                          <m:e>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𝑛</m:t>
                                </m:r>
                              </m:e>
                              <m:sub>
                                <m:r>
                                  <a:rPr lang="en-US" altLang="zh-CN" sz="1800" b="0" i="1" smtClean="0">
                                    <a:latin typeface="Cambria Math" panose="02040503050406030204" pitchFamily="18" charset="0"/>
                                  </a:rPr>
                                  <m:t>+</m:t>
                                </m:r>
                                <m:r>
                                  <a:rPr lang="en-US" altLang="zh-CN" sz="1800" b="0" i="1" smtClean="0">
                                    <a:latin typeface="Cambria Math" panose="02040503050406030204" pitchFamily="18" charset="0"/>
                                  </a:rPr>
                                  <m:t>𝑖</m:t>
                                </m:r>
                              </m:sub>
                            </m:sSub>
                            <m:r>
                              <a:rPr lang="en-US" altLang="zh-CN" sz="1800" b="0" i="1" smtClean="0">
                                <a:latin typeface="Cambria Math" panose="02040503050406030204" pitchFamily="18" charset="0"/>
                              </a:rPr>
                              <m:t>(</m:t>
                            </m:r>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𝑝</m:t>
                                </m:r>
                              </m:e>
                              <m:sub>
                                <m:r>
                                  <a:rPr lang="en-US" altLang="zh-CN" sz="1800" b="0" i="1" smtClean="0">
                                    <a:latin typeface="Cambria Math" panose="02040503050406030204" pitchFamily="18" charset="0"/>
                                  </a:rPr>
                                  <m:t>1|</m:t>
                                </m:r>
                                <m:r>
                                  <a:rPr lang="en-US" altLang="zh-CN" sz="1800" b="0" i="1" smtClean="0">
                                    <a:latin typeface="Cambria Math" panose="02040503050406030204" pitchFamily="18" charset="0"/>
                                  </a:rPr>
                                  <m:t>𝑖</m:t>
                                </m:r>
                              </m:sub>
                            </m:sSub>
                            <m:r>
                              <a:rPr lang="en-US" altLang="zh-CN" sz="1800" b="0" i="1" smtClean="0">
                                <a:latin typeface="Cambria Math" panose="02040503050406030204" pitchFamily="18" charset="0"/>
                              </a:rPr>
                              <m:t>−</m:t>
                            </m:r>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𝑝</m:t>
                                </m:r>
                              </m:e>
                              <m:sub>
                                <m:r>
                                  <a:rPr lang="en-US" altLang="zh-CN" sz="1800" b="0" i="1" smtClean="0">
                                    <a:latin typeface="Cambria Math" panose="02040503050406030204" pitchFamily="18" charset="0"/>
                                  </a:rPr>
                                  <m:t>1+</m:t>
                                </m:r>
                              </m:sub>
                            </m:sSub>
                            <m:r>
                              <a:rPr lang="en-US" altLang="zh-CN" sz="1800" b="0" i="1" smtClean="0">
                                <a:latin typeface="Cambria Math" panose="02040503050406030204" pitchFamily="18" charset="0"/>
                              </a:rPr>
                              <m:t>)(</m:t>
                            </m:r>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𝑠</m:t>
                                </m:r>
                              </m:e>
                              <m:sub>
                                <m:r>
                                  <a:rPr lang="en-US" altLang="zh-CN" sz="1800" b="0" i="1" smtClean="0">
                                    <a:latin typeface="Cambria Math" panose="02040503050406030204" pitchFamily="18" charset="0"/>
                                  </a:rPr>
                                  <m:t>𝑖</m:t>
                                </m:r>
                              </m:sub>
                            </m:sSub>
                            <m:r>
                              <a:rPr lang="en-US" altLang="zh-CN" sz="1800" b="0" i="1" smtClean="0">
                                <a:latin typeface="Cambria Math" panose="02040503050406030204" pitchFamily="18" charset="0"/>
                              </a:rPr>
                              <m:t>−</m:t>
                            </m:r>
                            <m:acc>
                              <m:accPr>
                                <m:chr m:val="̅"/>
                                <m:ctrlPr>
                                  <a:rPr lang="en-US" altLang="zh-CN" sz="1800" b="0" i="1" smtClean="0">
                                    <a:latin typeface="Cambria Math" panose="02040503050406030204" pitchFamily="18" charset="0"/>
                                  </a:rPr>
                                </m:ctrlPr>
                              </m:accPr>
                              <m:e>
                                <m:r>
                                  <a:rPr lang="en-US" altLang="zh-CN" sz="1800" b="0" i="1" smtClean="0">
                                    <a:latin typeface="Cambria Math" panose="02040503050406030204" pitchFamily="18" charset="0"/>
                                  </a:rPr>
                                  <m:t>𝑠</m:t>
                                </m:r>
                              </m:e>
                            </m:acc>
                            <m:r>
                              <a:rPr lang="en-US" altLang="zh-CN" sz="1800" b="0" i="1" smtClean="0">
                                <a:latin typeface="Cambria Math" panose="02040503050406030204" pitchFamily="18" charset="0"/>
                              </a:rPr>
                              <m:t>)</m:t>
                            </m:r>
                          </m:e>
                        </m:nary>
                      </m:num>
                      <m:den>
                        <m:rad>
                          <m:radPr>
                            <m:degHide m:val="on"/>
                            <m:ctrlPr>
                              <a:rPr lang="en-US" altLang="zh-CN" sz="1800" b="0" i="1" smtClean="0">
                                <a:latin typeface="Cambria Math" panose="02040503050406030204" pitchFamily="18" charset="0"/>
                              </a:rPr>
                            </m:ctrlPr>
                          </m:radPr>
                          <m:deg/>
                          <m:e>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𝑝</m:t>
                                </m:r>
                              </m:e>
                              <m:sub>
                                <m:r>
                                  <a:rPr lang="en-US" altLang="zh-CN" sz="1800" b="0" i="1" smtClean="0">
                                    <a:latin typeface="Cambria Math" panose="02040503050406030204" pitchFamily="18" charset="0"/>
                                  </a:rPr>
                                  <m:t>1+</m:t>
                                </m:r>
                              </m:sub>
                            </m:sSub>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𝑝</m:t>
                                </m:r>
                              </m:e>
                              <m:sub>
                                <m:r>
                                  <a:rPr lang="en-US" altLang="zh-CN" sz="1800" b="0" i="1" smtClean="0">
                                    <a:latin typeface="Cambria Math" panose="02040503050406030204" pitchFamily="18" charset="0"/>
                                  </a:rPr>
                                  <m:t>0+</m:t>
                                </m:r>
                              </m:sub>
                            </m:sSub>
                            <m:nary>
                              <m:naryPr>
                                <m:chr m:val="∑"/>
                                <m:subHide m:val="on"/>
                                <m:supHide m:val="on"/>
                                <m:ctrlPr>
                                  <a:rPr lang="en-US" altLang="zh-CN" sz="1800" i="1">
                                    <a:latin typeface="Cambria Math" panose="02040503050406030204" pitchFamily="18" charset="0"/>
                                  </a:rPr>
                                </m:ctrlPr>
                              </m:naryPr>
                              <m:sub/>
                              <m:sup/>
                              <m:e>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𝑛</m:t>
                                    </m:r>
                                  </m:e>
                                  <m:sub>
                                    <m:r>
                                      <a:rPr lang="en-US" altLang="zh-CN" sz="1800" i="1">
                                        <a:latin typeface="Cambria Math" panose="02040503050406030204" pitchFamily="18" charset="0"/>
                                      </a:rPr>
                                      <m:t>+</m:t>
                                    </m:r>
                                    <m:r>
                                      <a:rPr lang="en-US" altLang="zh-CN" sz="1800" i="1">
                                        <a:latin typeface="Cambria Math" panose="02040503050406030204" pitchFamily="18" charset="0"/>
                                      </a:rPr>
                                      <m:t>𝑖</m:t>
                                    </m:r>
                                  </m:sub>
                                </m:sSub>
                              </m:e>
                            </m:nary>
                            <m:sSup>
                              <m:sSupPr>
                                <m:ctrlPr>
                                  <a:rPr lang="en-US" altLang="zh-CN" sz="1800" i="1">
                                    <a:latin typeface="Cambria Math" panose="02040503050406030204" pitchFamily="18" charset="0"/>
                                  </a:rPr>
                                </m:ctrlPr>
                              </m:sSupPr>
                              <m:e>
                                <m:r>
                                  <a:rPr lang="en-US" altLang="zh-CN" sz="1800" i="1">
                                    <a:latin typeface="Cambria Math" panose="02040503050406030204" pitchFamily="18" charset="0"/>
                                  </a:rPr>
                                  <m:t>(</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𝑠</m:t>
                                    </m:r>
                                  </m:e>
                                  <m:sub>
                                    <m:r>
                                      <a:rPr lang="en-US" altLang="zh-CN" sz="1800" i="1">
                                        <a:latin typeface="Cambria Math" panose="02040503050406030204" pitchFamily="18" charset="0"/>
                                      </a:rPr>
                                      <m:t>𝑖</m:t>
                                    </m:r>
                                  </m:sub>
                                </m:sSub>
                                <m:r>
                                  <a:rPr lang="en-US" altLang="zh-CN" sz="1800" i="1">
                                    <a:latin typeface="Cambria Math" panose="02040503050406030204" pitchFamily="18" charset="0"/>
                                  </a:rPr>
                                  <m:t>−</m:t>
                                </m:r>
                                <m:acc>
                                  <m:accPr>
                                    <m:chr m:val="̅"/>
                                    <m:ctrlPr>
                                      <a:rPr lang="en-US" altLang="zh-CN" sz="1800" i="1">
                                        <a:latin typeface="Cambria Math" panose="02040503050406030204" pitchFamily="18" charset="0"/>
                                      </a:rPr>
                                    </m:ctrlPr>
                                  </m:accPr>
                                  <m:e>
                                    <m:r>
                                      <a:rPr lang="en-US" altLang="zh-CN" sz="1800" i="1">
                                        <a:latin typeface="Cambria Math" panose="02040503050406030204" pitchFamily="18" charset="0"/>
                                      </a:rPr>
                                      <m:t>𝑠</m:t>
                                    </m:r>
                                  </m:e>
                                </m:acc>
                                <m:r>
                                  <a:rPr lang="en-US" altLang="zh-CN" sz="1800" i="1">
                                    <a:latin typeface="Cambria Math" panose="02040503050406030204" pitchFamily="18" charset="0"/>
                                  </a:rPr>
                                  <m:t>)</m:t>
                                </m:r>
                              </m:e>
                              <m:sup>
                                <m:r>
                                  <a:rPr lang="en-US" altLang="zh-CN" sz="1800" i="1">
                                    <a:latin typeface="Cambria Math" panose="02040503050406030204" pitchFamily="18" charset="0"/>
                                  </a:rPr>
                                  <m:t>2</m:t>
                                </m:r>
                              </m:sup>
                            </m:sSup>
                          </m:e>
                        </m:rad>
                      </m:den>
                    </m:f>
                  </m:oMath>
                </a14:m>
                <a:r>
                  <a:rPr lang="zh-CN" altLang="en-US" sz="1800" dirty="0"/>
                  <a:t> </a:t>
                </a:r>
                <a:endParaRPr lang="en-US" altLang="zh-CN" sz="1800" dirty="0"/>
              </a:p>
              <a:p>
                <a:pPr marL="0" indent="0">
                  <a:buNone/>
                </a:pPr>
                <a:endParaRPr lang="en-US" altLang="zh-CN" sz="900" dirty="0"/>
              </a:p>
              <a:p>
                <a:pPr marL="0" indent="0">
                  <a:buNone/>
                </a:pPr>
                <a:r>
                  <a:rPr lang="en-US" altLang="zh-CN" sz="1800" dirty="0"/>
                  <a:t>Has</a:t>
                </a:r>
                <a:r>
                  <a:rPr lang="zh-CN" altLang="en-US" sz="1800" dirty="0"/>
                  <a:t> </a:t>
                </a:r>
                <a:r>
                  <a:rPr lang="en-US" altLang="zh-CN" sz="1800" dirty="0"/>
                  <a:t>an</a:t>
                </a:r>
                <a:r>
                  <a:rPr lang="zh-CN" altLang="en-US" sz="1800" dirty="0"/>
                  <a:t> </a:t>
                </a:r>
                <a:r>
                  <a:rPr lang="en-US" altLang="zh-CN" sz="1800" dirty="0"/>
                  <a:t>asymptotic</a:t>
                </a:r>
                <a:r>
                  <a:rPr lang="zh-CN" altLang="en-US" sz="1800" dirty="0"/>
                  <a:t> </a:t>
                </a:r>
                <a:r>
                  <a:rPr lang="en-US" altLang="zh-CN" sz="1800" dirty="0"/>
                  <a:t>normal</a:t>
                </a:r>
                <a:r>
                  <a:rPr lang="zh-CN" altLang="en-US" sz="1800" dirty="0"/>
                  <a:t> </a:t>
                </a:r>
                <a:r>
                  <a:rPr lang="en-US" altLang="zh-CN" sz="1800" dirty="0"/>
                  <a:t>distribution.</a:t>
                </a:r>
                <a:r>
                  <a:rPr lang="zh-CN" altLang="en-US" sz="1800" dirty="0"/>
                  <a:t> </a:t>
                </a:r>
                <a:r>
                  <a:rPr lang="en-US" altLang="zh-CN" sz="1800" dirty="0"/>
                  <a:t>Results</a:t>
                </a:r>
                <a:r>
                  <a:rPr lang="zh-CN" altLang="en-US" sz="1800" dirty="0"/>
                  <a:t> </a:t>
                </a:r>
                <a:r>
                  <a:rPr lang="en-US" altLang="zh-CN" sz="1800" dirty="0"/>
                  <a:t>of</a:t>
                </a:r>
                <a:r>
                  <a:rPr lang="zh-CN" altLang="en-US" sz="1800" dirty="0"/>
                  <a:t> </a:t>
                </a:r>
                <a:r>
                  <a:rPr lang="en-US" altLang="zh-CN" sz="1800" dirty="0"/>
                  <a:t>the</a:t>
                </a:r>
                <a:r>
                  <a:rPr lang="zh-CN" altLang="en-US" sz="1800" dirty="0"/>
                  <a:t> </a:t>
                </a:r>
                <a:r>
                  <a:rPr lang="en-US" altLang="zh-CN" sz="1800" dirty="0"/>
                  <a:t>Cochran-Armitage</a:t>
                </a:r>
                <a:r>
                  <a:rPr lang="zh-CN" altLang="en-US" sz="1800" dirty="0"/>
                  <a:t> </a:t>
                </a:r>
                <a:r>
                  <a:rPr lang="en-US" altLang="zh-CN" sz="1800" dirty="0"/>
                  <a:t>trend</a:t>
                </a:r>
                <a:r>
                  <a:rPr lang="zh-CN" altLang="en-US" sz="1800" dirty="0"/>
                  <a:t> </a:t>
                </a:r>
                <a:r>
                  <a:rPr lang="en-US" altLang="zh-CN" sz="1800" dirty="0"/>
                  <a:t>test</a:t>
                </a:r>
                <a:r>
                  <a:rPr lang="zh-CN" altLang="en-US" sz="1800" dirty="0"/>
                  <a:t> </a:t>
                </a:r>
                <a:r>
                  <a:rPr lang="en-US" altLang="zh-CN" sz="1800" dirty="0"/>
                  <a:t>are</a:t>
                </a:r>
                <a:r>
                  <a:rPr lang="zh-CN" altLang="en-US" sz="1800" dirty="0"/>
                  <a:t> </a:t>
                </a:r>
                <a:r>
                  <a:rPr lang="en-US" altLang="zh-CN" sz="1800" dirty="0"/>
                  <a:t>similar</a:t>
                </a:r>
                <a:r>
                  <a:rPr lang="zh-CN" altLang="en-US" sz="1800" dirty="0"/>
                  <a:t> </a:t>
                </a:r>
                <a:r>
                  <a:rPr lang="en-US" altLang="zh-CN" sz="1800" dirty="0"/>
                  <a:t>to</a:t>
                </a:r>
                <a:r>
                  <a:rPr lang="zh-CN" altLang="en-US" sz="1800" dirty="0"/>
                  <a:t> </a:t>
                </a:r>
                <a:r>
                  <a:rPr lang="en-US" altLang="zh-CN" sz="1800" dirty="0"/>
                  <a:t>those</a:t>
                </a:r>
                <a:r>
                  <a:rPr lang="zh-CN" altLang="en-US" sz="1800" dirty="0"/>
                  <a:t> </a:t>
                </a:r>
                <a:r>
                  <a:rPr lang="en-US" altLang="zh-CN" sz="1800" dirty="0"/>
                  <a:t>obtained</a:t>
                </a:r>
                <a:r>
                  <a:rPr lang="zh-CN" altLang="en-US" sz="1800" dirty="0"/>
                  <a:t> </a:t>
                </a:r>
                <a:r>
                  <a:rPr lang="en-US" altLang="zh-CN" sz="1800" dirty="0"/>
                  <a:t>by</a:t>
                </a:r>
                <a:r>
                  <a:rPr lang="zh-CN" altLang="en-US" sz="1800" dirty="0"/>
                  <a:t> </a:t>
                </a:r>
                <a:r>
                  <a:rPr lang="en-US" altLang="zh-CN" sz="1800" dirty="0"/>
                  <a:t>testing</a:t>
                </a:r>
                <a:r>
                  <a:rPr lang="zh-CN" altLang="en-US" sz="1800" dirty="0"/>
                  <a:t> </a:t>
                </a:r>
                <a:r>
                  <a:rPr lang="en-US" altLang="zh-CN" sz="1800" dirty="0"/>
                  <a:t>that</a:t>
                </a:r>
                <a:r>
                  <a:rPr lang="zh-CN" altLang="en-US" sz="1800" dirty="0"/>
                  <a:t> </a:t>
                </a:r>
                <a:r>
                  <a:rPr lang="en-US" altLang="zh-CN" sz="1800" dirty="0"/>
                  <a:t>the</a:t>
                </a:r>
                <a:r>
                  <a:rPr lang="zh-CN" altLang="en-US" sz="1800" dirty="0"/>
                  <a:t> </a:t>
                </a:r>
                <a:r>
                  <a:rPr lang="en-US" altLang="zh-CN" sz="1800" dirty="0"/>
                  <a:t>slop</a:t>
                </a:r>
                <a:r>
                  <a:rPr lang="zh-CN" altLang="en-US" sz="1800" dirty="0"/>
                  <a:t> </a:t>
                </a:r>
                <a:r>
                  <a:rPr lang="en-US" altLang="zh-CN" sz="1800" dirty="0"/>
                  <a:t>is</a:t>
                </a:r>
                <a:r>
                  <a:rPr lang="zh-CN" altLang="en-US" sz="1800" dirty="0"/>
                  <a:t> </a:t>
                </a:r>
                <a:r>
                  <a:rPr lang="en-US" altLang="zh-CN" sz="1800" dirty="0"/>
                  <a:t>zero</a:t>
                </a:r>
                <a:r>
                  <a:rPr lang="zh-CN" altLang="en-US" sz="1800" dirty="0"/>
                  <a:t> </a:t>
                </a:r>
                <a:r>
                  <a:rPr lang="en-US" altLang="zh-CN" sz="1800" dirty="0"/>
                  <a:t>in</a:t>
                </a:r>
                <a:r>
                  <a:rPr lang="zh-CN" altLang="en-US" sz="1800" dirty="0"/>
                  <a:t> </a:t>
                </a:r>
                <a:r>
                  <a:rPr lang="en-US" altLang="zh-CN" sz="1800" dirty="0"/>
                  <a:t>a</a:t>
                </a:r>
                <a:r>
                  <a:rPr lang="zh-CN" altLang="en-US" sz="1800" dirty="0"/>
                  <a:t> </a:t>
                </a:r>
                <a:r>
                  <a:rPr lang="en-US" altLang="zh-CN" sz="1800" dirty="0"/>
                  <a:t>linear</a:t>
                </a:r>
                <a:r>
                  <a:rPr lang="zh-CN" altLang="en-US" sz="1800" dirty="0"/>
                  <a:t> </a:t>
                </a:r>
                <a:r>
                  <a:rPr lang="en-US" altLang="zh-CN" sz="1800" dirty="0"/>
                  <a:t>logistic</a:t>
                </a:r>
                <a:r>
                  <a:rPr lang="zh-CN" altLang="en-US" sz="1800" dirty="0"/>
                  <a:t> </a:t>
                </a:r>
                <a:r>
                  <a:rPr lang="en-US" altLang="zh-CN" sz="1800" dirty="0"/>
                  <a:t>model.</a:t>
                </a:r>
              </a:p>
              <a:p>
                <a:pPr marL="0" indent="0">
                  <a:buNone/>
                </a:pPr>
                <a:endParaRPr lang="en-US" sz="2000" dirty="0"/>
              </a:p>
            </p:txBody>
          </p:sp>
        </mc:Choice>
        <mc:Fallback xmlns="">
          <p:sp>
            <p:nvSpPr>
              <p:cNvPr id="3" name="Content Placeholder 2">
                <a:extLst>
                  <a:ext uri="{FF2B5EF4-FFF2-40B4-BE49-F238E27FC236}">
                    <a16:creationId xmlns:a16="http://schemas.microsoft.com/office/drawing/2014/main" id="{270AA4EC-EA04-E741-943B-19F3D34CBBB2}"/>
                  </a:ext>
                </a:extLst>
              </p:cNvPr>
              <p:cNvSpPr>
                <a:spLocks noGrp="1" noRot="1" noChangeAspect="1" noMove="1" noResize="1" noEditPoints="1" noAdjustHandles="1" noChangeArrowheads="1" noChangeShapeType="1" noTextEdit="1"/>
              </p:cNvSpPr>
              <p:nvPr>
                <p:ph idx="1"/>
              </p:nvPr>
            </p:nvSpPr>
            <p:spPr>
              <a:xfrm>
                <a:off x="228600" y="1371600"/>
                <a:ext cx="7900416" cy="4416552"/>
              </a:xfrm>
              <a:blipFill>
                <a:blip r:embed="rId2"/>
                <a:stretch>
                  <a:fillRect l="-1605" t="-1724" r="-112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A552228-54D3-7A4D-8989-5870ABCF40C8}"/>
              </a:ext>
            </a:extLst>
          </p:cNvPr>
          <p:cNvSpPr>
            <a:spLocks noGrp="1"/>
          </p:cNvSpPr>
          <p:nvPr>
            <p:ph type="sldNum" sz="quarter" idx="12"/>
          </p:nvPr>
        </p:nvSpPr>
        <p:spPr/>
        <p:txBody>
          <a:bodyPr/>
          <a:lstStyle/>
          <a:p>
            <a:fld id="{0235576B-7F3C-4840-ADD7-A9DF1158E3A5}" type="slidenum">
              <a:rPr lang="en-US" smtClean="0"/>
              <a:pPr/>
              <a:t>42</a:t>
            </a:fld>
            <a:endParaRPr lang="en-US"/>
          </a:p>
        </p:txBody>
      </p:sp>
      <p:sp>
        <p:nvSpPr>
          <p:cNvPr id="5" name="TextBox 4">
            <a:extLst>
              <a:ext uri="{FF2B5EF4-FFF2-40B4-BE49-F238E27FC236}">
                <a16:creationId xmlns:a16="http://schemas.microsoft.com/office/drawing/2014/main" id="{0B224A2A-E04B-8E4A-A958-A0C33733D920}"/>
              </a:ext>
            </a:extLst>
          </p:cNvPr>
          <p:cNvSpPr txBox="1"/>
          <p:nvPr/>
        </p:nvSpPr>
        <p:spPr>
          <a:xfrm>
            <a:off x="7367016" y="5534236"/>
            <a:ext cx="1676400" cy="253916"/>
          </a:xfrm>
          <a:prstGeom prst="rect">
            <a:avLst/>
          </a:prstGeom>
          <a:noFill/>
        </p:spPr>
        <p:txBody>
          <a:bodyPr wrap="square" rtlCol="0">
            <a:spAutoFit/>
          </a:bodyPr>
          <a:lstStyle/>
          <a:p>
            <a:r>
              <a:rPr lang="en-US" altLang="zh-CN" sz="1050" i="1" dirty="0"/>
              <a:t>Liu,</a:t>
            </a:r>
            <a:r>
              <a:rPr lang="zh-CN" altLang="en-US" sz="1050" i="1" dirty="0"/>
              <a:t> </a:t>
            </a:r>
            <a:r>
              <a:rPr lang="en-US" altLang="zh-CN" sz="1050" i="1" dirty="0"/>
              <a:t>H.</a:t>
            </a:r>
            <a:endParaRPr lang="en-US" sz="1050" i="1" dirty="0"/>
          </a:p>
        </p:txBody>
      </p:sp>
    </p:spTree>
    <p:extLst>
      <p:ext uri="{BB962C8B-B14F-4D97-AF65-F5344CB8AC3E}">
        <p14:creationId xmlns:p14="http://schemas.microsoft.com/office/powerpoint/2010/main" val="30249579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23705-2CB1-8B48-AD64-A3D04288E046}"/>
              </a:ext>
            </a:extLst>
          </p:cNvPr>
          <p:cNvSpPr>
            <a:spLocks noGrp="1"/>
          </p:cNvSpPr>
          <p:nvPr>
            <p:ph type="title"/>
          </p:nvPr>
        </p:nvSpPr>
        <p:spPr>
          <a:xfrm>
            <a:off x="228600" y="155448"/>
            <a:ext cx="7543800" cy="914400"/>
          </a:xfrm>
        </p:spPr>
        <p:txBody>
          <a:bodyPr>
            <a:normAutofit fontScale="90000"/>
          </a:bodyPr>
          <a:lstStyle/>
          <a:p>
            <a:r>
              <a:rPr lang="en-US" altLang="zh-CN" dirty="0"/>
              <a:t>Example</a:t>
            </a:r>
            <a:r>
              <a:rPr lang="zh-CN" altLang="en-US" dirty="0"/>
              <a:t> </a:t>
            </a:r>
            <a:r>
              <a:rPr lang="en-US" altLang="zh-CN" dirty="0"/>
              <a:t>–</a:t>
            </a:r>
            <a:r>
              <a:rPr lang="zh-CN" altLang="en-US" dirty="0"/>
              <a:t> </a:t>
            </a:r>
            <a:r>
              <a:rPr lang="en-US" altLang="zh-CN" dirty="0"/>
              <a:t>Cochran-Armitage</a:t>
            </a:r>
            <a:r>
              <a:rPr lang="zh-CN" altLang="en-US" dirty="0"/>
              <a:t> </a:t>
            </a:r>
            <a:r>
              <a:rPr lang="en-US" altLang="zh-CN" dirty="0"/>
              <a:t>trend</a:t>
            </a:r>
            <a:r>
              <a:rPr lang="zh-CN" altLang="en-US" dirty="0"/>
              <a:t> </a:t>
            </a:r>
            <a:r>
              <a:rPr lang="en-US" altLang="zh-CN" dirty="0"/>
              <a:t>test</a:t>
            </a:r>
            <a:endParaRPr lang="en-US" dirty="0"/>
          </a:p>
        </p:txBody>
      </p:sp>
      <p:sp>
        <p:nvSpPr>
          <p:cNvPr id="3" name="Content Placeholder 2">
            <a:extLst>
              <a:ext uri="{FF2B5EF4-FFF2-40B4-BE49-F238E27FC236}">
                <a16:creationId xmlns:a16="http://schemas.microsoft.com/office/drawing/2014/main" id="{6AEF4EE6-87DC-2949-A116-75530B93C50C}"/>
              </a:ext>
            </a:extLst>
          </p:cNvPr>
          <p:cNvSpPr>
            <a:spLocks noGrp="1"/>
          </p:cNvSpPr>
          <p:nvPr>
            <p:ph idx="1"/>
          </p:nvPr>
        </p:nvSpPr>
        <p:spPr>
          <a:xfrm>
            <a:off x="228600" y="1406398"/>
            <a:ext cx="7543800" cy="1444752"/>
          </a:xfrm>
        </p:spPr>
        <p:txBody>
          <a:bodyPr/>
          <a:lstStyle/>
          <a:p>
            <a:pPr marL="0" indent="0">
              <a:buNone/>
            </a:pPr>
            <a:r>
              <a:rPr lang="en-US" sz="1800" dirty="0"/>
              <a:t>Suppose a study is conducted to test the effect of a drug on 40 subjects. The subjects are randomized into four balanced groups receiving 0 mg, 1 mg, 2 mg and 3 mg of the drug, respectively. The results for each of the two responses are recorded for each subject, and the raw data can be </a:t>
            </a:r>
            <a:r>
              <a:rPr lang="en-US" altLang="zh-CN" sz="1800" dirty="0"/>
              <a:t>categorized</a:t>
            </a:r>
            <a:r>
              <a:rPr lang="zh-CN" altLang="en-US" sz="1800" dirty="0"/>
              <a:t> </a:t>
            </a:r>
            <a:r>
              <a:rPr lang="en-US" altLang="zh-CN" sz="1800" dirty="0"/>
              <a:t>into</a:t>
            </a:r>
            <a:r>
              <a:rPr lang="en-US" sz="1800" dirty="0"/>
              <a:t>: </a:t>
            </a:r>
          </a:p>
          <a:p>
            <a:pPr marL="0" indent="0">
              <a:buNone/>
            </a:pPr>
            <a:endParaRPr lang="en-US" sz="700" dirty="0"/>
          </a:p>
          <a:p>
            <a:pPr marL="0" indent="0">
              <a:buNone/>
            </a:pPr>
            <a:endParaRPr lang="en-US" sz="1800"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EAFABE2-FD47-6C41-B357-FE0956B4AE37}"/>
              </a:ext>
            </a:extLst>
          </p:cNvPr>
          <p:cNvSpPr>
            <a:spLocks noGrp="1"/>
          </p:cNvSpPr>
          <p:nvPr>
            <p:ph type="sldNum" sz="quarter" idx="12"/>
          </p:nvPr>
        </p:nvSpPr>
        <p:spPr/>
        <p:txBody>
          <a:bodyPr/>
          <a:lstStyle/>
          <a:p>
            <a:fld id="{0235576B-7F3C-4840-ADD7-A9DF1158E3A5}" type="slidenum">
              <a:rPr lang="en-US" smtClean="0"/>
              <a:pPr/>
              <a:t>43</a:t>
            </a:fld>
            <a:endParaRPr lang="en-US"/>
          </a:p>
        </p:txBody>
      </p:sp>
      <p:graphicFrame>
        <p:nvGraphicFramePr>
          <p:cNvPr id="5" name="Table 4">
            <a:extLst>
              <a:ext uri="{FF2B5EF4-FFF2-40B4-BE49-F238E27FC236}">
                <a16:creationId xmlns:a16="http://schemas.microsoft.com/office/drawing/2014/main" id="{36F96075-5DD8-1845-A046-DD569BF96804}"/>
              </a:ext>
            </a:extLst>
          </p:cNvPr>
          <p:cNvGraphicFramePr>
            <a:graphicFrameLocks noGrp="1"/>
          </p:cNvGraphicFramePr>
          <p:nvPr>
            <p:extLst>
              <p:ext uri="{D42A27DB-BD31-4B8C-83A1-F6EECF244321}">
                <p14:modId xmlns:p14="http://schemas.microsoft.com/office/powerpoint/2010/main" val="1058260448"/>
              </p:ext>
            </p:extLst>
          </p:nvPr>
        </p:nvGraphicFramePr>
        <p:xfrm>
          <a:off x="857250" y="2971800"/>
          <a:ext cx="6286500" cy="1854200"/>
        </p:xfrm>
        <a:graphic>
          <a:graphicData uri="http://schemas.openxmlformats.org/drawingml/2006/table">
            <a:tbl>
              <a:tblPr firstRow="1" bandRow="1">
                <a:tableStyleId>{5C22544A-7EE6-4342-B048-85BDC9FD1C3A}</a:tableStyleId>
              </a:tblPr>
              <a:tblGrid>
                <a:gridCol w="1428750">
                  <a:extLst>
                    <a:ext uri="{9D8B030D-6E8A-4147-A177-3AD203B41FA5}">
                      <a16:colId xmlns:a16="http://schemas.microsoft.com/office/drawing/2014/main" val="2009967860"/>
                    </a:ext>
                  </a:extLst>
                </a:gridCol>
                <a:gridCol w="914400">
                  <a:extLst>
                    <a:ext uri="{9D8B030D-6E8A-4147-A177-3AD203B41FA5}">
                      <a16:colId xmlns:a16="http://schemas.microsoft.com/office/drawing/2014/main" val="458456074"/>
                    </a:ext>
                  </a:extLst>
                </a:gridCol>
                <a:gridCol w="990600">
                  <a:extLst>
                    <a:ext uri="{9D8B030D-6E8A-4147-A177-3AD203B41FA5}">
                      <a16:colId xmlns:a16="http://schemas.microsoft.com/office/drawing/2014/main" val="437985936"/>
                    </a:ext>
                  </a:extLst>
                </a:gridCol>
                <a:gridCol w="990600">
                  <a:extLst>
                    <a:ext uri="{9D8B030D-6E8A-4147-A177-3AD203B41FA5}">
                      <a16:colId xmlns:a16="http://schemas.microsoft.com/office/drawing/2014/main" val="3689273377"/>
                    </a:ext>
                  </a:extLst>
                </a:gridCol>
                <a:gridCol w="914400">
                  <a:extLst>
                    <a:ext uri="{9D8B030D-6E8A-4147-A177-3AD203B41FA5}">
                      <a16:colId xmlns:a16="http://schemas.microsoft.com/office/drawing/2014/main" val="415167037"/>
                    </a:ext>
                  </a:extLst>
                </a:gridCol>
                <a:gridCol w="1047750">
                  <a:extLst>
                    <a:ext uri="{9D8B030D-6E8A-4147-A177-3AD203B41FA5}">
                      <a16:colId xmlns:a16="http://schemas.microsoft.com/office/drawing/2014/main" val="3151221034"/>
                    </a:ext>
                  </a:extLst>
                </a:gridCol>
              </a:tblGrid>
              <a:tr h="370840">
                <a:tc rowSpan="2">
                  <a:txBody>
                    <a:bodyPr/>
                    <a:lstStyle/>
                    <a:p>
                      <a:endParaRPr lang="en-US" altLang="zh-CN" dirty="0">
                        <a:solidFill>
                          <a:schemeClr val="tx1"/>
                        </a:solidFill>
                      </a:endParaRPr>
                    </a:p>
                    <a:p>
                      <a:r>
                        <a:rPr lang="en-US" altLang="zh-CN" dirty="0">
                          <a:solidFill>
                            <a:schemeClr val="tx1"/>
                          </a:solidFill>
                        </a:rPr>
                        <a:t>Response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ctr"/>
                      <a:r>
                        <a:rPr lang="en-US" altLang="zh-CN" dirty="0">
                          <a:solidFill>
                            <a:schemeClr val="tx1"/>
                          </a:solidFill>
                        </a:rPr>
                        <a:t>Dosage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7236315"/>
                  </a:ext>
                </a:extLst>
              </a:tr>
              <a:tr h="370840">
                <a:tc vMerge="1">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r>
                        <a:rPr lang="en-US" altLang="zh-CN" dirty="0">
                          <a:solidFill>
                            <a:schemeClr val="tx1"/>
                          </a:solidFill>
                        </a:rPr>
                        <a:t>0</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dirty="0">
                          <a:solidFill>
                            <a:schemeClr val="tx1"/>
                          </a:solidFill>
                        </a:rPr>
                        <a:t>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dirty="0">
                          <a:solidFill>
                            <a:schemeClr val="tx1"/>
                          </a:solidFill>
                        </a:rPr>
                        <a:t>2</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dirty="0">
                          <a:solidFill>
                            <a:schemeClr val="tx1"/>
                          </a:solidFill>
                        </a:rPr>
                        <a:t>3</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dirty="0">
                          <a:solidFill>
                            <a:schemeClr val="tx1"/>
                          </a:solidFill>
                        </a:rPr>
                        <a:t>Total</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6220819"/>
                  </a:ext>
                </a:extLst>
              </a:tr>
              <a:tr h="370840">
                <a:tc>
                  <a:txBody>
                    <a:bodyPr/>
                    <a:lstStyle/>
                    <a:p>
                      <a:r>
                        <a:rPr lang="en-US" altLang="zh-CN" dirty="0">
                          <a:solidFill>
                            <a:schemeClr val="tx1"/>
                          </a:solidFill>
                        </a:rPr>
                        <a:t>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dirty="0">
                          <a:solidFill>
                            <a:schemeClr val="tx1"/>
                          </a:solidFill>
                        </a:rPr>
                        <a:t>10</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dirty="0">
                          <a:solidFill>
                            <a:schemeClr val="tx1"/>
                          </a:solidFill>
                        </a:rPr>
                        <a:t>9</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dirty="0">
                          <a:solidFill>
                            <a:schemeClr val="tx1"/>
                          </a:solidFill>
                        </a:rPr>
                        <a:t>10</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dirty="0">
                          <a:solidFill>
                            <a:schemeClr val="tx1"/>
                          </a:solidFill>
                        </a:rPr>
                        <a:t>7</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dirty="0">
                          <a:solidFill>
                            <a:schemeClr val="tx1"/>
                          </a:solidFill>
                        </a:rPr>
                        <a:t>36</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7312468"/>
                  </a:ext>
                </a:extLst>
              </a:tr>
              <a:tr h="370840">
                <a:tc>
                  <a:txBody>
                    <a:bodyPr/>
                    <a:lstStyle/>
                    <a:p>
                      <a:r>
                        <a:rPr lang="en-US" altLang="zh-CN" dirty="0">
                          <a:solidFill>
                            <a:schemeClr val="tx1"/>
                          </a:solidFill>
                        </a:rPr>
                        <a:t>0</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dirty="0">
                          <a:solidFill>
                            <a:schemeClr val="tx1"/>
                          </a:solidFill>
                        </a:rPr>
                        <a:t>0</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dirty="0">
                          <a:solidFill>
                            <a:schemeClr val="tx1"/>
                          </a:solidFill>
                        </a:rPr>
                        <a:t>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dirty="0">
                          <a:solidFill>
                            <a:schemeClr val="tx1"/>
                          </a:solidFill>
                        </a:rPr>
                        <a:t>0</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dirty="0">
                          <a:solidFill>
                            <a:schemeClr val="tx1"/>
                          </a:solidFill>
                        </a:rPr>
                        <a:t>3</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dirty="0">
                          <a:solidFill>
                            <a:schemeClr val="tx1"/>
                          </a:solidFill>
                        </a:rPr>
                        <a:t>4</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8430269"/>
                  </a:ext>
                </a:extLst>
              </a:tr>
              <a:tr h="370840">
                <a:tc>
                  <a:txBody>
                    <a:bodyPr/>
                    <a:lstStyle/>
                    <a:p>
                      <a:r>
                        <a:rPr lang="en-US" altLang="zh-CN" dirty="0">
                          <a:solidFill>
                            <a:schemeClr val="tx1"/>
                          </a:solidFill>
                        </a:rPr>
                        <a:t>Total</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dirty="0">
                          <a:solidFill>
                            <a:schemeClr val="tx1"/>
                          </a:solidFill>
                        </a:rPr>
                        <a:t>10</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dirty="0">
                          <a:solidFill>
                            <a:schemeClr val="tx1"/>
                          </a:solidFill>
                        </a:rPr>
                        <a:t>10</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dirty="0">
                          <a:solidFill>
                            <a:schemeClr val="tx1"/>
                          </a:solidFill>
                        </a:rPr>
                        <a:t>10</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dirty="0">
                          <a:solidFill>
                            <a:schemeClr val="tx1"/>
                          </a:solidFill>
                        </a:rPr>
                        <a:t>10</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dirty="0">
                          <a:solidFill>
                            <a:schemeClr val="tx1"/>
                          </a:solidFill>
                        </a:rPr>
                        <a:t>40</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8029038"/>
                  </a:ext>
                </a:extLst>
              </a:tr>
            </a:tbl>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3CC36C6-7EBB-634F-B643-88233A189FD8}"/>
                  </a:ext>
                </a:extLst>
              </p:cNvPr>
              <p:cNvSpPr txBox="1"/>
              <p:nvPr/>
            </p:nvSpPr>
            <p:spPr>
              <a:xfrm>
                <a:off x="228600" y="5105400"/>
                <a:ext cx="7543800" cy="923330"/>
              </a:xfrm>
              <a:prstGeom prst="rect">
                <a:avLst/>
              </a:prstGeom>
              <a:noFill/>
            </p:spPr>
            <p:txBody>
              <a:bodyPr wrap="square" rtlCol="0">
                <a:spAutoFit/>
              </a:bodyPr>
              <a:lstStyle/>
              <a:p>
                <a14:m>
                  <m:oMath xmlns:m="http://schemas.openxmlformats.org/officeDocument/2006/math">
                    <m:r>
                      <a:rPr lang="en-US" altLang="zh-CN" b="0" i="1" smtClean="0">
                        <a:latin typeface="Cambria Math" panose="02040503050406030204" pitchFamily="18" charset="0"/>
                      </a:rPr>
                      <m:t>𝑧</m:t>
                    </m:r>
                    <m:r>
                      <a:rPr lang="en-US" altLang="zh-CN" b="0" i="1" smtClean="0">
                        <a:latin typeface="Cambria Math" panose="02040503050406030204" pitchFamily="18" charset="0"/>
                      </a:rPr>
                      <m:t>=−1.8856</m:t>
                    </m:r>
                  </m:oMath>
                </a14:m>
                <a:r>
                  <a:rPr lang="zh-CN" altLang="en-US" dirty="0"/>
                  <a:t> </a:t>
                </a:r>
                <a:r>
                  <a:rPr lang="en-US" altLang="zh-CN" dirty="0"/>
                  <a:t>and</a:t>
                </a:r>
                <a:r>
                  <a:rPr lang="zh-CN" altLang="en-US" dirty="0"/>
                  <a:t> </a:t>
                </a:r>
                <a14:m>
                  <m:oMath xmlns:m="http://schemas.openxmlformats.org/officeDocument/2006/math">
                    <m:r>
                      <a:rPr lang="en-US" altLang="zh-CN" i="1">
                        <a:latin typeface="Cambria Math" panose="02040503050406030204" pitchFamily="18" charset="0"/>
                      </a:rPr>
                      <m:t>𝑝</m:t>
                    </m:r>
                    <m:r>
                      <a:rPr lang="en-US" altLang="zh-CN" i="1">
                        <a:latin typeface="Cambria Math" panose="02040503050406030204" pitchFamily="18" charset="0"/>
                      </a:rPr>
                      <m:t>−</m:t>
                    </m:r>
                    <m:r>
                      <a:rPr lang="en-US" altLang="zh-CN" i="1">
                        <a:latin typeface="Cambria Math" panose="02040503050406030204" pitchFamily="18" charset="0"/>
                      </a:rPr>
                      <m:t>𝑣𝑎𝑙𝑢𝑒</m:t>
                    </m:r>
                    <m:r>
                      <a:rPr lang="en-US" altLang="zh-CN" b="0" i="1" smtClean="0">
                        <a:latin typeface="Cambria Math" panose="02040503050406030204" pitchFamily="18" charset="0"/>
                      </a:rPr>
                      <m:t>=0.02967.</m:t>
                    </m:r>
                  </m:oMath>
                </a14:m>
                <a:r>
                  <a:rPr lang="zh-CN" altLang="en-US" dirty="0"/>
                  <a:t> </a:t>
                </a:r>
                <a:r>
                  <a:rPr lang="en-US" altLang="zh-CN" dirty="0"/>
                  <a:t>Reject</a:t>
                </a:r>
                <a:r>
                  <a:rPr lang="zh-CN" altLang="en-US" dirty="0"/>
                  <a:t> </a:t>
                </a:r>
                <a:r>
                  <a:rPr lang="en-US" altLang="zh-CN" dirty="0"/>
                  <a:t>the</a:t>
                </a:r>
                <a:r>
                  <a:rPr lang="zh-CN" altLang="en-US" dirty="0"/>
                  <a:t> </a:t>
                </a:r>
                <a:r>
                  <a:rPr lang="en-US" altLang="zh-CN" dirty="0"/>
                  <a:t>null</a:t>
                </a:r>
                <a:r>
                  <a:rPr lang="zh-CN" altLang="en-US" dirty="0"/>
                  <a:t> </a:t>
                </a:r>
                <a:r>
                  <a:rPr lang="en-US" altLang="zh-CN" dirty="0"/>
                  <a:t>hypothesis</a:t>
                </a:r>
                <a:r>
                  <a:rPr lang="zh-CN" altLang="en-US" dirty="0"/>
                  <a:t> </a:t>
                </a:r>
                <a:r>
                  <a:rPr lang="en-US" altLang="zh-CN" dirty="0"/>
                  <a:t>of</a:t>
                </a:r>
                <a:r>
                  <a:rPr lang="zh-CN" altLang="en-US" dirty="0"/>
                  <a:t> </a:t>
                </a:r>
                <a:r>
                  <a:rPr lang="en-US" altLang="zh-CN" dirty="0"/>
                  <a:t>no</a:t>
                </a:r>
                <a:r>
                  <a:rPr lang="zh-CN" altLang="en-US" dirty="0"/>
                  <a:t> </a:t>
                </a:r>
                <a:r>
                  <a:rPr lang="en-US" altLang="zh-CN" dirty="0"/>
                  <a:t>linear</a:t>
                </a:r>
                <a:r>
                  <a:rPr lang="zh-CN" altLang="en-US" dirty="0"/>
                  <a:t> </a:t>
                </a:r>
                <a:r>
                  <a:rPr lang="en-US" altLang="zh-CN" dirty="0"/>
                  <a:t>trend</a:t>
                </a:r>
                <a:r>
                  <a:rPr lang="zh-CN" altLang="en-US" dirty="0"/>
                  <a:t> </a:t>
                </a:r>
                <a:r>
                  <a:rPr lang="en-US" altLang="zh-CN" dirty="0"/>
                  <a:t>in</a:t>
                </a:r>
                <a:r>
                  <a:rPr lang="zh-CN" altLang="en-US" dirty="0"/>
                  <a:t> </a:t>
                </a:r>
                <a:r>
                  <a:rPr lang="en-US" altLang="zh-CN" dirty="0"/>
                  <a:t>binomial</a:t>
                </a:r>
                <a:r>
                  <a:rPr lang="zh-CN" altLang="en-US" dirty="0"/>
                  <a:t> </a:t>
                </a:r>
                <a:r>
                  <a:rPr lang="en-US" altLang="zh-CN" dirty="0"/>
                  <a:t>proportions</a:t>
                </a:r>
                <a:r>
                  <a:rPr lang="zh-CN" altLang="en-US" dirty="0"/>
                  <a:t> </a:t>
                </a:r>
                <a:r>
                  <a:rPr lang="en-US" altLang="zh-CN" dirty="0"/>
                  <a:t>of</a:t>
                </a:r>
                <a:r>
                  <a:rPr lang="zh-CN" altLang="en-US" dirty="0"/>
                  <a:t> </a:t>
                </a:r>
                <a:r>
                  <a:rPr lang="en-US" altLang="zh-CN" dirty="0"/>
                  <a:t>response</a:t>
                </a:r>
                <a:r>
                  <a:rPr lang="zh-CN" altLang="en-US" dirty="0"/>
                  <a:t> </a:t>
                </a:r>
                <a:r>
                  <a:rPr lang="en-US" altLang="zh-CN" dirty="0"/>
                  <a:t>across</a:t>
                </a:r>
                <a:r>
                  <a:rPr lang="zh-CN" altLang="en-US" dirty="0"/>
                  <a:t> </a:t>
                </a:r>
                <a:r>
                  <a:rPr lang="en-US" altLang="zh-CN" dirty="0"/>
                  <a:t>increasing</a:t>
                </a:r>
                <a:r>
                  <a:rPr lang="zh-CN" altLang="en-US" dirty="0"/>
                  <a:t> </a:t>
                </a:r>
                <a:r>
                  <a:rPr lang="en-US" altLang="zh-CN" dirty="0"/>
                  <a:t>levels</a:t>
                </a:r>
                <a:r>
                  <a:rPr lang="zh-CN" altLang="en-US" dirty="0"/>
                  <a:t> </a:t>
                </a:r>
                <a:r>
                  <a:rPr lang="en-US" altLang="zh-CN" dirty="0"/>
                  <a:t>of</a:t>
                </a:r>
                <a:r>
                  <a:rPr lang="zh-CN" altLang="en-US" dirty="0"/>
                  <a:t> </a:t>
                </a:r>
                <a:r>
                  <a:rPr lang="en-US" altLang="zh-CN" dirty="0"/>
                  <a:t>dosage.</a:t>
                </a:r>
                <a:r>
                  <a:rPr lang="zh-CN" altLang="en-US" dirty="0"/>
                  <a:t>  </a:t>
                </a:r>
                <a:endParaRPr lang="en-US" dirty="0"/>
              </a:p>
            </p:txBody>
          </p:sp>
        </mc:Choice>
        <mc:Fallback xmlns="">
          <p:sp>
            <p:nvSpPr>
              <p:cNvPr id="6" name="TextBox 5">
                <a:extLst>
                  <a:ext uri="{FF2B5EF4-FFF2-40B4-BE49-F238E27FC236}">
                    <a16:creationId xmlns:a16="http://schemas.microsoft.com/office/drawing/2014/main" id="{D3CC36C6-7EBB-634F-B643-88233A189FD8}"/>
                  </a:ext>
                </a:extLst>
              </p:cNvPr>
              <p:cNvSpPr txBox="1">
                <a:spLocks noRot="1" noChangeAspect="1" noMove="1" noResize="1" noEditPoints="1" noAdjustHandles="1" noChangeArrowheads="1" noChangeShapeType="1" noTextEdit="1"/>
              </p:cNvSpPr>
              <p:nvPr/>
            </p:nvSpPr>
            <p:spPr>
              <a:xfrm>
                <a:off x="228600" y="5105400"/>
                <a:ext cx="7543800" cy="923330"/>
              </a:xfrm>
              <a:prstGeom prst="rect">
                <a:avLst/>
              </a:prstGeom>
              <a:blipFill>
                <a:blip r:embed="rId3"/>
                <a:stretch>
                  <a:fillRect l="-672" t="-2703" b="-8108"/>
                </a:stretch>
              </a:blipFill>
            </p:spPr>
            <p:txBody>
              <a:bodyPr/>
              <a:lstStyle/>
              <a:p>
                <a:r>
                  <a:rPr lang="en-US">
                    <a:noFill/>
                  </a:rPr>
                  <a:t> </a:t>
                </a:r>
              </a:p>
            </p:txBody>
          </p:sp>
        </mc:Fallback>
      </mc:AlternateContent>
    </p:spTree>
    <p:extLst>
      <p:ext uri="{BB962C8B-B14F-4D97-AF65-F5344CB8AC3E}">
        <p14:creationId xmlns:p14="http://schemas.microsoft.com/office/powerpoint/2010/main" val="12767960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444F5-48A9-0644-8148-527B886C008C}"/>
              </a:ext>
            </a:extLst>
          </p:cNvPr>
          <p:cNvSpPr>
            <a:spLocks noGrp="1"/>
          </p:cNvSpPr>
          <p:nvPr>
            <p:ph type="title"/>
          </p:nvPr>
        </p:nvSpPr>
        <p:spPr/>
        <p:txBody>
          <a:bodyPr>
            <a:normAutofit/>
          </a:bodyPr>
          <a:lstStyle/>
          <a:p>
            <a:r>
              <a:rPr lang="en-US" altLang="zh-CN" dirty="0"/>
              <a:t>Ordinal</a:t>
            </a:r>
            <a:r>
              <a:rPr lang="zh-CN" altLang="en-US" dirty="0"/>
              <a:t> </a:t>
            </a:r>
            <a:r>
              <a:rPr lang="en-US" altLang="zh-CN" dirty="0"/>
              <a:t>data</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AFC6FDF-B2B2-E040-A62F-DD1126F02C1B}"/>
                  </a:ext>
                </a:extLst>
              </p:cNvPr>
              <p:cNvSpPr>
                <a:spLocks noGrp="1"/>
              </p:cNvSpPr>
              <p:nvPr>
                <p:ph idx="1"/>
              </p:nvPr>
            </p:nvSpPr>
            <p:spPr>
              <a:xfrm>
                <a:off x="255494" y="1524000"/>
                <a:ext cx="7543800" cy="4416552"/>
              </a:xfrm>
            </p:spPr>
            <p:txBody>
              <a:bodyPr>
                <a:normAutofit/>
              </a:bodyPr>
              <a:lstStyle/>
              <a:p>
                <a:pPr marL="0" indent="0">
                  <a:buNone/>
                </a:pPr>
                <a:r>
                  <a:rPr lang="en-US" sz="2000" dirty="0"/>
                  <a:t>The chi-square tests ignore some information when used to test independence between ordinal classifications. Taking the ordering into account are usually more powerful.</a:t>
                </a:r>
              </a:p>
              <a:p>
                <a:pPr marL="0" indent="0">
                  <a:buNone/>
                </a:pPr>
                <a:endParaRPr lang="en-US" sz="900" dirty="0"/>
              </a:p>
              <a:p>
                <a:pPr marL="0" indent="0">
                  <a:buNone/>
                </a:pPr>
                <a:r>
                  <a:rPr lang="en-US" sz="2000" dirty="0"/>
                  <a:t>In ordinal data analysis, we can assign scores to the levels for ordinal variables by using:</a:t>
                </a:r>
              </a:p>
              <a:p>
                <a:pPr lvl="1">
                  <a:buClr>
                    <a:schemeClr val="tx1"/>
                  </a:buClr>
                </a:pPr>
                <a:r>
                  <a:rPr lang="en-US" sz="2000" dirty="0"/>
                  <a:t>Average of category interval</a:t>
                </a:r>
              </a:p>
              <a:p>
                <a:pPr lvl="1">
                  <a:buClr>
                    <a:schemeClr val="tx1"/>
                  </a:buClr>
                </a:pPr>
                <a:r>
                  <a:rPr lang="en-US" sz="2000" dirty="0" err="1"/>
                  <a:t>Midrank</a:t>
                </a:r>
                <a:endParaRPr lang="en-US" sz="2000" dirty="0"/>
              </a:p>
              <a:p>
                <a:pPr marL="0" indent="0">
                  <a:buNone/>
                </a:pPr>
                <a:endParaRPr lang="en-US" sz="1000" dirty="0"/>
              </a:p>
              <a:p>
                <a:pPr marL="0" indent="0">
                  <a:buNone/>
                </a:pPr>
                <a:r>
                  <a:rPr lang="en-US" altLang="zh-CN" sz="2000" dirty="0"/>
                  <a:t>Then </a:t>
                </a:r>
                <a:r>
                  <a:rPr lang="en-US" altLang="zh-CN" sz="2000" dirty="0">
                    <a:solidFill>
                      <a:srgbClr val="0432FF"/>
                    </a:solidFill>
                  </a:rPr>
                  <a:t>Linear</a:t>
                </a:r>
                <a:r>
                  <a:rPr lang="zh-CN" altLang="en-US" sz="2000" dirty="0">
                    <a:solidFill>
                      <a:srgbClr val="0432FF"/>
                    </a:solidFill>
                  </a:rPr>
                  <a:t> </a:t>
                </a:r>
                <a:r>
                  <a:rPr lang="en-US" altLang="zh-CN" sz="2000" dirty="0">
                    <a:solidFill>
                      <a:srgbClr val="0432FF"/>
                    </a:solidFill>
                  </a:rPr>
                  <a:t>trend</a:t>
                </a:r>
                <a:r>
                  <a:rPr lang="zh-CN" altLang="en-US" sz="2000" dirty="0">
                    <a:solidFill>
                      <a:srgbClr val="0432FF"/>
                    </a:solidFill>
                  </a:rPr>
                  <a:t> </a:t>
                </a:r>
                <a:r>
                  <a:rPr lang="en-US" altLang="zh-CN" sz="2000" dirty="0">
                    <a:solidFill>
                      <a:srgbClr val="0432FF"/>
                    </a:solidFill>
                  </a:rPr>
                  <a:t>test</a:t>
                </a:r>
                <a:r>
                  <a:rPr lang="zh-CN" altLang="en-US" sz="2000" dirty="0">
                    <a:solidFill>
                      <a:srgbClr val="0432FF"/>
                    </a:solidFill>
                  </a:rPr>
                  <a:t> </a:t>
                </a:r>
                <a:r>
                  <a:rPr lang="en-US" altLang="zh-CN" sz="2000" dirty="0">
                    <a:solidFill>
                      <a:srgbClr val="0432FF"/>
                    </a:solidFill>
                  </a:rPr>
                  <a:t>statistic </a:t>
                </a:r>
                <a:r>
                  <a:rPr lang="en-US" altLang="zh-CN" sz="2000" dirty="0"/>
                  <a:t>can be used</a:t>
                </a:r>
                <a:r>
                  <a:rPr lang="pt" sz="2000" dirty="0"/>
                  <a:t>: </a:t>
                </a:r>
              </a:p>
              <a:p>
                <a:pPr marL="0" indent="0" algn="ctr">
                  <a:buNone/>
                </a:pPr>
                <a14:m>
                  <m:oMath xmlns:m="http://schemas.openxmlformats.org/officeDocument/2006/math">
                    <m:sSup>
                      <m:sSupPr>
                        <m:ctrlPr>
                          <a:rPr lang="pt" sz="2000" i="1">
                            <a:latin typeface="Cambria Math" panose="02040503050406030204" pitchFamily="18" charset="0"/>
                          </a:rPr>
                        </m:ctrlPr>
                      </m:sSupPr>
                      <m:e>
                        <m:r>
                          <a:rPr lang="en-US" sz="2000" i="1">
                            <a:latin typeface="Cambria Math" panose="02040503050406030204" pitchFamily="18" charset="0"/>
                          </a:rPr>
                          <m:t>𝑀</m:t>
                        </m:r>
                      </m:e>
                      <m:sup>
                        <m:r>
                          <a:rPr lang="pt" sz="2000" i="1">
                            <a:latin typeface="Cambria Math" panose="02040503050406030204" pitchFamily="18" charset="0"/>
                          </a:rPr>
                          <m:t>2</m:t>
                        </m:r>
                      </m:sup>
                    </m:sSup>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𝑛</m:t>
                        </m:r>
                        <m:r>
                          <a:rPr lang="en-US" sz="2000" i="1">
                            <a:latin typeface="Cambria Math" panose="02040503050406030204" pitchFamily="18" charset="0"/>
                          </a:rPr>
                          <m:t>−1</m:t>
                        </m:r>
                      </m:e>
                    </m:d>
                    <m:sSup>
                      <m:sSupPr>
                        <m:ctrlPr>
                          <a:rPr lang="pt" sz="2000" i="1">
                            <a:latin typeface="Cambria Math" panose="02040503050406030204" pitchFamily="18" charset="0"/>
                          </a:rPr>
                        </m:ctrlPr>
                      </m:sSupPr>
                      <m:e>
                        <m:r>
                          <a:rPr lang="en-US" sz="2000" i="1">
                            <a:latin typeface="Cambria Math" panose="02040503050406030204" pitchFamily="18" charset="0"/>
                          </a:rPr>
                          <m:t>𝑟</m:t>
                        </m:r>
                      </m:e>
                      <m:sup>
                        <m:r>
                          <a:rPr lang="en-US" sz="2000" i="1">
                            <a:latin typeface="Cambria Math" panose="02040503050406030204" pitchFamily="18" charset="0"/>
                          </a:rPr>
                          <m:t>2</m:t>
                        </m:r>
                      </m:sup>
                    </m:sSup>
                  </m:oMath>
                </a14:m>
                <a:r>
                  <a:rPr lang="zh-CN" altLang="en-US" sz="2000" dirty="0"/>
                  <a:t> </a:t>
                </a:r>
                <a:endParaRPr lang="en-US" altLang="zh-CN" sz="2000" dirty="0"/>
              </a:p>
              <a:p>
                <a:pPr marL="0" indent="0">
                  <a:buNone/>
                </a:pPr>
                <a:r>
                  <a:rPr lang="en-US" altLang="zh-CN" sz="2000" dirty="0"/>
                  <a:t>where</a:t>
                </a:r>
                <a:r>
                  <a:rPr lang="zh-CN" altLang="en-US" sz="2000" dirty="0"/>
                  <a:t> </a:t>
                </a:r>
                <a14:m>
                  <m:oMath xmlns:m="http://schemas.openxmlformats.org/officeDocument/2006/math">
                    <m:r>
                      <a:rPr lang="en-US" altLang="zh-CN" sz="2000" i="1" dirty="0">
                        <a:latin typeface="Cambria Math" panose="02040503050406030204" pitchFamily="18" charset="0"/>
                      </a:rPr>
                      <m:t>𝑟</m:t>
                    </m:r>
                  </m:oMath>
                </a14:m>
                <a:r>
                  <a:rPr lang="zh-CN" altLang="en-US" sz="2000" dirty="0"/>
                  <a:t> </a:t>
                </a:r>
                <a:r>
                  <a:rPr lang="en-US" altLang="zh-CN" sz="2000" dirty="0"/>
                  <a:t>is</a:t>
                </a:r>
                <a:r>
                  <a:rPr lang="zh-CN" altLang="en-US" sz="2000" dirty="0"/>
                  <a:t> </a:t>
                </a:r>
                <a:r>
                  <a:rPr lang="en-US" altLang="zh-CN" sz="2000" dirty="0"/>
                  <a:t>Pearson correlation between two variables.</a:t>
                </a:r>
                <a:endParaRPr lang="en-US" sz="2000" dirty="0"/>
              </a:p>
              <a:p>
                <a:pPr marL="457200" lvl="2" indent="0">
                  <a:buNone/>
                </a:pPr>
                <a:endParaRPr lang="en-US" sz="1000" dirty="0"/>
              </a:p>
              <a:p>
                <a:pPr marL="0" indent="0">
                  <a:buNone/>
                </a:pPr>
                <a:r>
                  <a:rPr lang="en-US" sz="2000" dirty="0"/>
                  <a:t>For large samples, it is approximately chi-squared with </a:t>
                </a:r>
                <a:r>
                  <a:rPr lang="en-US" sz="2000" dirty="0" err="1"/>
                  <a:t>df</a:t>
                </a:r>
                <a:r>
                  <a:rPr lang="en-US" sz="2000" dirty="0"/>
                  <a:t> = 1</a:t>
                </a:r>
                <a:r>
                  <a:rPr lang="en-US" altLang="zh-CN" sz="2000" dirty="0"/>
                  <a:t>.</a:t>
                </a:r>
                <a:endParaRPr lang="en-US" sz="2000" dirty="0"/>
              </a:p>
              <a:p>
                <a:endParaRPr lang="en-US" dirty="0"/>
              </a:p>
            </p:txBody>
          </p:sp>
        </mc:Choice>
        <mc:Fallback xmlns="">
          <p:sp>
            <p:nvSpPr>
              <p:cNvPr id="3" name="Content Placeholder 2">
                <a:extLst>
                  <a:ext uri="{FF2B5EF4-FFF2-40B4-BE49-F238E27FC236}">
                    <a16:creationId xmlns:a16="http://schemas.microsoft.com/office/drawing/2014/main" id="{EAFC6FDF-B2B2-E040-A62F-DD1126F02C1B}"/>
                  </a:ext>
                </a:extLst>
              </p:cNvPr>
              <p:cNvSpPr>
                <a:spLocks noGrp="1" noRot="1" noChangeAspect="1" noMove="1" noResize="1" noEditPoints="1" noAdjustHandles="1" noChangeArrowheads="1" noChangeShapeType="1" noTextEdit="1"/>
              </p:cNvSpPr>
              <p:nvPr>
                <p:ph idx="1"/>
              </p:nvPr>
            </p:nvSpPr>
            <p:spPr>
              <a:xfrm>
                <a:off x="255494" y="1524000"/>
                <a:ext cx="7543800" cy="4416552"/>
              </a:xfrm>
              <a:blipFill>
                <a:blip r:embed="rId3"/>
                <a:stretch>
                  <a:fillRect l="-2017" t="-2011" r="-1008" b="-114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BE2921A9-8D69-AF41-BEE0-BB0B3CB9C981}"/>
              </a:ext>
            </a:extLst>
          </p:cNvPr>
          <p:cNvSpPr>
            <a:spLocks noGrp="1"/>
          </p:cNvSpPr>
          <p:nvPr>
            <p:ph type="sldNum" sz="quarter" idx="12"/>
          </p:nvPr>
        </p:nvSpPr>
        <p:spPr/>
        <p:txBody>
          <a:bodyPr/>
          <a:lstStyle/>
          <a:p>
            <a:fld id="{0235576B-7F3C-4840-ADD7-A9DF1158E3A5}" type="slidenum">
              <a:rPr lang="en-US" smtClean="0"/>
              <a:pPr/>
              <a:t>44</a:t>
            </a:fld>
            <a:endParaRPr lang="en-US"/>
          </a:p>
        </p:txBody>
      </p:sp>
    </p:spTree>
    <p:extLst>
      <p:ext uri="{BB962C8B-B14F-4D97-AF65-F5344CB8AC3E}">
        <p14:creationId xmlns:p14="http://schemas.microsoft.com/office/powerpoint/2010/main" val="38796186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237AE-D455-4D4D-A300-49D3F8EBAF35}"/>
              </a:ext>
            </a:extLst>
          </p:cNvPr>
          <p:cNvSpPr>
            <a:spLocks noGrp="1"/>
          </p:cNvSpPr>
          <p:nvPr>
            <p:ph type="title"/>
          </p:nvPr>
        </p:nvSpPr>
        <p:spPr/>
        <p:txBody>
          <a:bodyPr>
            <a:noAutofit/>
          </a:bodyPr>
          <a:lstStyle/>
          <a:p>
            <a:r>
              <a:rPr lang="en-US" sz="2800" dirty="0"/>
              <a:t>Example – Linear trend test</a:t>
            </a:r>
            <a:r>
              <a:rPr lang="zh-CN" altLang="en-US" sz="2800" dirty="0"/>
              <a:t> </a:t>
            </a:r>
            <a:r>
              <a:rPr lang="en-US" altLang="zh-CN" sz="2800" dirty="0"/>
              <a:t>for</a:t>
            </a:r>
            <a:r>
              <a:rPr lang="zh-CN" altLang="en-US" sz="2800" dirty="0"/>
              <a:t> </a:t>
            </a:r>
            <a:r>
              <a:rPr lang="en-US" altLang="zh-CN" sz="2800" dirty="0"/>
              <a:t>ordinal</a:t>
            </a:r>
            <a:r>
              <a:rPr lang="zh-CN" altLang="en-US" sz="2800" dirty="0"/>
              <a:t> </a:t>
            </a:r>
            <a:r>
              <a:rPr lang="en-US" altLang="zh-CN" sz="2800" dirty="0"/>
              <a:t>data</a:t>
            </a:r>
            <a:endParaRPr lang="en-US" sz="28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F5C3E47-8304-9445-BAA7-AF1C5CDEB643}"/>
                  </a:ext>
                </a:extLst>
              </p:cNvPr>
              <p:cNvSpPr>
                <a:spLocks noGrp="1"/>
              </p:cNvSpPr>
              <p:nvPr>
                <p:ph idx="1"/>
              </p:nvPr>
            </p:nvSpPr>
            <p:spPr>
              <a:xfrm>
                <a:off x="2133600" y="1527048"/>
                <a:ext cx="5638800" cy="4721352"/>
              </a:xfrm>
            </p:spPr>
            <p:txBody>
              <a:bodyPr>
                <a:noAutofit/>
              </a:bodyPr>
              <a:lstStyle/>
              <a:p>
                <a:pPr marL="0" indent="0">
                  <a:buNone/>
                </a:pPr>
                <a:r>
                  <a:rPr lang="en-US" sz="1600" dirty="0"/>
                  <a:t>491 subjects are cross-classified according to the three factors: hypertension (</a:t>
                </a:r>
                <a:r>
                  <a:rPr lang="en-US" sz="1600" dirty="0" err="1"/>
                  <a:t>hyp</a:t>
                </a:r>
                <a:r>
                  <a:rPr lang="en-US" sz="1600" dirty="0"/>
                  <a:t>; 2 levels), obesity (</a:t>
                </a:r>
                <a:r>
                  <a:rPr lang="en-US" sz="1600" dirty="0" err="1"/>
                  <a:t>obe</a:t>
                </a:r>
                <a:r>
                  <a:rPr lang="en-US" sz="1600" dirty="0"/>
                  <a:t>; 3 levels) and alcohol (</a:t>
                </a:r>
                <a:r>
                  <a:rPr lang="en-US" sz="1600" dirty="0" err="1"/>
                  <a:t>alc</a:t>
                </a:r>
                <a:r>
                  <a:rPr lang="en-US" sz="1600" dirty="0"/>
                  <a:t>; 4 levels).</a:t>
                </a:r>
              </a:p>
              <a:p>
                <a:pPr lvl="1">
                  <a:buClr>
                    <a:schemeClr val="tx1"/>
                  </a:buClr>
                </a:pPr>
                <a:r>
                  <a:rPr lang="en-US" sz="1600" dirty="0" err="1"/>
                  <a:t>Alc</a:t>
                </a:r>
                <a:r>
                  <a:rPr lang="en-US" sz="1600" dirty="0"/>
                  <a:t>: the classification of alcohol intake of drinks per day (0, 1-2, 3-5, 6+)</a:t>
                </a:r>
              </a:p>
              <a:p>
                <a:pPr lvl="1">
                  <a:buClr>
                    <a:schemeClr val="tx1"/>
                  </a:buClr>
                </a:pPr>
                <a:r>
                  <a:rPr lang="en-US" sz="1600" dirty="0" err="1"/>
                  <a:t>Obe</a:t>
                </a:r>
                <a:r>
                  <a:rPr lang="en-US" sz="1600" dirty="0"/>
                  <a:t>: the classification of obesity (low, average, high)</a:t>
                </a:r>
              </a:p>
              <a:p>
                <a:pPr lvl="1">
                  <a:buClr>
                    <a:schemeClr val="tx1"/>
                  </a:buClr>
                </a:pPr>
                <a:r>
                  <a:rPr lang="en-US" sz="1600" dirty="0" err="1"/>
                  <a:t>Hyp</a:t>
                </a:r>
                <a:r>
                  <a:rPr lang="en-US" sz="1600" dirty="0"/>
                  <a:t>: the classification of hypertension (yes, no)</a:t>
                </a:r>
              </a:p>
              <a:p>
                <a:pPr marL="0" indent="0">
                  <a:buNone/>
                </a:pPr>
                <a:r>
                  <a:rPr lang="en-US" sz="1600" dirty="0"/>
                  <a:t>Objective: whether correlation between two ordinal variables. </a:t>
                </a:r>
                <a14:m>
                  <m:oMath xmlns:m="http://schemas.openxmlformats.org/officeDocument/2006/math">
                    <m:r>
                      <a:rPr lang="en-US" sz="1600" i="1" dirty="0">
                        <a:latin typeface="Cambria Math" panose="02040503050406030204" pitchFamily="18" charset="0"/>
                      </a:rPr>
                      <m:t>𝐻</m:t>
                    </m:r>
                    <m:r>
                      <a:rPr lang="en-US" sz="1600" i="1" baseline="-25000" dirty="0">
                        <a:latin typeface="Cambria Math" panose="02040503050406030204" pitchFamily="18" charset="0"/>
                      </a:rPr>
                      <m:t>0</m:t>
                    </m:r>
                    <m:r>
                      <a:rPr lang="en-US" sz="1600" i="1" dirty="0">
                        <a:latin typeface="Cambria Math" panose="02040503050406030204" pitchFamily="18" charset="0"/>
                      </a:rPr>
                      <m:t>: </m:t>
                    </m:r>
                    <m:r>
                      <a:rPr lang="en-US" sz="1600" i="1">
                        <a:latin typeface="Cambria Math" panose="02040503050406030204" pitchFamily="18" charset="0"/>
                        <a:ea typeface="Cambria Math" panose="02040503050406030204" pitchFamily="18" charset="0"/>
                      </a:rPr>
                      <m:t>𝜌</m:t>
                    </m:r>
                    <m:r>
                      <a:rPr lang="en-US" sz="1600" i="1">
                        <a:latin typeface="Cambria Math" panose="02040503050406030204" pitchFamily="18" charset="0"/>
                        <a:ea typeface="Cambria Math" panose="02040503050406030204" pitchFamily="18" charset="0"/>
                      </a:rPr>
                      <m:t>=0</m:t>
                    </m:r>
                  </m:oMath>
                </a14:m>
                <a:r>
                  <a:rPr lang="en-US" sz="1600" dirty="0"/>
                  <a:t> versus </a:t>
                </a:r>
                <a14:m>
                  <m:oMath xmlns:m="http://schemas.openxmlformats.org/officeDocument/2006/math">
                    <m:r>
                      <a:rPr lang="en-US" sz="1600" i="1" dirty="0">
                        <a:latin typeface="Cambria Math" panose="02040503050406030204" pitchFamily="18" charset="0"/>
                      </a:rPr>
                      <m:t>𝐻</m:t>
                    </m:r>
                    <m:r>
                      <a:rPr lang="en-US" sz="1600" i="1" baseline="-25000" dirty="0">
                        <a:latin typeface="Cambria Math" panose="02040503050406030204" pitchFamily="18" charset="0"/>
                      </a:rPr>
                      <m:t>𝐴</m:t>
                    </m:r>
                    <m:r>
                      <a:rPr lang="en-US" sz="1600" i="1" dirty="0">
                        <a:latin typeface="Cambria Math" panose="02040503050406030204" pitchFamily="18" charset="0"/>
                      </a:rPr>
                      <m:t>: </m:t>
                    </m:r>
                    <m:r>
                      <a:rPr lang="en-US" sz="1600" i="1">
                        <a:latin typeface="Cambria Math" panose="02040503050406030204" pitchFamily="18" charset="0"/>
                        <a:ea typeface="Cambria Math" panose="02040503050406030204" pitchFamily="18" charset="0"/>
                      </a:rPr>
                      <m:t>𝜌</m:t>
                    </m:r>
                    <m:r>
                      <a:rPr lang="en-US" sz="1600" i="1">
                        <a:latin typeface="Cambria Math" panose="02040503050406030204" pitchFamily="18" charset="0"/>
                        <a:ea typeface="Cambria Math" panose="02040503050406030204" pitchFamily="18" charset="0"/>
                      </a:rPr>
                      <m:t>≠0</m:t>
                    </m:r>
                  </m:oMath>
                </a14:m>
                <a:r>
                  <a:rPr lang="en-US" sz="1600" dirty="0"/>
                  <a:t> </a:t>
                </a:r>
              </a:p>
              <a:p>
                <a:pPr lvl="1">
                  <a:buClr>
                    <a:schemeClr val="tx1"/>
                  </a:buClr>
                </a:pPr>
                <a:r>
                  <a:rPr lang="en-US" sz="1600" dirty="0"/>
                  <a:t>U</a:t>
                </a:r>
                <a:r>
                  <a:rPr lang="pt" sz="1600" dirty="0"/>
                  <a:t>se linear trend test </a:t>
                </a:r>
                <a14:m>
                  <m:oMath xmlns:m="http://schemas.openxmlformats.org/officeDocument/2006/math">
                    <m:sSup>
                      <m:sSupPr>
                        <m:ctrlPr>
                          <a:rPr lang="pt" sz="1600" i="1">
                            <a:latin typeface="Cambria Math" panose="02040503050406030204" pitchFamily="18" charset="0"/>
                          </a:rPr>
                        </m:ctrlPr>
                      </m:sSupPr>
                      <m:e>
                        <m:r>
                          <a:rPr lang="en-US" sz="1600" i="1">
                            <a:latin typeface="Cambria Math" panose="02040503050406030204" pitchFamily="18" charset="0"/>
                          </a:rPr>
                          <m:t>𝑀</m:t>
                        </m:r>
                      </m:e>
                      <m:sup>
                        <m:r>
                          <a:rPr lang="pt" sz="1600" i="1">
                            <a:latin typeface="Cambria Math" panose="02040503050406030204" pitchFamily="18" charset="0"/>
                          </a:rPr>
                          <m:t>2</m:t>
                        </m:r>
                      </m:sup>
                    </m:sSup>
                    <m:r>
                      <a:rPr lang="en-US" sz="1600" i="1">
                        <a:latin typeface="Cambria Math" panose="02040503050406030204" pitchFamily="18" charset="0"/>
                      </a:rPr>
                      <m:t>=(</m:t>
                    </m:r>
                    <m:r>
                      <a:rPr lang="en-US" sz="1600" i="1">
                        <a:latin typeface="Cambria Math" panose="02040503050406030204" pitchFamily="18" charset="0"/>
                      </a:rPr>
                      <m:t>𝑛</m:t>
                    </m:r>
                    <m:r>
                      <a:rPr lang="en-US" sz="1600" i="1">
                        <a:latin typeface="Cambria Math" panose="02040503050406030204" pitchFamily="18" charset="0"/>
                      </a:rPr>
                      <m:t>−1)</m:t>
                    </m:r>
                    <m:sSup>
                      <m:sSupPr>
                        <m:ctrlPr>
                          <a:rPr lang="pt" sz="1600" i="1">
                            <a:latin typeface="Cambria Math" panose="02040503050406030204" pitchFamily="18" charset="0"/>
                          </a:rPr>
                        </m:ctrlPr>
                      </m:sSupPr>
                      <m:e>
                        <m:r>
                          <a:rPr lang="en-US" sz="1600" i="1">
                            <a:latin typeface="Cambria Math" panose="02040503050406030204" pitchFamily="18" charset="0"/>
                          </a:rPr>
                          <m:t>𝑟</m:t>
                        </m:r>
                      </m:e>
                      <m:sup>
                        <m:r>
                          <a:rPr lang="en-US" sz="1600" i="1">
                            <a:latin typeface="Cambria Math" panose="02040503050406030204" pitchFamily="18" charset="0"/>
                          </a:rPr>
                          <m:t>2</m:t>
                        </m:r>
                      </m:sup>
                    </m:sSup>
                  </m:oMath>
                </a14:m>
                <a:r>
                  <a:rPr lang="en-US" sz="1600" dirty="0"/>
                  <a:t> to test for independence between two variables. </a:t>
                </a:r>
              </a:p>
              <a:p>
                <a:pPr lvl="1">
                  <a:buClr>
                    <a:schemeClr val="tx1"/>
                  </a:buClr>
                </a:pPr>
                <a:r>
                  <a:rPr lang="en-US" sz="1600" dirty="0"/>
                  <a:t>Check p-value of statistic with degree of freedom 1.</a:t>
                </a:r>
              </a:p>
              <a:p>
                <a:pPr marL="0" indent="0">
                  <a:buNone/>
                </a:pPr>
                <a:endParaRPr lang="en-US" sz="1600" dirty="0"/>
              </a:p>
              <a:p>
                <a:pPr marL="0" indent="0">
                  <a:buNone/>
                </a:pPr>
                <a:r>
                  <a:rPr lang="zh-CN" altLang="en-US" sz="1050" i="1" dirty="0"/>
                  <a:t>                                                                                </a:t>
                </a:r>
                <a:r>
                  <a:rPr lang="en-US" sz="1050" i="1" dirty="0"/>
                  <a:t>Source: </a:t>
                </a:r>
                <a:r>
                  <a:rPr lang="en-US" sz="1050" i="1" dirty="0" err="1"/>
                  <a:t>Knuiman</a:t>
                </a:r>
                <a:r>
                  <a:rPr lang="en-US" sz="1050" i="1" dirty="0"/>
                  <a:t>, M.W. &amp; Speed, T.P. (1988)</a:t>
                </a:r>
              </a:p>
            </p:txBody>
          </p:sp>
        </mc:Choice>
        <mc:Fallback xmlns="">
          <p:sp>
            <p:nvSpPr>
              <p:cNvPr id="3" name="Content Placeholder 2">
                <a:extLst>
                  <a:ext uri="{FF2B5EF4-FFF2-40B4-BE49-F238E27FC236}">
                    <a16:creationId xmlns:a16="http://schemas.microsoft.com/office/drawing/2014/main" id="{0F5C3E47-8304-9445-BAA7-AF1C5CDEB643}"/>
                  </a:ext>
                </a:extLst>
              </p:cNvPr>
              <p:cNvSpPr>
                <a:spLocks noGrp="1" noRot="1" noChangeAspect="1" noMove="1" noResize="1" noEditPoints="1" noAdjustHandles="1" noChangeArrowheads="1" noChangeShapeType="1" noTextEdit="1"/>
              </p:cNvSpPr>
              <p:nvPr>
                <p:ph idx="1"/>
              </p:nvPr>
            </p:nvSpPr>
            <p:spPr>
              <a:xfrm>
                <a:off x="2133600" y="1527048"/>
                <a:ext cx="5638800" cy="4721352"/>
              </a:xfrm>
              <a:blipFill>
                <a:blip r:embed="rId3"/>
                <a:stretch>
                  <a:fillRect l="-2252" t="-1344" r="-112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F896950-8642-B34D-85B3-BE98C70E43A6}"/>
              </a:ext>
            </a:extLst>
          </p:cNvPr>
          <p:cNvSpPr>
            <a:spLocks noGrp="1"/>
          </p:cNvSpPr>
          <p:nvPr>
            <p:ph type="sldNum" sz="quarter" idx="12"/>
          </p:nvPr>
        </p:nvSpPr>
        <p:spPr/>
        <p:txBody>
          <a:bodyPr/>
          <a:lstStyle/>
          <a:p>
            <a:fld id="{0235576B-7F3C-4840-ADD7-A9DF1158E3A5}" type="slidenum">
              <a:rPr lang="en-US" smtClean="0"/>
              <a:pPr/>
              <a:t>45</a:t>
            </a:fld>
            <a:endParaRPr lang="en-US"/>
          </a:p>
        </p:txBody>
      </p:sp>
      <p:pic>
        <p:nvPicPr>
          <p:cNvPr id="6" name="Picture 5">
            <a:extLst>
              <a:ext uri="{FF2B5EF4-FFF2-40B4-BE49-F238E27FC236}">
                <a16:creationId xmlns:a16="http://schemas.microsoft.com/office/drawing/2014/main" id="{5F5E041E-04EE-A04A-99C6-22067DA2A1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939" y="1527048"/>
            <a:ext cx="1926510" cy="5049965"/>
          </a:xfrm>
          <a:prstGeom prst="rect">
            <a:avLst/>
          </a:prstGeom>
        </p:spPr>
      </p:pic>
    </p:spTree>
    <p:extLst>
      <p:ext uri="{BB962C8B-B14F-4D97-AF65-F5344CB8AC3E}">
        <p14:creationId xmlns:p14="http://schemas.microsoft.com/office/powerpoint/2010/main" val="23810600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BC809-7868-6141-B1D1-F6DAFF6C3A29}"/>
              </a:ext>
            </a:extLst>
          </p:cNvPr>
          <p:cNvSpPr>
            <a:spLocks noGrp="1"/>
          </p:cNvSpPr>
          <p:nvPr>
            <p:ph type="title"/>
          </p:nvPr>
        </p:nvSpPr>
        <p:spPr/>
        <p:txBody>
          <a:bodyPr/>
          <a:lstStyle/>
          <a:p>
            <a:r>
              <a:rPr lang="en-US" dirty="0" err="1"/>
              <a:t>Cont</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FDBE24-E1DE-AC4F-8749-3A318FAA8ED9}"/>
                  </a:ext>
                </a:extLst>
              </p:cNvPr>
              <p:cNvSpPr>
                <a:spLocks noGrp="1"/>
              </p:cNvSpPr>
              <p:nvPr>
                <p:ph idx="1"/>
              </p:nvPr>
            </p:nvSpPr>
            <p:spPr>
              <a:xfrm>
                <a:off x="2209800" y="1539620"/>
                <a:ext cx="5739384" cy="4879468"/>
              </a:xfrm>
            </p:spPr>
            <p:txBody>
              <a:bodyPr>
                <a:normAutofit fontScale="92500" lnSpcReduction="20000"/>
              </a:bodyPr>
              <a:lstStyle/>
              <a:p>
                <a:pPr marL="0" indent="0">
                  <a:buNone/>
                </a:pPr>
                <a:r>
                  <a:rPr lang="en-US" sz="1600" dirty="0"/>
                  <a:t>Assign scores to the level of ordinal variables</a:t>
                </a:r>
              </a:p>
              <a:p>
                <a:pPr lvl="1">
                  <a:buClr>
                    <a:schemeClr val="tx1"/>
                  </a:buClr>
                </a:pPr>
                <a:r>
                  <a:rPr lang="en-US" sz="1600" dirty="0"/>
                  <a:t>Average of the category interval</a:t>
                </a:r>
              </a:p>
              <a:p>
                <a:pPr lvl="2"/>
                <a:r>
                  <a:rPr lang="en-US" sz="1400" dirty="0"/>
                  <a:t>Obesity: low, median, high assign to 1, 2, 3</a:t>
                </a:r>
              </a:p>
              <a:p>
                <a:pPr lvl="2"/>
                <a:r>
                  <a:rPr lang="en-US" sz="1400" dirty="0"/>
                  <a:t>High BP: no, yes assign to 0, 1</a:t>
                </a:r>
              </a:p>
              <a:p>
                <a:pPr lvl="2"/>
                <a:r>
                  <a:rPr lang="en-US" sz="1400" dirty="0"/>
                  <a:t>Alcohol: 0, 1-2, 3-5, 6+ assign to 0, 1.5, 4, 7</a:t>
                </a:r>
              </a:p>
              <a:p>
                <a:pPr marL="457200" lvl="2" indent="0">
                  <a:buNone/>
                </a:pPr>
                <a:r>
                  <a:rPr lang="en-US" sz="1400" dirty="0"/>
                  <a:t>(Left graphic shown the recoding data)</a:t>
                </a:r>
              </a:p>
              <a:p>
                <a:pPr marL="457200" lvl="2" indent="0">
                  <a:buNone/>
                </a:pPr>
                <a:endParaRPr lang="en-US" sz="1200" dirty="0"/>
              </a:p>
              <a:p>
                <a:pPr lvl="1">
                  <a:buClr>
                    <a:schemeClr val="tx1"/>
                  </a:buClr>
                </a:pPr>
                <a:r>
                  <a:rPr lang="en-US" sz="1600" dirty="0" err="1"/>
                  <a:t>Midrank</a:t>
                </a:r>
                <a:endParaRPr lang="en-US" sz="1600" dirty="0"/>
              </a:p>
              <a:p>
                <a:pPr marL="457200" lvl="2" indent="0">
                  <a:buNone/>
                </a:pPr>
                <a:r>
                  <a:rPr lang="en-US" sz="1400" dirty="0"/>
                  <a:t>Rank the observations and applies </a:t>
                </a:r>
                <a:r>
                  <a:rPr lang="en-US" sz="1400" dirty="0" err="1"/>
                  <a:t>midrank</a:t>
                </a:r>
                <a:r>
                  <a:rPr lang="en-US" sz="1400" dirty="0"/>
                  <a:t> as scores.</a:t>
                </a:r>
              </a:p>
              <a:p>
                <a:pPr lvl="2"/>
                <a:r>
                  <a:rPr lang="en-US" sz="1400" dirty="0"/>
                  <a:t>Obesity: 83 for low (average among 1-165), 246 for median (from 166-326), 409 for high (from 327-491)</a:t>
                </a:r>
              </a:p>
              <a:p>
                <a:pPr marL="457200" lvl="2" indent="0">
                  <a:buNone/>
                </a:pPr>
                <a:endParaRPr lang="en-US" sz="1000" dirty="0"/>
              </a:p>
              <a:p>
                <a:pPr marL="0" indent="0">
                  <a:buNone/>
                </a:pPr>
                <a:r>
                  <a:rPr lang="en-US" sz="1600" dirty="0"/>
                  <a:t>Create contingency table</a:t>
                </a:r>
              </a:p>
              <a:p>
                <a:pPr marL="0" indent="0">
                  <a:buNone/>
                </a:pPr>
                <a:endParaRPr lang="en-US" sz="1600" dirty="0"/>
              </a:p>
              <a:p>
                <a:pPr marL="0" indent="0">
                  <a:buNone/>
                </a:pPr>
                <a:endParaRPr lang="en-US" sz="1600" dirty="0"/>
              </a:p>
              <a:p>
                <a:pPr marL="0" indent="0">
                  <a:buNone/>
                </a:pPr>
                <a:r>
                  <a:rPr lang="en-US" sz="1600" dirty="0"/>
                  <a:t>                                        (rows for obesity and columns for alcohol)</a:t>
                </a:r>
              </a:p>
              <a:p>
                <a:pPr marL="0" indent="0">
                  <a:buNone/>
                </a:pPr>
                <a:r>
                  <a:rPr lang="en-US" sz="1600" dirty="0"/>
                  <a:t>                          </a:t>
                </a:r>
              </a:p>
              <a:p>
                <a:pPr marL="227013" lvl="1" indent="0">
                  <a:buClr>
                    <a:schemeClr val="tx1"/>
                  </a:buClr>
                  <a:buNone/>
                </a:pPr>
                <a:r>
                  <a:rPr lang="en-US" sz="1600" dirty="0">
                    <a:solidFill>
                      <a:schemeClr val="tx1"/>
                    </a:solidFill>
                  </a:rPr>
                  <a:t>Pearson correlation between obesity and alcohol is </a:t>
                </a:r>
                <a14:m>
                  <m:oMath xmlns:m="http://schemas.openxmlformats.org/officeDocument/2006/math">
                    <m:sSup>
                      <m:sSupPr>
                        <m:ctrlPr>
                          <a:rPr lang="en-US" sz="1600" i="1" smtClean="0">
                            <a:solidFill>
                              <a:schemeClr val="tx1"/>
                            </a:solidFill>
                            <a:latin typeface="Cambria Math" panose="02040503050406030204" pitchFamily="18" charset="0"/>
                          </a:rPr>
                        </m:ctrlPr>
                      </m:sSupPr>
                      <m:e>
                        <m:r>
                          <a:rPr lang="en-US" sz="1600" b="0" i="1" smtClean="0">
                            <a:solidFill>
                              <a:schemeClr val="tx1"/>
                            </a:solidFill>
                            <a:latin typeface="Cambria Math" panose="02040503050406030204" pitchFamily="18" charset="0"/>
                          </a:rPr>
                          <m:t>𝑟</m:t>
                        </m:r>
                      </m:e>
                      <m:sup>
                        <m:r>
                          <a:rPr lang="en-US" sz="1600" b="0" i="1" smtClean="0">
                            <a:solidFill>
                              <a:schemeClr val="tx1"/>
                            </a:solidFill>
                            <a:latin typeface="Cambria Math" panose="02040503050406030204" pitchFamily="18" charset="0"/>
                          </a:rPr>
                          <m:t>2</m:t>
                        </m:r>
                      </m:sup>
                    </m:sSup>
                    <m:r>
                      <a:rPr lang="en-US" sz="1600" b="0" i="1" smtClean="0">
                        <a:solidFill>
                          <a:schemeClr val="tx1"/>
                        </a:solidFill>
                        <a:latin typeface="Cambria Math" panose="02040503050406030204" pitchFamily="18" charset="0"/>
                      </a:rPr>
                      <m:t>=0.103</m:t>
                    </m:r>
                  </m:oMath>
                </a14:m>
                <a:r>
                  <a:rPr lang="en-US" sz="1600" dirty="0">
                    <a:solidFill>
                      <a:schemeClr val="tx1"/>
                    </a:solidFill>
                  </a:rPr>
                  <a:t>, </a:t>
                </a:r>
                <a14:m>
                  <m:oMath xmlns:m="http://schemas.openxmlformats.org/officeDocument/2006/math">
                    <m:sSup>
                      <m:sSupPr>
                        <m:ctrlPr>
                          <a:rPr lang="en-US" sz="1600" i="1" smtClean="0">
                            <a:solidFill>
                              <a:schemeClr val="tx1"/>
                            </a:solidFill>
                            <a:latin typeface="Cambria Math" panose="02040503050406030204" pitchFamily="18" charset="0"/>
                          </a:rPr>
                        </m:ctrlPr>
                      </m:sSupPr>
                      <m:e>
                        <m:r>
                          <a:rPr lang="en-US" sz="1600" b="0" i="1" smtClean="0">
                            <a:solidFill>
                              <a:schemeClr val="tx1"/>
                            </a:solidFill>
                            <a:latin typeface="Cambria Math" panose="02040503050406030204" pitchFamily="18" charset="0"/>
                          </a:rPr>
                          <m:t>𝑀</m:t>
                        </m:r>
                      </m:e>
                      <m:sup>
                        <m:r>
                          <a:rPr lang="en-US" sz="1600" b="0" i="1" smtClean="0">
                            <a:solidFill>
                              <a:schemeClr val="tx1"/>
                            </a:solidFill>
                            <a:latin typeface="Cambria Math" panose="02040503050406030204" pitchFamily="18" charset="0"/>
                          </a:rPr>
                          <m:t>2</m:t>
                        </m:r>
                      </m:sup>
                    </m:sSup>
                    <m:r>
                      <a:rPr lang="en-US" sz="1600" b="0" i="1" smtClean="0">
                        <a:solidFill>
                          <a:schemeClr val="tx1"/>
                        </a:solidFill>
                        <a:latin typeface="Cambria Math" panose="02040503050406030204" pitchFamily="18" charset="0"/>
                      </a:rPr>
                      <m:t>=5.235</m:t>
                    </m:r>
                  </m:oMath>
                </a14:m>
                <a:r>
                  <a:rPr lang="en-US" sz="1600" dirty="0">
                    <a:solidFill>
                      <a:schemeClr val="tx1"/>
                    </a:solidFill>
                  </a:rPr>
                  <a:t>, </a:t>
                </a:r>
                <a14:m>
                  <m:oMath xmlns:m="http://schemas.openxmlformats.org/officeDocument/2006/math">
                    <m:r>
                      <a:rPr lang="en-US" sz="1600" b="0" i="1" smtClean="0">
                        <a:solidFill>
                          <a:schemeClr val="tx1"/>
                        </a:solidFill>
                        <a:latin typeface="Cambria Math" panose="02040503050406030204" pitchFamily="18" charset="0"/>
                      </a:rPr>
                      <m:t>𝑝</m:t>
                    </m:r>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𝑣𝑎𝑙𝑢𝑒</m:t>
                    </m:r>
                    <m:r>
                      <a:rPr lang="en-US" sz="1600" b="0" i="1" smtClean="0">
                        <a:solidFill>
                          <a:schemeClr val="tx1"/>
                        </a:solidFill>
                        <a:latin typeface="Cambria Math" panose="02040503050406030204" pitchFamily="18" charset="0"/>
                      </a:rPr>
                      <m:t>=0.0221</m:t>
                    </m:r>
                  </m:oMath>
                </a14:m>
                <a:r>
                  <a:rPr lang="en-US" sz="1600" dirty="0">
                    <a:solidFill>
                      <a:schemeClr val="tx1"/>
                    </a:solidFill>
                  </a:rPr>
                  <a:t> </a:t>
                </a:r>
              </a:p>
              <a:p>
                <a:pPr marL="227013" lvl="1" indent="0">
                  <a:buClr>
                    <a:schemeClr val="tx1"/>
                  </a:buClr>
                  <a:buNone/>
                </a:pPr>
                <a:endParaRPr lang="en-US" sz="1000" dirty="0">
                  <a:solidFill>
                    <a:schemeClr val="tx1"/>
                  </a:solidFill>
                </a:endParaRPr>
              </a:p>
              <a:p>
                <a:pPr marL="0" indent="0">
                  <a:buNone/>
                </a:pPr>
                <a:r>
                  <a:rPr lang="en-US" sz="1600" dirty="0"/>
                  <a:t>Compare with significant level and make conclusion.</a:t>
                </a:r>
              </a:p>
              <a:p>
                <a:pPr marL="227013" lvl="1" indent="0">
                  <a:buNone/>
                </a:pPr>
                <a:r>
                  <a:rPr lang="en-US" sz="1600" dirty="0"/>
                  <a:t>We have 95% confidence to conclude that there is association between obesity and alcohol.</a:t>
                </a:r>
              </a:p>
              <a:p>
                <a:pPr marL="228600" lvl="1" indent="0">
                  <a:buNone/>
                </a:pPr>
                <a:endParaRPr lang="en-US" sz="1800" dirty="0"/>
              </a:p>
              <a:p>
                <a:pPr marL="228600" lvl="1" indent="0">
                  <a:buNone/>
                </a:pPr>
                <a:endParaRPr lang="en-US" sz="1800" dirty="0"/>
              </a:p>
            </p:txBody>
          </p:sp>
        </mc:Choice>
        <mc:Fallback xmlns="">
          <p:sp>
            <p:nvSpPr>
              <p:cNvPr id="3" name="Content Placeholder 2">
                <a:extLst>
                  <a:ext uri="{FF2B5EF4-FFF2-40B4-BE49-F238E27FC236}">
                    <a16:creationId xmlns:a16="http://schemas.microsoft.com/office/drawing/2014/main" id="{FBFDBE24-E1DE-AC4F-8749-3A318FAA8ED9}"/>
                  </a:ext>
                </a:extLst>
              </p:cNvPr>
              <p:cNvSpPr>
                <a:spLocks noGrp="1" noRot="1" noChangeAspect="1" noMove="1" noResize="1" noEditPoints="1" noAdjustHandles="1" noChangeArrowheads="1" noChangeShapeType="1" noTextEdit="1"/>
              </p:cNvSpPr>
              <p:nvPr>
                <p:ph idx="1"/>
              </p:nvPr>
            </p:nvSpPr>
            <p:spPr>
              <a:xfrm>
                <a:off x="2209800" y="1539620"/>
                <a:ext cx="5739384" cy="4879468"/>
              </a:xfrm>
              <a:blipFill>
                <a:blip r:embed="rId2"/>
                <a:stretch>
                  <a:fillRect l="-1987" t="-207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9206EBA-207A-E94D-AB86-71AC6B109EA9}"/>
              </a:ext>
            </a:extLst>
          </p:cNvPr>
          <p:cNvSpPr>
            <a:spLocks noGrp="1"/>
          </p:cNvSpPr>
          <p:nvPr>
            <p:ph type="sldNum" sz="quarter" idx="12"/>
          </p:nvPr>
        </p:nvSpPr>
        <p:spPr/>
        <p:txBody>
          <a:bodyPr/>
          <a:lstStyle/>
          <a:p>
            <a:fld id="{0235576B-7F3C-4840-ADD7-A9DF1158E3A5}" type="slidenum">
              <a:rPr lang="en-US" smtClean="0"/>
              <a:pPr/>
              <a:t>46</a:t>
            </a:fld>
            <a:endParaRPr lang="en-US"/>
          </a:p>
        </p:txBody>
      </p:sp>
      <p:pic>
        <p:nvPicPr>
          <p:cNvPr id="9" name="Picture 8">
            <a:extLst>
              <a:ext uri="{FF2B5EF4-FFF2-40B4-BE49-F238E27FC236}">
                <a16:creationId xmlns:a16="http://schemas.microsoft.com/office/drawing/2014/main" id="{A570B697-4F88-874F-A78C-723439CD4A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4114800"/>
            <a:ext cx="1607014" cy="821362"/>
          </a:xfrm>
          <a:prstGeom prst="rect">
            <a:avLst/>
          </a:prstGeom>
        </p:spPr>
      </p:pic>
      <p:pic>
        <p:nvPicPr>
          <p:cNvPr id="6" name="Picture 5">
            <a:extLst>
              <a:ext uri="{FF2B5EF4-FFF2-40B4-BE49-F238E27FC236}">
                <a16:creationId xmlns:a16="http://schemas.microsoft.com/office/drawing/2014/main" id="{3A8E6AFE-97C9-2140-AAD4-B04EC1B5E0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584" y="1447800"/>
            <a:ext cx="1880994" cy="5123688"/>
          </a:xfrm>
          <a:prstGeom prst="rect">
            <a:avLst/>
          </a:prstGeom>
        </p:spPr>
      </p:pic>
    </p:spTree>
    <p:extLst>
      <p:ext uri="{BB962C8B-B14F-4D97-AF65-F5344CB8AC3E}">
        <p14:creationId xmlns:p14="http://schemas.microsoft.com/office/powerpoint/2010/main" val="12683964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41B42-E142-424B-91C4-28DE3F457318}"/>
              </a:ext>
            </a:extLst>
          </p:cNvPr>
          <p:cNvSpPr>
            <a:spLocks noGrp="1"/>
          </p:cNvSpPr>
          <p:nvPr>
            <p:ph type="title"/>
          </p:nvPr>
        </p:nvSpPr>
        <p:spPr/>
        <p:txBody>
          <a:bodyPr/>
          <a:lstStyle/>
          <a:p>
            <a:r>
              <a:rPr lang="en-US" dirty="0"/>
              <a:t>Compare result with other statistic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F2579D1-6935-E041-BE56-2226152D43BA}"/>
                  </a:ext>
                </a:extLst>
              </p:cNvPr>
              <p:cNvSpPr>
                <a:spLocks noGrp="1"/>
              </p:cNvSpPr>
              <p:nvPr>
                <p:ph idx="1"/>
              </p:nvPr>
            </p:nvSpPr>
            <p:spPr/>
            <p:txBody>
              <a:bodyPr>
                <a:normAutofit/>
              </a:bodyPr>
              <a:lstStyle/>
              <a:p>
                <a:endParaRPr lang="en-US" sz="2000" dirty="0"/>
              </a:p>
              <a:p>
                <a:endParaRPr lang="en-US" dirty="0"/>
              </a:p>
              <a:p>
                <a:endParaRPr lang="en-US" sz="2000" dirty="0"/>
              </a:p>
              <a:p>
                <a:endParaRPr lang="en-US" sz="2000" dirty="0"/>
              </a:p>
              <a:p>
                <a:pPr marL="0" indent="0">
                  <a:buNone/>
                </a:pPr>
                <a:endParaRPr lang="en-US" sz="2000" dirty="0"/>
              </a:p>
              <a:p>
                <a:pPr marL="0" indent="0">
                  <a:buNone/>
                </a:pPr>
                <a:r>
                  <a:rPr lang="en-US" sz="2000" dirty="0"/>
                  <a:t>Sensitivity to choice of scores</a:t>
                </a:r>
              </a:p>
              <a:p>
                <a:pPr lvl="1">
                  <a:buClr>
                    <a:schemeClr val="tx1"/>
                  </a:buClr>
                </a:pPr>
                <a:r>
                  <a:rPr lang="en-US" sz="2000" dirty="0"/>
                  <a:t>Scores that are linear transforms of each other, such as (1, 2, 3, 4) and (0, 2, 4, 6), have the same absolute correlation and hence the same </a:t>
                </a:r>
                <a14:m>
                  <m:oMath xmlns:m="http://schemas.openxmlformats.org/officeDocument/2006/math">
                    <m:sSup>
                      <m:sSupPr>
                        <m:ctrlPr>
                          <a:rPr lang="en-US" sz="2000" i="1">
                            <a:latin typeface="Cambria Math" panose="02040503050406030204" pitchFamily="18" charset="0"/>
                          </a:rPr>
                        </m:ctrlPr>
                      </m:sSupPr>
                      <m:e>
                        <m:r>
                          <a:rPr lang="en-US" sz="2000" b="0" i="1" smtClean="0">
                            <a:latin typeface="Cambria Math" panose="02040503050406030204" pitchFamily="18" charset="0"/>
                          </a:rPr>
                          <m:t>𝑀</m:t>
                        </m:r>
                      </m:e>
                      <m:sup>
                        <m:r>
                          <a:rPr lang="en-US" sz="2000" i="1">
                            <a:latin typeface="Cambria Math" panose="02040503050406030204" pitchFamily="18" charset="0"/>
                          </a:rPr>
                          <m:t>2</m:t>
                        </m:r>
                      </m:sup>
                    </m:sSup>
                  </m:oMath>
                </a14:m>
                <a:r>
                  <a:rPr lang="en-US" sz="2000" dirty="0"/>
                  <a:t>.</a:t>
                </a:r>
              </a:p>
              <a:p>
                <a:pPr lvl="1">
                  <a:buClr>
                    <a:schemeClr val="tx1"/>
                  </a:buClr>
                </a:pPr>
                <a:r>
                  <a:rPr lang="en-US" sz="2000" dirty="0"/>
                  <a:t>Results may depend on the scores when the data are highly unbalanced.</a:t>
                </a:r>
              </a:p>
              <a:p>
                <a:pPr lvl="1"/>
                <a:endParaRPr lang="en-US" dirty="0"/>
              </a:p>
              <a:p>
                <a:pPr lvl="1"/>
                <a:endParaRPr lang="en-US" dirty="0"/>
              </a:p>
              <a:p>
                <a:endParaRPr lang="en-US" dirty="0"/>
              </a:p>
            </p:txBody>
          </p:sp>
        </mc:Choice>
        <mc:Fallback xmlns="">
          <p:sp>
            <p:nvSpPr>
              <p:cNvPr id="3" name="Content Placeholder 2">
                <a:extLst>
                  <a:ext uri="{FF2B5EF4-FFF2-40B4-BE49-F238E27FC236}">
                    <a16:creationId xmlns:a16="http://schemas.microsoft.com/office/drawing/2014/main" id="{EF2579D1-6935-E041-BE56-2226152D43BA}"/>
                  </a:ext>
                </a:extLst>
              </p:cNvPr>
              <p:cNvSpPr>
                <a:spLocks noGrp="1" noRot="1" noChangeAspect="1" noMove="1" noResize="1" noEditPoints="1" noAdjustHandles="1" noChangeArrowheads="1" noChangeShapeType="1" noTextEdit="1"/>
              </p:cNvSpPr>
              <p:nvPr>
                <p:ph idx="1"/>
              </p:nvPr>
            </p:nvSpPr>
            <p:spPr>
              <a:blipFill>
                <a:blip r:embed="rId2"/>
                <a:stretch>
                  <a:fillRect l="-201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250F206-3E69-A54F-AC0E-24A7171DAE9D}"/>
              </a:ext>
            </a:extLst>
          </p:cNvPr>
          <p:cNvSpPr>
            <a:spLocks noGrp="1"/>
          </p:cNvSpPr>
          <p:nvPr>
            <p:ph type="sldNum" sz="quarter" idx="12"/>
          </p:nvPr>
        </p:nvSpPr>
        <p:spPr/>
        <p:txBody>
          <a:bodyPr/>
          <a:lstStyle/>
          <a:p>
            <a:fld id="{0235576B-7F3C-4840-ADD7-A9DF1158E3A5}" type="slidenum">
              <a:rPr lang="en-US" smtClean="0"/>
              <a:pPr/>
              <a:t>47</a:t>
            </a:fld>
            <a:endParaRPr lang="en-US"/>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14853911-9FFE-C24E-B6C7-759E7DCD15B8}"/>
                  </a:ext>
                </a:extLst>
              </p:cNvPr>
              <p:cNvGraphicFramePr>
                <a:graphicFrameLocks noGrp="1"/>
              </p:cNvGraphicFramePr>
              <p:nvPr>
                <p:extLst>
                  <p:ext uri="{D42A27DB-BD31-4B8C-83A1-F6EECF244321}">
                    <p14:modId xmlns:p14="http://schemas.microsoft.com/office/powerpoint/2010/main" val="1563749790"/>
                  </p:ext>
                </p:extLst>
              </p:nvPr>
            </p:nvGraphicFramePr>
            <p:xfrm>
              <a:off x="1447800" y="1527048"/>
              <a:ext cx="5105400" cy="152400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809778058"/>
                        </a:ext>
                      </a:extLst>
                    </a:gridCol>
                    <a:gridCol w="914400">
                      <a:extLst>
                        <a:ext uri="{9D8B030D-6E8A-4147-A177-3AD203B41FA5}">
                          <a16:colId xmlns:a16="http://schemas.microsoft.com/office/drawing/2014/main" val="2387924250"/>
                        </a:ext>
                      </a:extLst>
                    </a:gridCol>
                    <a:gridCol w="838200">
                      <a:extLst>
                        <a:ext uri="{9D8B030D-6E8A-4147-A177-3AD203B41FA5}">
                          <a16:colId xmlns:a16="http://schemas.microsoft.com/office/drawing/2014/main" val="470558233"/>
                        </a:ext>
                      </a:extLst>
                    </a:gridCol>
                    <a:gridCol w="914400">
                      <a:extLst>
                        <a:ext uri="{9D8B030D-6E8A-4147-A177-3AD203B41FA5}">
                          <a16:colId xmlns:a16="http://schemas.microsoft.com/office/drawing/2014/main" val="3770228457"/>
                        </a:ext>
                      </a:extLst>
                    </a:gridCol>
                  </a:tblGrid>
                  <a:tr h="3810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p>
                                  <m:sSupPr>
                                    <m:ctrlPr>
                                      <a:rPr lang="en-US"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𝑋</m:t>
                                    </m:r>
                                  </m:e>
                                  <m:sup>
                                    <m:r>
                                      <a:rPr lang="en-US" altLang="zh-CN" b="0" i="1" smtClean="0">
                                        <a:solidFill>
                                          <a:schemeClr val="tx1"/>
                                        </a:solidFill>
                                        <a:latin typeface="Cambria Math" panose="02040503050406030204" pitchFamily="18" charset="0"/>
                                      </a:rPr>
                                      <m:t>2</m:t>
                                    </m:r>
                                  </m:sup>
                                </m:sSup>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p>
                                  <m:sSupPr>
                                    <m:ctrlPr>
                                      <a:rPr lang="en-US" i="1" smtClean="0">
                                        <a:solidFill>
                                          <a:schemeClr val="tx1"/>
                                        </a:solidFill>
                                        <a:latin typeface="Cambria Math" panose="02040503050406030204" pitchFamily="18" charset="0"/>
                                      </a:rPr>
                                    </m:ctrlPr>
                                  </m:sSupPr>
                                  <m:e>
                                    <m:r>
                                      <a:rPr lang="en-US" altLang="zh-CN" b="0" i="1" smtClean="0">
                                        <a:solidFill>
                                          <a:schemeClr val="tx1"/>
                                        </a:solidFill>
                                        <a:latin typeface="Cambria Math" panose="02040503050406030204" pitchFamily="18" charset="0"/>
                                      </a:rPr>
                                      <m:t>𝐺</m:t>
                                    </m:r>
                                  </m:e>
                                  <m:sup>
                                    <m:r>
                                      <a:rPr lang="en-US" altLang="zh-CN" b="0" i="1" smtClean="0">
                                        <a:solidFill>
                                          <a:schemeClr val="tx1"/>
                                        </a:solidFill>
                                        <a:latin typeface="Cambria Math" panose="02040503050406030204" pitchFamily="18" charset="0"/>
                                      </a:rPr>
                                      <m:t>2</m:t>
                                    </m:r>
                                  </m:sup>
                                </m:sSup>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p>
                                  <m:sSupPr>
                                    <m:ctrlPr>
                                      <a:rPr lang="en-US" i="1" smtClean="0">
                                        <a:solidFill>
                                          <a:schemeClr val="tx1"/>
                                        </a:solidFill>
                                        <a:latin typeface="Cambria Math" panose="02040503050406030204" pitchFamily="18" charset="0"/>
                                      </a:rPr>
                                    </m:ctrlPr>
                                  </m:sSupPr>
                                  <m:e>
                                    <m:r>
                                      <a:rPr lang="en-US" altLang="zh-CN" b="0" i="1" smtClean="0">
                                        <a:solidFill>
                                          <a:schemeClr val="tx1"/>
                                        </a:solidFill>
                                        <a:latin typeface="Cambria Math" panose="02040503050406030204" pitchFamily="18" charset="0"/>
                                      </a:rPr>
                                      <m:t>𝑀</m:t>
                                    </m:r>
                                  </m:e>
                                  <m:sup>
                                    <m:r>
                                      <a:rPr lang="en-US" altLang="zh-CN" b="0" i="1" smtClean="0">
                                        <a:solidFill>
                                          <a:schemeClr val="tx1"/>
                                        </a:solidFill>
                                        <a:latin typeface="Cambria Math" panose="02040503050406030204" pitchFamily="18" charset="0"/>
                                      </a:rPr>
                                      <m:t>2</m:t>
                                    </m:r>
                                  </m:sup>
                                </m:sSup>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1939520"/>
                      </a:ext>
                    </a:extLst>
                  </a:tr>
                  <a:tr h="381000">
                    <a:tc>
                      <a:txBody>
                        <a:bodyPr/>
                        <a:lstStyle/>
                        <a:p>
                          <a:r>
                            <a:rPr lang="en-US" sz="1800" dirty="0"/>
                            <a:t>Obesity</a:t>
                          </a:r>
                          <a:r>
                            <a:rPr lang="zh-CN" altLang="en-US" dirty="0"/>
                            <a:t> </a:t>
                          </a:r>
                          <a:r>
                            <a:rPr lang="en-US" altLang="zh-CN" dirty="0"/>
                            <a:t>vs</a:t>
                          </a:r>
                          <a:r>
                            <a:rPr lang="zh-CN" altLang="en-US" dirty="0"/>
                            <a:t> </a:t>
                          </a:r>
                          <a:r>
                            <a:rPr lang="en-US" sz="1800" dirty="0"/>
                            <a:t>Alcohol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dirty="0"/>
                            <a:t>0.325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dirty="0"/>
                            <a:t>0.317</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dirty="0"/>
                            <a:t>0.022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8016816"/>
                      </a:ext>
                    </a:extLst>
                  </a:tr>
                  <a:tr h="381000">
                    <a:tc>
                      <a:txBody>
                        <a:bodyPr/>
                        <a:lstStyle/>
                        <a:p>
                          <a:r>
                            <a:rPr lang="en-US" sz="1800" dirty="0"/>
                            <a:t>High BP</a:t>
                          </a:r>
                          <a:r>
                            <a:rPr lang="zh-CN" altLang="en-US" dirty="0"/>
                            <a:t> </a:t>
                          </a:r>
                          <a:r>
                            <a:rPr lang="en-US" altLang="zh-CN" dirty="0"/>
                            <a:t>vs</a:t>
                          </a:r>
                          <a:r>
                            <a:rPr lang="zh-CN" altLang="en-US" dirty="0"/>
                            <a:t> </a:t>
                          </a:r>
                          <a:r>
                            <a:rPr lang="en-US" sz="1800" dirty="0"/>
                            <a:t>Alcohol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dirty="0"/>
                            <a:t>0.026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dirty="0"/>
                            <a:t>0.022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dirty="0"/>
                            <a:t>0.003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3656808"/>
                      </a:ext>
                    </a:extLst>
                  </a:tr>
                  <a:tr h="381000">
                    <a:tc>
                      <a:txBody>
                        <a:bodyPr/>
                        <a:lstStyle/>
                        <a:p>
                          <a:r>
                            <a:rPr lang="en-US" altLang="zh-CN" dirty="0"/>
                            <a:t>Obesity</a:t>
                          </a:r>
                          <a:r>
                            <a:rPr lang="zh-CN" altLang="en-US" dirty="0"/>
                            <a:t> </a:t>
                          </a:r>
                          <a:r>
                            <a:rPr lang="en-US" altLang="zh-CN" dirty="0"/>
                            <a:t>vs</a:t>
                          </a:r>
                          <a:r>
                            <a:rPr lang="zh-CN" altLang="en-US" dirty="0"/>
                            <a:t> </a:t>
                          </a:r>
                          <a:r>
                            <a:rPr lang="en-US" sz="1800" dirty="0"/>
                            <a:t>High BP</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dirty="0"/>
                            <a:t>0.003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dirty="0"/>
                            <a:t>0.003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dirty="0"/>
                            <a:t>0.001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5249560"/>
                      </a:ext>
                    </a:extLst>
                  </a:tr>
                </a:tbl>
              </a:graphicData>
            </a:graphic>
          </p:graphicFrame>
        </mc:Choice>
        <mc:Fallback xmlns="">
          <p:graphicFrame>
            <p:nvGraphicFramePr>
              <p:cNvPr id="5" name="Table 4">
                <a:extLst>
                  <a:ext uri="{FF2B5EF4-FFF2-40B4-BE49-F238E27FC236}">
                    <a16:creationId xmlns:a16="http://schemas.microsoft.com/office/drawing/2014/main" id="{14853911-9FFE-C24E-B6C7-759E7DCD15B8}"/>
                  </a:ext>
                </a:extLst>
              </p:cNvPr>
              <p:cNvGraphicFramePr>
                <a:graphicFrameLocks noGrp="1"/>
              </p:cNvGraphicFramePr>
              <p:nvPr>
                <p:extLst>
                  <p:ext uri="{D42A27DB-BD31-4B8C-83A1-F6EECF244321}">
                    <p14:modId xmlns:p14="http://schemas.microsoft.com/office/powerpoint/2010/main" val="1563749790"/>
                  </p:ext>
                </p:extLst>
              </p:nvPr>
            </p:nvGraphicFramePr>
            <p:xfrm>
              <a:off x="1447800" y="1527048"/>
              <a:ext cx="5105400" cy="152400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809778058"/>
                        </a:ext>
                      </a:extLst>
                    </a:gridCol>
                    <a:gridCol w="914400">
                      <a:extLst>
                        <a:ext uri="{9D8B030D-6E8A-4147-A177-3AD203B41FA5}">
                          <a16:colId xmlns:a16="http://schemas.microsoft.com/office/drawing/2014/main" val="2387924250"/>
                        </a:ext>
                      </a:extLst>
                    </a:gridCol>
                    <a:gridCol w="838200">
                      <a:extLst>
                        <a:ext uri="{9D8B030D-6E8A-4147-A177-3AD203B41FA5}">
                          <a16:colId xmlns:a16="http://schemas.microsoft.com/office/drawing/2014/main" val="470558233"/>
                        </a:ext>
                      </a:extLst>
                    </a:gridCol>
                    <a:gridCol w="914400">
                      <a:extLst>
                        <a:ext uri="{9D8B030D-6E8A-4147-A177-3AD203B41FA5}">
                          <a16:colId xmlns:a16="http://schemas.microsoft.com/office/drawing/2014/main" val="3770228457"/>
                        </a:ext>
                      </a:extLst>
                    </a:gridCol>
                  </a:tblGrid>
                  <a:tr h="3810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68056" t="-3333" r="-193056" b="-32333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01515" t="-3333" r="-110606" b="-32333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59722" t="-3333" r="-1389" b="-323333"/>
                          </a:stretch>
                        </a:blipFill>
                      </a:tcPr>
                    </a:tc>
                    <a:extLst>
                      <a:ext uri="{0D108BD9-81ED-4DB2-BD59-A6C34878D82A}">
                        <a16:rowId xmlns:a16="http://schemas.microsoft.com/office/drawing/2014/main" val="3501939520"/>
                      </a:ext>
                    </a:extLst>
                  </a:tr>
                  <a:tr h="381000">
                    <a:tc>
                      <a:txBody>
                        <a:bodyPr/>
                        <a:lstStyle/>
                        <a:p>
                          <a:r>
                            <a:rPr lang="en-US" sz="1800" dirty="0"/>
                            <a:t>Obesity</a:t>
                          </a:r>
                          <a:r>
                            <a:rPr lang="zh-CN" altLang="en-US" dirty="0"/>
                            <a:t> </a:t>
                          </a:r>
                          <a:r>
                            <a:rPr lang="en-US" altLang="zh-CN" dirty="0"/>
                            <a:t>vs</a:t>
                          </a:r>
                          <a:r>
                            <a:rPr lang="zh-CN" altLang="en-US" dirty="0"/>
                            <a:t> </a:t>
                          </a:r>
                          <a:r>
                            <a:rPr lang="en-US" sz="1800" dirty="0"/>
                            <a:t>Alcohol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dirty="0"/>
                            <a:t>0.325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dirty="0"/>
                            <a:t>0.317</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dirty="0"/>
                            <a:t>0.022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8016816"/>
                      </a:ext>
                    </a:extLst>
                  </a:tr>
                  <a:tr h="381000">
                    <a:tc>
                      <a:txBody>
                        <a:bodyPr/>
                        <a:lstStyle/>
                        <a:p>
                          <a:r>
                            <a:rPr lang="en-US" sz="1800" dirty="0"/>
                            <a:t>High BP</a:t>
                          </a:r>
                          <a:r>
                            <a:rPr lang="zh-CN" altLang="en-US" dirty="0"/>
                            <a:t> </a:t>
                          </a:r>
                          <a:r>
                            <a:rPr lang="en-US" altLang="zh-CN" dirty="0"/>
                            <a:t>vs</a:t>
                          </a:r>
                          <a:r>
                            <a:rPr lang="zh-CN" altLang="en-US" dirty="0"/>
                            <a:t> </a:t>
                          </a:r>
                          <a:r>
                            <a:rPr lang="en-US" sz="1800" dirty="0"/>
                            <a:t>Alcohol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dirty="0"/>
                            <a:t>0.026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dirty="0"/>
                            <a:t>0.022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dirty="0"/>
                            <a:t>0.003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3656808"/>
                      </a:ext>
                    </a:extLst>
                  </a:tr>
                  <a:tr h="381000">
                    <a:tc>
                      <a:txBody>
                        <a:bodyPr/>
                        <a:lstStyle/>
                        <a:p>
                          <a:r>
                            <a:rPr lang="en-US" altLang="zh-CN" dirty="0"/>
                            <a:t>Obesity</a:t>
                          </a:r>
                          <a:r>
                            <a:rPr lang="zh-CN" altLang="en-US" dirty="0"/>
                            <a:t> </a:t>
                          </a:r>
                          <a:r>
                            <a:rPr lang="en-US" altLang="zh-CN" dirty="0"/>
                            <a:t>vs</a:t>
                          </a:r>
                          <a:r>
                            <a:rPr lang="zh-CN" altLang="en-US" dirty="0"/>
                            <a:t> </a:t>
                          </a:r>
                          <a:r>
                            <a:rPr lang="en-US" sz="1800" dirty="0"/>
                            <a:t>High BP</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dirty="0"/>
                            <a:t>0.003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dirty="0"/>
                            <a:t>0.003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dirty="0"/>
                            <a:t>0.001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5249560"/>
                      </a:ext>
                    </a:extLst>
                  </a:tr>
                </a:tbl>
              </a:graphicData>
            </a:graphic>
          </p:graphicFrame>
        </mc:Fallback>
      </mc:AlternateContent>
    </p:spTree>
    <p:extLst>
      <p:ext uri="{BB962C8B-B14F-4D97-AF65-F5344CB8AC3E}">
        <p14:creationId xmlns:p14="http://schemas.microsoft.com/office/powerpoint/2010/main" val="25991250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5245F-0748-D94E-BC30-2CF56BBC8BA1}"/>
              </a:ext>
            </a:extLst>
          </p:cNvPr>
          <p:cNvSpPr>
            <a:spLocks noGrp="1"/>
          </p:cNvSpPr>
          <p:nvPr>
            <p:ph type="title"/>
          </p:nvPr>
        </p:nvSpPr>
        <p:spPr/>
        <p:txBody>
          <a:bodyPr>
            <a:normAutofit fontScale="90000"/>
          </a:bodyPr>
          <a:lstStyle/>
          <a:p>
            <a:r>
              <a:rPr lang="en-US" dirty="0"/>
              <a:t>Summary of Statistical Testing Applied to Specific Cases</a:t>
            </a:r>
          </a:p>
        </p:txBody>
      </p:sp>
      <p:sp>
        <p:nvSpPr>
          <p:cNvPr id="3" name="Content Placeholder 2">
            <a:extLst>
              <a:ext uri="{FF2B5EF4-FFF2-40B4-BE49-F238E27FC236}">
                <a16:creationId xmlns:a16="http://schemas.microsoft.com/office/drawing/2014/main" id="{BF6AA418-E351-1E46-AF52-C7ACD7A037D8}"/>
              </a:ext>
            </a:extLst>
          </p:cNvPr>
          <p:cNvSpPr>
            <a:spLocks noGrp="1"/>
          </p:cNvSpPr>
          <p:nvPr>
            <p:ph idx="1"/>
          </p:nvPr>
        </p:nvSpPr>
        <p:spPr>
          <a:xfrm>
            <a:off x="228600" y="1527048"/>
            <a:ext cx="7543800" cy="4111752"/>
          </a:xfrm>
        </p:spPr>
        <p:txBody>
          <a:bodyPr>
            <a:normAutofit fontScale="92500" lnSpcReduction="10000"/>
          </a:bodyPr>
          <a:lstStyle/>
          <a:p>
            <a:pPr marL="0" indent="0">
              <a:buNone/>
            </a:pPr>
            <a:r>
              <a:rPr lang="en-US" sz="2000" dirty="0"/>
              <a:t>Large and independent </a:t>
            </a:r>
            <a:r>
              <a:rPr lang="en-US" altLang="zh-CN" sz="2000" dirty="0"/>
              <a:t>data</a:t>
            </a:r>
            <a:r>
              <a:rPr lang="en-US" sz="2000" dirty="0"/>
              <a:t> </a:t>
            </a:r>
            <a:r>
              <a:rPr lang="en-US" sz="2000" dirty="0">
                <a:sym typeface="Wingdings" pitchFamily="2" charset="2"/>
              </a:rPr>
              <a:t> Pearson Chi-square test/ </a:t>
            </a:r>
          </a:p>
          <a:p>
            <a:pPr marL="0" indent="0">
              <a:buNone/>
            </a:pPr>
            <a:r>
              <a:rPr lang="en-US" sz="2000" dirty="0">
                <a:sym typeface="Wingdings" pitchFamily="2" charset="2"/>
              </a:rPr>
              <a:t>				    Likelihood ratio test</a:t>
            </a:r>
          </a:p>
          <a:p>
            <a:pPr marL="0" indent="0">
              <a:buNone/>
            </a:pPr>
            <a:endParaRPr lang="en-US" sz="1100" dirty="0">
              <a:sym typeface="Wingdings" pitchFamily="2" charset="2"/>
            </a:endParaRPr>
          </a:p>
          <a:p>
            <a:pPr marL="0" indent="0">
              <a:buNone/>
            </a:pPr>
            <a:r>
              <a:rPr lang="en-US" sz="2000" dirty="0">
                <a:sym typeface="Wingdings" pitchFamily="2" charset="2"/>
              </a:rPr>
              <a:t>Small and conditioned </a:t>
            </a:r>
            <a:r>
              <a:rPr lang="en-US" altLang="zh-CN" sz="2000" dirty="0">
                <a:sym typeface="Wingdings" pitchFamily="2" charset="2"/>
              </a:rPr>
              <a:t>data</a:t>
            </a:r>
            <a:r>
              <a:rPr lang="en-US" sz="2000" dirty="0">
                <a:sym typeface="Wingdings" pitchFamily="2" charset="2"/>
              </a:rPr>
              <a:t> Fisher’s exact test</a:t>
            </a:r>
          </a:p>
          <a:p>
            <a:pPr marL="0" indent="0">
              <a:buNone/>
            </a:pPr>
            <a:endParaRPr lang="en-US" sz="1400" dirty="0">
              <a:sym typeface="Wingdings" pitchFamily="2" charset="2"/>
            </a:endParaRPr>
          </a:p>
          <a:p>
            <a:pPr marL="0" indent="0">
              <a:buNone/>
            </a:pPr>
            <a:r>
              <a:rPr lang="en-US" sz="2000" dirty="0"/>
              <a:t>Stratified data </a:t>
            </a:r>
            <a:r>
              <a:rPr lang="en-US" sz="2000" dirty="0">
                <a:sym typeface="Wingdings" pitchFamily="2" charset="2"/>
              </a:rPr>
              <a:t> </a:t>
            </a:r>
            <a:r>
              <a:rPr lang="en-US" altLang="zh-CN" sz="2000" dirty="0"/>
              <a:t>Cochran-Mantel-</a:t>
            </a:r>
            <a:r>
              <a:rPr lang="en-US" altLang="zh-CN" sz="2000" dirty="0" err="1"/>
              <a:t>Haenszel</a:t>
            </a:r>
            <a:endParaRPr lang="en-US" altLang="zh-CN" sz="2000" dirty="0"/>
          </a:p>
          <a:p>
            <a:pPr marL="0" indent="0">
              <a:buNone/>
            </a:pPr>
            <a:endParaRPr lang="en-US" altLang="zh-CN" sz="1400" dirty="0"/>
          </a:p>
          <a:p>
            <a:pPr marL="0" indent="0">
              <a:buNone/>
            </a:pPr>
            <a:r>
              <a:rPr lang="en-US" altLang="zh-CN" sz="2000" dirty="0"/>
              <a:t>O</a:t>
            </a:r>
            <a:r>
              <a:rPr lang="en-US" sz="2000" dirty="0"/>
              <a:t>ne variable has two levels and the other variable ordinal</a:t>
            </a:r>
            <a:r>
              <a:rPr lang="zh-CN" altLang="en-US" sz="2000" dirty="0"/>
              <a:t> </a:t>
            </a:r>
            <a:r>
              <a:rPr lang="en-US" sz="2000" dirty="0">
                <a:sym typeface="Wingdings" pitchFamily="2" charset="2"/>
              </a:rPr>
              <a:t></a:t>
            </a:r>
            <a:r>
              <a:rPr lang="zh-CN" altLang="en-US" sz="2000" dirty="0">
                <a:sym typeface="Wingdings" pitchFamily="2" charset="2"/>
              </a:rPr>
              <a:t> </a:t>
            </a:r>
            <a:r>
              <a:rPr lang="en-US" sz="2000" dirty="0"/>
              <a:t>Cochran Armitage trend test</a:t>
            </a:r>
            <a:endParaRPr lang="en-US" altLang="zh-CN" sz="2000" dirty="0"/>
          </a:p>
          <a:p>
            <a:pPr marL="0" indent="0">
              <a:buNone/>
            </a:pPr>
            <a:endParaRPr lang="en-US" sz="1200" dirty="0"/>
          </a:p>
          <a:p>
            <a:pPr marL="0" indent="0">
              <a:buNone/>
            </a:pPr>
            <a:r>
              <a:rPr lang="en-US" sz="2000" dirty="0"/>
              <a:t>Paired data </a:t>
            </a:r>
            <a:r>
              <a:rPr lang="en-US" sz="2000" dirty="0">
                <a:sym typeface="Wingdings" pitchFamily="2" charset="2"/>
              </a:rPr>
              <a:t> </a:t>
            </a:r>
            <a:r>
              <a:rPr lang="en-US" sz="2000" dirty="0" err="1">
                <a:sym typeface="Wingdings" pitchFamily="2" charset="2"/>
              </a:rPr>
              <a:t>McNemar’s</a:t>
            </a:r>
            <a:r>
              <a:rPr lang="en-US" sz="2000" dirty="0">
                <a:sym typeface="Wingdings" pitchFamily="2" charset="2"/>
              </a:rPr>
              <a:t> test</a:t>
            </a:r>
            <a:r>
              <a:rPr lang="zh-CN" altLang="en-US" sz="2000" dirty="0">
                <a:sym typeface="Wingdings" pitchFamily="2" charset="2"/>
              </a:rPr>
              <a:t> </a:t>
            </a:r>
            <a:r>
              <a:rPr lang="en-US" altLang="zh-CN" sz="2000" dirty="0">
                <a:sym typeface="Wingdings" pitchFamily="2" charset="2"/>
              </a:rPr>
              <a:t>/</a:t>
            </a:r>
            <a:r>
              <a:rPr lang="zh-CN" altLang="en-US" sz="2000" dirty="0">
                <a:sym typeface="Wingdings" pitchFamily="2" charset="2"/>
              </a:rPr>
              <a:t> </a:t>
            </a:r>
            <a:r>
              <a:rPr lang="en-US" altLang="zh-CN" sz="2000" dirty="0">
                <a:sym typeface="Wingdings" pitchFamily="2" charset="2"/>
              </a:rPr>
              <a:t>CMH</a:t>
            </a:r>
            <a:r>
              <a:rPr lang="zh-CN" altLang="en-US" sz="2000" dirty="0">
                <a:sym typeface="Wingdings" pitchFamily="2" charset="2"/>
              </a:rPr>
              <a:t> </a:t>
            </a:r>
            <a:r>
              <a:rPr lang="en-US" altLang="zh-CN" sz="2000" dirty="0">
                <a:sym typeface="Wingdings" pitchFamily="2" charset="2"/>
              </a:rPr>
              <a:t>test</a:t>
            </a:r>
          </a:p>
          <a:p>
            <a:pPr marL="0" indent="0">
              <a:buNone/>
            </a:pPr>
            <a:endParaRPr lang="en-US" sz="1100" dirty="0">
              <a:sym typeface="Wingdings" pitchFamily="2" charset="2"/>
            </a:endParaRPr>
          </a:p>
          <a:p>
            <a:pPr marL="0" indent="0">
              <a:buNone/>
            </a:pPr>
            <a:r>
              <a:rPr lang="en-US" sz="2000" dirty="0">
                <a:sym typeface="Wingdings" pitchFamily="2" charset="2"/>
              </a:rPr>
              <a:t>Ordinal data  Linear trend test</a:t>
            </a:r>
          </a:p>
          <a:p>
            <a:pPr marL="0" indent="0">
              <a:buNone/>
            </a:pPr>
            <a:endParaRPr lang="en-US" sz="1400" dirty="0"/>
          </a:p>
          <a:p>
            <a:pPr marL="0" indent="0">
              <a:buNone/>
            </a:pPr>
            <a:r>
              <a:rPr lang="en-US" sz="1100" dirty="0"/>
              <a:t>** There are much more than listed statistical testing can be applied to categorical data, compare and select one most fit</a:t>
            </a:r>
            <a:r>
              <a:rPr lang="zh-CN" altLang="en-US" sz="1100" dirty="0"/>
              <a:t> </a:t>
            </a:r>
            <a:r>
              <a:rPr lang="en-US" altLang="zh-CN" sz="1100" dirty="0"/>
              <a:t>to</a:t>
            </a:r>
            <a:r>
              <a:rPr lang="en-US" sz="1100" dirty="0"/>
              <a:t> your cases!</a:t>
            </a:r>
            <a:r>
              <a:rPr lang="zh-CN" altLang="en-US" sz="1100" dirty="0"/>
              <a:t> </a:t>
            </a:r>
            <a:r>
              <a:rPr lang="en-US" altLang="zh-CN" sz="1100" dirty="0"/>
              <a:t>Check</a:t>
            </a:r>
            <a:r>
              <a:rPr lang="zh-CN" altLang="en-US" sz="1100" dirty="0"/>
              <a:t> </a:t>
            </a:r>
            <a:r>
              <a:rPr lang="en-US" altLang="zh-CN" sz="1100" dirty="0"/>
              <a:t>assumption</a:t>
            </a:r>
            <a:r>
              <a:rPr lang="zh-CN" altLang="en-US" sz="1100" dirty="0"/>
              <a:t> </a:t>
            </a:r>
            <a:r>
              <a:rPr lang="en-US" altLang="zh-CN" sz="1100" dirty="0"/>
              <a:t>before</a:t>
            </a:r>
            <a:r>
              <a:rPr lang="zh-CN" altLang="en-US" sz="1100" dirty="0"/>
              <a:t> </a:t>
            </a:r>
            <a:r>
              <a:rPr lang="en-US" altLang="zh-CN" sz="1100" dirty="0"/>
              <a:t>applying</a:t>
            </a:r>
            <a:r>
              <a:rPr lang="zh-CN" altLang="en-US" sz="1100" dirty="0"/>
              <a:t> </a:t>
            </a:r>
            <a:r>
              <a:rPr lang="en-US" altLang="zh-CN" sz="1100" dirty="0"/>
              <a:t>it.</a:t>
            </a:r>
            <a:endParaRPr lang="en-US" sz="1100" dirty="0"/>
          </a:p>
        </p:txBody>
      </p:sp>
      <p:sp>
        <p:nvSpPr>
          <p:cNvPr id="4" name="Slide Number Placeholder 3">
            <a:extLst>
              <a:ext uri="{FF2B5EF4-FFF2-40B4-BE49-F238E27FC236}">
                <a16:creationId xmlns:a16="http://schemas.microsoft.com/office/drawing/2014/main" id="{D56C9664-1BDC-1B43-8C3C-B7015CF813D0}"/>
              </a:ext>
            </a:extLst>
          </p:cNvPr>
          <p:cNvSpPr>
            <a:spLocks noGrp="1"/>
          </p:cNvSpPr>
          <p:nvPr>
            <p:ph type="sldNum" sz="quarter" idx="12"/>
          </p:nvPr>
        </p:nvSpPr>
        <p:spPr/>
        <p:txBody>
          <a:bodyPr/>
          <a:lstStyle/>
          <a:p>
            <a:fld id="{0235576B-7F3C-4840-ADD7-A9DF1158E3A5}" type="slidenum">
              <a:rPr lang="en-US" smtClean="0"/>
              <a:pPr/>
              <a:t>48</a:t>
            </a:fld>
            <a:endParaRPr lang="en-US"/>
          </a:p>
        </p:txBody>
      </p:sp>
    </p:spTree>
    <p:extLst>
      <p:ext uri="{BB962C8B-B14F-4D97-AF65-F5344CB8AC3E}">
        <p14:creationId xmlns:p14="http://schemas.microsoft.com/office/powerpoint/2010/main" val="17306619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49F5B-7005-304D-8215-D63908ACCB92}"/>
              </a:ext>
            </a:extLst>
          </p:cNvPr>
          <p:cNvSpPr>
            <a:spLocks noGrp="1"/>
          </p:cNvSpPr>
          <p:nvPr>
            <p:ph type="title"/>
          </p:nvPr>
        </p:nvSpPr>
        <p:spPr/>
        <p:txBody>
          <a:bodyPr/>
          <a:lstStyle/>
          <a:p>
            <a:r>
              <a:rPr lang="en-US" dirty="0"/>
              <a:t>Survey</a:t>
            </a:r>
          </a:p>
        </p:txBody>
      </p:sp>
      <p:sp>
        <p:nvSpPr>
          <p:cNvPr id="3" name="Content Placeholder 2">
            <a:extLst>
              <a:ext uri="{FF2B5EF4-FFF2-40B4-BE49-F238E27FC236}">
                <a16:creationId xmlns:a16="http://schemas.microsoft.com/office/drawing/2014/main" id="{54B879ED-CE34-F347-8F0C-7F1D3BA260E2}"/>
              </a:ext>
            </a:extLst>
          </p:cNvPr>
          <p:cNvSpPr>
            <a:spLocks noGrp="1"/>
          </p:cNvSpPr>
          <p:nvPr>
            <p:ph idx="1"/>
          </p:nvPr>
        </p:nvSpPr>
        <p:spPr/>
        <p:txBody>
          <a:bodyPr/>
          <a:lstStyle/>
          <a:p>
            <a:pPr marL="0" indent="0">
              <a:buNone/>
            </a:pPr>
            <a:r>
              <a:rPr lang="en-US" dirty="0"/>
              <a:t>Thank you for attending the class!</a:t>
            </a:r>
          </a:p>
          <a:p>
            <a:pPr marL="0" indent="0">
              <a:buNone/>
            </a:pPr>
            <a:endParaRPr lang="en-US" dirty="0"/>
          </a:p>
          <a:p>
            <a:pPr marL="0" indent="0">
              <a:buNone/>
            </a:pPr>
            <a:r>
              <a:rPr lang="en-US" dirty="0"/>
              <a:t>Your feedback is important to us. Please complete survey so we can improve next time.</a:t>
            </a:r>
          </a:p>
        </p:txBody>
      </p:sp>
      <p:sp>
        <p:nvSpPr>
          <p:cNvPr id="4" name="Slide Number Placeholder 3">
            <a:extLst>
              <a:ext uri="{FF2B5EF4-FFF2-40B4-BE49-F238E27FC236}">
                <a16:creationId xmlns:a16="http://schemas.microsoft.com/office/drawing/2014/main" id="{397F4A08-61D7-EF49-9B3D-EBA4432C4182}"/>
              </a:ext>
            </a:extLst>
          </p:cNvPr>
          <p:cNvSpPr>
            <a:spLocks noGrp="1"/>
          </p:cNvSpPr>
          <p:nvPr>
            <p:ph type="sldNum" sz="quarter" idx="12"/>
          </p:nvPr>
        </p:nvSpPr>
        <p:spPr/>
        <p:txBody>
          <a:bodyPr/>
          <a:lstStyle/>
          <a:p>
            <a:fld id="{0235576B-7F3C-4840-ADD7-A9DF1158E3A5}" type="slidenum">
              <a:rPr lang="en-US" smtClean="0"/>
              <a:pPr/>
              <a:t>49</a:t>
            </a:fld>
            <a:endParaRPr lang="en-US"/>
          </a:p>
        </p:txBody>
      </p:sp>
    </p:spTree>
    <p:extLst>
      <p:ext uri="{BB962C8B-B14F-4D97-AF65-F5344CB8AC3E}">
        <p14:creationId xmlns:p14="http://schemas.microsoft.com/office/powerpoint/2010/main" val="3011867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9D473-AF65-184E-898D-BE09EEBED96A}"/>
              </a:ext>
            </a:extLst>
          </p:cNvPr>
          <p:cNvSpPr>
            <a:spLocks noGrp="1"/>
          </p:cNvSpPr>
          <p:nvPr>
            <p:ph type="title"/>
          </p:nvPr>
        </p:nvSpPr>
        <p:spPr/>
        <p:txBody>
          <a:bodyPr/>
          <a:lstStyle/>
          <a:p>
            <a:r>
              <a:rPr lang="en-US" dirty="0"/>
              <a:t>How to display data?</a:t>
            </a:r>
          </a:p>
        </p:txBody>
      </p:sp>
      <p:sp>
        <p:nvSpPr>
          <p:cNvPr id="3" name="Content Placeholder 2">
            <a:extLst>
              <a:ext uri="{FF2B5EF4-FFF2-40B4-BE49-F238E27FC236}">
                <a16:creationId xmlns:a16="http://schemas.microsoft.com/office/drawing/2014/main" id="{F3A5A901-062B-8A48-BC7E-A65E9A0CCBE4}"/>
              </a:ext>
            </a:extLst>
          </p:cNvPr>
          <p:cNvSpPr>
            <a:spLocks noGrp="1"/>
          </p:cNvSpPr>
          <p:nvPr>
            <p:ph idx="1"/>
          </p:nvPr>
        </p:nvSpPr>
        <p:spPr/>
        <p:txBody>
          <a:bodyPr>
            <a:normAutofit/>
          </a:bodyPr>
          <a:lstStyle/>
          <a:p>
            <a:pPr marL="0" indent="0">
              <a:buNone/>
            </a:pPr>
            <a:r>
              <a:rPr lang="en-US" sz="1800" dirty="0"/>
              <a:t>Most contingency tables have two rows (two groups) and two columns (two possible outcomes). </a:t>
            </a:r>
          </a:p>
          <a:p>
            <a:pPr marL="0" indent="0">
              <a:buNone/>
            </a:pPr>
            <a:endParaRPr lang="en-US" sz="1100" dirty="0"/>
          </a:p>
          <a:p>
            <a:pPr marL="0" indent="0">
              <a:buNone/>
            </a:pPr>
            <a:r>
              <a:rPr lang="en-US" sz="1800" dirty="0"/>
              <a:t>The </a:t>
            </a:r>
            <a:r>
              <a:rPr lang="en-US" sz="1800" dirty="0">
                <a:solidFill>
                  <a:srgbClr val="0432FF"/>
                </a:solidFill>
              </a:rPr>
              <a:t>top row </a:t>
            </a:r>
            <a:r>
              <a:rPr lang="en-US" sz="1800" dirty="0"/>
              <a:t>usually represents exposure to a </a:t>
            </a:r>
            <a:r>
              <a:rPr lang="en-US" sz="1800" dirty="0">
                <a:solidFill>
                  <a:srgbClr val="0432FF"/>
                </a:solidFill>
              </a:rPr>
              <a:t>risk factor or treatment</a:t>
            </a:r>
            <a:r>
              <a:rPr lang="en-US" sz="1800" dirty="0"/>
              <a:t>, and </a:t>
            </a:r>
            <a:r>
              <a:rPr lang="en-US" sz="1800" dirty="0">
                <a:solidFill>
                  <a:srgbClr val="0432FF"/>
                </a:solidFill>
              </a:rPr>
              <a:t>bottom row</a:t>
            </a:r>
            <a:r>
              <a:rPr lang="en-US" sz="1800" dirty="0"/>
              <a:t> is mainly for </a:t>
            </a:r>
            <a:r>
              <a:rPr lang="en-US" sz="1800" dirty="0">
                <a:solidFill>
                  <a:srgbClr val="0432FF"/>
                </a:solidFill>
              </a:rPr>
              <a:t>control</a:t>
            </a:r>
            <a:r>
              <a:rPr lang="en-US" sz="1800" dirty="0"/>
              <a:t>. The outcome is entered as column on the right side with the </a:t>
            </a:r>
            <a:r>
              <a:rPr lang="en-US" sz="1800" dirty="0">
                <a:solidFill>
                  <a:srgbClr val="0432FF"/>
                </a:solidFill>
              </a:rPr>
              <a:t>positive outcome as the first column</a:t>
            </a:r>
            <a:r>
              <a:rPr lang="en-US" sz="1800" dirty="0"/>
              <a:t> and the </a:t>
            </a:r>
            <a:r>
              <a:rPr lang="en-US" sz="1800" dirty="0">
                <a:solidFill>
                  <a:srgbClr val="0432FF"/>
                </a:solidFill>
              </a:rPr>
              <a:t>negative outcome as the second column</a:t>
            </a:r>
            <a:r>
              <a:rPr lang="en-US" sz="1800" dirty="0"/>
              <a:t>. </a:t>
            </a:r>
          </a:p>
          <a:p>
            <a:pPr marL="0" indent="0">
              <a:buNone/>
            </a:pPr>
            <a:endParaRPr lang="en-US" sz="800" dirty="0"/>
          </a:p>
          <a:p>
            <a:pPr marL="0" indent="0">
              <a:buNone/>
            </a:pPr>
            <a:r>
              <a:rPr lang="en-US" sz="1800" dirty="0"/>
              <a:t>A particular subject or patient can be only in one column but not in both. </a:t>
            </a:r>
          </a:p>
          <a:p>
            <a:pPr marL="0" indent="0">
              <a:buNone/>
            </a:pPr>
            <a:endParaRPr lang="en-US" sz="1800" dirty="0"/>
          </a:p>
          <a:p>
            <a:pPr marL="0" indent="0">
              <a:buNone/>
            </a:pPr>
            <a:r>
              <a:rPr lang="zh-CN" altLang="en-US" sz="1800" dirty="0"/>
              <a:t>                                                  </a:t>
            </a:r>
            <a:r>
              <a:rPr lang="en-US" sz="1100" i="1" dirty="0" err="1"/>
              <a:t>Dakhale</a:t>
            </a:r>
            <a:r>
              <a:rPr lang="en-US" sz="1100" i="1" dirty="0"/>
              <a:t>, G. N., </a:t>
            </a:r>
            <a:r>
              <a:rPr lang="en-US" sz="1100" i="1" dirty="0" err="1"/>
              <a:t>Hiware</a:t>
            </a:r>
            <a:r>
              <a:rPr lang="en-US" sz="1100" i="1" dirty="0"/>
              <a:t>, S. K., Shinde, A. T., &amp; </a:t>
            </a:r>
            <a:r>
              <a:rPr lang="en-US" sz="1100" i="1" dirty="0" err="1"/>
              <a:t>Mahatme</a:t>
            </a:r>
            <a:r>
              <a:rPr lang="en-US" sz="1100" i="1" dirty="0"/>
              <a:t>, M. S. (2012)</a:t>
            </a:r>
            <a:endParaRPr lang="en-US" sz="1800" i="1" dirty="0"/>
          </a:p>
        </p:txBody>
      </p:sp>
      <p:sp>
        <p:nvSpPr>
          <p:cNvPr id="4" name="Slide Number Placeholder 3">
            <a:extLst>
              <a:ext uri="{FF2B5EF4-FFF2-40B4-BE49-F238E27FC236}">
                <a16:creationId xmlns:a16="http://schemas.microsoft.com/office/drawing/2014/main" id="{1A6A9DC2-6840-B645-8340-4C1E5E6F9F32}"/>
              </a:ext>
            </a:extLst>
          </p:cNvPr>
          <p:cNvSpPr>
            <a:spLocks noGrp="1"/>
          </p:cNvSpPr>
          <p:nvPr>
            <p:ph type="sldNum" sz="quarter" idx="12"/>
          </p:nvPr>
        </p:nvSpPr>
        <p:spPr/>
        <p:txBody>
          <a:bodyPr/>
          <a:lstStyle/>
          <a:p>
            <a:fld id="{0235576B-7F3C-4840-ADD7-A9DF1158E3A5}" type="slidenum">
              <a:rPr lang="en-US" smtClean="0"/>
              <a:pPr/>
              <a:t>5</a:t>
            </a:fld>
            <a:endParaRPr lang="en-US"/>
          </a:p>
        </p:txBody>
      </p:sp>
    </p:spTree>
    <p:extLst>
      <p:ext uri="{BB962C8B-B14F-4D97-AF65-F5344CB8AC3E}">
        <p14:creationId xmlns:p14="http://schemas.microsoft.com/office/powerpoint/2010/main" val="35741155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4B06F-1BC9-6D43-B5ED-CC1D5379DBA0}"/>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6B660A23-D32A-B94C-83CD-8A5860262EB8}"/>
              </a:ext>
            </a:extLst>
          </p:cNvPr>
          <p:cNvSpPr>
            <a:spLocks noGrp="1"/>
          </p:cNvSpPr>
          <p:nvPr>
            <p:ph idx="1"/>
          </p:nvPr>
        </p:nvSpPr>
        <p:spPr>
          <a:xfrm>
            <a:off x="457200" y="1537793"/>
            <a:ext cx="7543800" cy="5047488"/>
          </a:xfrm>
        </p:spPr>
        <p:txBody>
          <a:bodyPr>
            <a:normAutofit fontScale="62500" lnSpcReduction="20000"/>
          </a:bodyPr>
          <a:lstStyle/>
          <a:p>
            <a:pPr marL="0" indent="0">
              <a:buNone/>
            </a:pPr>
            <a:r>
              <a:rPr lang="en-US" sz="1800" dirty="0" err="1"/>
              <a:t>Agresti</a:t>
            </a:r>
            <a:r>
              <a:rPr lang="en-US" sz="1800" dirty="0"/>
              <a:t>, A. (2018). </a:t>
            </a:r>
            <a:r>
              <a:rPr lang="en-US" sz="1800" i="1" dirty="0"/>
              <a:t>An introduction to categorical data analysis</a:t>
            </a:r>
            <a:r>
              <a:rPr lang="en-US" sz="1800" dirty="0"/>
              <a:t>. Wiley.</a:t>
            </a:r>
          </a:p>
          <a:p>
            <a:pPr marL="0" indent="0">
              <a:buNone/>
            </a:pPr>
            <a:endParaRPr lang="en-US" altLang="zh-CN" sz="1800" dirty="0"/>
          </a:p>
          <a:p>
            <a:pPr marL="0" indent="0">
              <a:buNone/>
            </a:pPr>
            <a:r>
              <a:rPr lang="en-US" altLang="zh-CN" sz="1800" dirty="0"/>
              <a:t>Anthony,</a:t>
            </a:r>
            <a:r>
              <a:rPr lang="zh-CN" altLang="en-US" sz="1800" dirty="0"/>
              <a:t> </a:t>
            </a:r>
            <a:r>
              <a:rPr lang="en-US" altLang="zh-CN" sz="1800" dirty="0"/>
              <a:t>G.M</a:t>
            </a:r>
            <a:r>
              <a:rPr lang="zh-CN" altLang="en-US" sz="1800" dirty="0"/>
              <a:t> </a:t>
            </a:r>
            <a:r>
              <a:rPr lang="en-US" altLang="zh-CN" sz="1800" dirty="0"/>
              <a:t>&amp;</a:t>
            </a:r>
            <a:r>
              <a:rPr lang="zh-CN" altLang="en-US" sz="1800" dirty="0"/>
              <a:t> </a:t>
            </a:r>
            <a:r>
              <a:rPr lang="en-US" altLang="zh-CN" sz="1800" dirty="0"/>
              <a:t>Raghavendra,</a:t>
            </a:r>
            <a:r>
              <a:rPr lang="zh-CN" altLang="en-US" sz="1800" dirty="0"/>
              <a:t> </a:t>
            </a:r>
            <a:r>
              <a:rPr lang="en-US" altLang="zh-CN" sz="1800" dirty="0"/>
              <a:t>D.</a:t>
            </a:r>
            <a:r>
              <a:rPr lang="zh-CN" altLang="en-US" sz="1800" dirty="0"/>
              <a:t> </a:t>
            </a:r>
            <a:r>
              <a:rPr lang="en-US" altLang="zh-CN" sz="1800" dirty="0"/>
              <a:t>(2011)</a:t>
            </a:r>
            <a:r>
              <a:rPr lang="zh-CN" altLang="en-US" sz="1800" dirty="0"/>
              <a:t> </a:t>
            </a:r>
            <a:r>
              <a:rPr lang="en-US" altLang="zh-CN" sz="1800" i="1" dirty="0"/>
              <a:t>Applied</a:t>
            </a:r>
            <a:r>
              <a:rPr lang="zh-CN" altLang="en-US" sz="1800" i="1" dirty="0"/>
              <a:t> </a:t>
            </a:r>
            <a:r>
              <a:rPr lang="en-US" altLang="zh-CN" sz="1800" i="1" dirty="0"/>
              <a:t>Clinical</a:t>
            </a:r>
            <a:r>
              <a:rPr lang="zh-CN" altLang="en-US" sz="1800" i="1" dirty="0"/>
              <a:t> </a:t>
            </a:r>
            <a:r>
              <a:rPr lang="en-US" altLang="zh-CN" sz="1800" i="1" dirty="0"/>
              <a:t>Trials.</a:t>
            </a:r>
            <a:r>
              <a:rPr lang="zh-CN" altLang="en-US" sz="1800" i="1" dirty="0"/>
              <a:t> </a:t>
            </a:r>
            <a:r>
              <a:rPr lang="en-US" altLang="zh-CN" sz="1800" dirty="0"/>
              <a:t>Retrieved</a:t>
            </a:r>
            <a:r>
              <a:rPr lang="zh-CN" altLang="en-US" sz="1800" dirty="0"/>
              <a:t> </a:t>
            </a:r>
            <a:r>
              <a:rPr lang="en-US" altLang="zh-CN" sz="1800" dirty="0"/>
              <a:t>from</a:t>
            </a:r>
            <a:r>
              <a:rPr lang="zh-CN" altLang="en-US" sz="1800" dirty="0"/>
              <a:t> </a:t>
            </a:r>
            <a:r>
              <a:rPr lang="en-US" sz="1800" dirty="0">
                <a:hlinkClick r:id="rId2"/>
              </a:rPr>
              <a:t>http://www.appliedclinicaltrialsonline.com/categorical-data-analysis</a:t>
            </a:r>
            <a:endParaRPr lang="en-US" sz="1800" dirty="0"/>
          </a:p>
          <a:p>
            <a:pPr marL="0" indent="0">
              <a:buNone/>
            </a:pPr>
            <a:endParaRPr lang="en-US" sz="1800" dirty="0"/>
          </a:p>
          <a:p>
            <a:pPr marL="0" indent="0">
              <a:buNone/>
            </a:pPr>
            <a:r>
              <a:rPr lang="en-US" sz="1700" dirty="0" err="1"/>
              <a:t>Dakhale</a:t>
            </a:r>
            <a:r>
              <a:rPr lang="en-US" sz="1700" dirty="0"/>
              <a:t>, G. N., </a:t>
            </a:r>
            <a:r>
              <a:rPr lang="en-US" sz="1700" dirty="0" err="1"/>
              <a:t>Hiware</a:t>
            </a:r>
            <a:r>
              <a:rPr lang="en-US" sz="1700" dirty="0"/>
              <a:t>, S. K., Shinde, A. T., &amp; </a:t>
            </a:r>
            <a:r>
              <a:rPr lang="en-US" sz="1700" dirty="0" err="1"/>
              <a:t>Mahatme</a:t>
            </a:r>
            <a:r>
              <a:rPr lang="en-US" sz="1700" dirty="0"/>
              <a:t>, M. S. (2012). Basic biostatistics for post-graduate students. </a:t>
            </a:r>
            <a:r>
              <a:rPr lang="en-US" sz="1700" i="1" dirty="0"/>
              <a:t>Indian journal of pharmacology</a:t>
            </a:r>
            <a:r>
              <a:rPr lang="en-US" sz="1700" dirty="0"/>
              <a:t>, </a:t>
            </a:r>
            <a:r>
              <a:rPr lang="en-US" sz="1700" i="1" dirty="0"/>
              <a:t>44</a:t>
            </a:r>
            <a:r>
              <a:rPr lang="en-US" sz="1700" dirty="0"/>
              <a:t>(4), 435–442. doi:10.4103/0253-7613.99297</a:t>
            </a:r>
            <a:endParaRPr lang="en-US" sz="1800" dirty="0"/>
          </a:p>
          <a:p>
            <a:pPr marL="0" indent="0">
              <a:buNone/>
            </a:pPr>
            <a:endParaRPr lang="en-US" sz="1800" i="1" dirty="0"/>
          </a:p>
          <a:p>
            <a:pPr marL="0" indent="0">
              <a:buNone/>
            </a:pPr>
            <a:r>
              <a:rPr lang="en-US" altLang="zh-CN" sz="1800" dirty="0"/>
              <a:t>Fenton,</a:t>
            </a:r>
            <a:r>
              <a:rPr lang="zh-CN" altLang="en-US" sz="1800" dirty="0"/>
              <a:t> </a:t>
            </a:r>
            <a:r>
              <a:rPr lang="en-US" altLang="zh-CN" sz="1800" dirty="0"/>
              <a:t>N.,</a:t>
            </a:r>
            <a:r>
              <a:rPr lang="zh-CN" altLang="en-US" sz="1800" dirty="0"/>
              <a:t> </a:t>
            </a:r>
            <a:r>
              <a:rPr lang="en-US" altLang="zh-CN" sz="1800" dirty="0"/>
              <a:t>Neil,</a:t>
            </a:r>
            <a:r>
              <a:rPr lang="zh-CN" altLang="en-US" sz="1800" dirty="0"/>
              <a:t> </a:t>
            </a:r>
            <a:r>
              <a:rPr lang="en-US" altLang="zh-CN" sz="1800" dirty="0"/>
              <a:t>Martin.,</a:t>
            </a:r>
            <a:r>
              <a:rPr lang="zh-CN" altLang="en-US" sz="1800" dirty="0"/>
              <a:t> </a:t>
            </a:r>
            <a:r>
              <a:rPr lang="en-US" altLang="zh-CN" sz="1800" dirty="0"/>
              <a:t>Constantinou,</a:t>
            </a:r>
            <a:r>
              <a:rPr lang="zh-CN" altLang="en-US" sz="1800" dirty="0"/>
              <a:t> </a:t>
            </a:r>
            <a:r>
              <a:rPr lang="en-US" altLang="zh-CN" sz="1800" dirty="0"/>
              <a:t>A.</a:t>
            </a:r>
            <a:r>
              <a:rPr lang="zh-CN" altLang="en-US" sz="1800" dirty="0"/>
              <a:t> </a:t>
            </a:r>
            <a:r>
              <a:rPr lang="en-US" altLang="zh-CN" sz="1800" dirty="0"/>
              <a:t>(2015)</a:t>
            </a:r>
            <a:r>
              <a:rPr lang="zh-CN" altLang="en-US" sz="1800" dirty="0"/>
              <a:t> </a:t>
            </a:r>
            <a:r>
              <a:rPr lang="en-US" altLang="zh-CN" sz="1800" i="1" dirty="0"/>
              <a:t>Simpson’s</a:t>
            </a:r>
            <a:r>
              <a:rPr lang="zh-CN" altLang="en-US" sz="1800" i="1" dirty="0"/>
              <a:t> </a:t>
            </a:r>
            <a:r>
              <a:rPr lang="en-US" altLang="zh-CN" sz="1800" i="1" dirty="0"/>
              <a:t>Paradox</a:t>
            </a:r>
            <a:r>
              <a:rPr lang="zh-CN" altLang="en-US" sz="1800" i="1" dirty="0"/>
              <a:t> </a:t>
            </a:r>
            <a:r>
              <a:rPr lang="en-US" altLang="zh-CN" sz="1800" i="1" dirty="0"/>
              <a:t>and</a:t>
            </a:r>
            <a:r>
              <a:rPr lang="zh-CN" altLang="en-US" sz="1800" i="1" dirty="0"/>
              <a:t> </a:t>
            </a:r>
            <a:r>
              <a:rPr lang="en-US" altLang="zh-CN" sz="1800" i="1" dirty="0"/>
              <a:t>the</a:t>
            </a:r>
            <a:r>
              <a:rPr lang="zh-CN" altLang="en-US" sz="1800" i="1" dirty="0"/>
              <a:t> </a:t>
            </a:r>
            <a:r>
              <a:rPr lang="en-US" altLang="zh-CN" sz="1800" i="1" dirty="0"/>
              <a:t>implications</a:t>
            </a:r>
            <a:r>
              <a:rPr lang="zh-CN" altLang="en-US" sz="1800" i="1" dirty="0"/>
              <a:t> </a:t>
            </a:r>
            <a:r>
              <a:rPr lang="en-US" altLang="zh-CN" sz="1800" i="1" dirty="0"/>
              <a:t>for</a:t>
            </a:r>
            <a:r>
              <a:rPr lang="zh-CN" altLang="en-US" sz="1800" i="1" dirty="0"/>
              <a:t> </a:t>
            </a:r>
            <a:r>
              <a:rPr lang="en-US" altLang="zh-CN" sz="1800" i="1" dirty="0"/>
              <a:t>medical</a:t>
            </a:r>
            <a:r>
              <a:rPr lang="zh-CN" altLang="en-US" sz="1800" i="1" dirty="0"/>
              <a:t> </a:t>
            </a:r>
            <a:r>
              <a:rPr lang="en-US" altLang="zh-CN" sz="1800" i="1" dirty="0"/>
              <a:t>trials.</a:t>
            </a:r>
            <a:r>
              <a:rPr lang="zh-CN" altLang="en-US" sz="1800" i="1" dirty="0"/>
              <a:t> </a:t>
            </a:r>
            <a:r>
              <a:rPr lang="en-US" altLang="zh-CN" sz="1800" dirty="0"/>
              <a:t>Retrieve</a:t>
            </a:r>
            <a:r>
              <a:rPr lang="zh-CN" altLang="en-US" sz="1800" dirty="0"/>
              <a:t> </a:t>
            </a:r>
            <a:r>
              <a:rPr lang="en-US" altLang="zh-CN" sz="1800" dirty="0"/>
              <a:t>from</a:t>
            </a:r>
            <a:r>
              <a:rPr lang="zh-CN" altLang="en-US" sz="1800" dirty="0"/>
              <a:t> </a:t>
            </a:r>
            <a:endParaRPr lang="en-US" altLang="zh-CN" sz="1800" dirty="0"/>
          </a:p>
          <a:p>
            <a:pPr marL="0" indent="0">
              <a:buNone/>
            </a:pPr>
            <a:r>
              <a:rPr lang="en-US" sz="1800" dirty="0">
                <a:hlinkClick r:id="rId3"/>
              </a:rPr>
              <a:t>https://www.eecs.qmul.ac.uk/~norman/papers/simpson.pdf</a:t>
            </a:r>
            <a:endParaRPr lang="en-US" sz="1800" dirty="0"/>
          </a:p>
          <a:p>
            <a:pPr marL="0" indent="0">
              <a:buNone/>
            </a:pPr>
            <a:endParaRPr lang="en-US" sz="1800" dirty="0"/>
          </a:p>
          <a:p>
            <a:pPr marL="0" indent="0">
              <a:buNone/>
            </a:pPr>
            <a:r>
              <a:rPr lang="en-US" sz="1800" dirty="0"/>
              <a:t>GraphPad Statistics Guide</a:t>
            </a:r>
            <a:r>
              <a:rPr lang="en-US" altLang="zh-CN" sz="1800" dirty="0"/>
              <a:t>.</a:t>
            </a:r>
            <a:r>
              <a:rPr lang="zh-CN" altLang="en-US" sz="1800" dirty="0"/>
              <a:t> </a:t>
            </a:r>
            <a:r>
              <a:rPr lang="en-US" altLang="zh-CN" sz="1800" i="1" dirty="0"/>
              <a:t>Key</a:t>
            </a:r>
            <a:r>
              <a:rPr lang="zh-CN" altLang="en-US" sz="1800" i="1" dirty="0"/>
              <a:t> </a:t>
            </a:r>
            <a:r>
              <a:rPr lang="en-US" altLang="zh-CN" sz="1800" i="1" dirty="0"/>
              <a:t>concepts:</a:t>
            </a:r>
            <a:r>
              <a:rPr lang="zh-CN" altLang="en-US" sz="1800" i="1" dirty="0"/>
              <a:t> </a:t>
            </a:r>
            <a:r>
              <a:rPr lang="en-US" altLang="zh-CN" sz="1800" i="1" dirty="0"/>
              <a:t>Contingency</a:t>
            </a:r>
            <a:r>
              <a:rPr lang="zh-CN" altLang="en-US" sz="1800" i="1" dirty="0"/>
              <a:t> </a:t>
            </a:r>
            <a:r>
              <a:rPr lang="en-US" altLang="zh-CN" sz="1800" i="1" dirty="0"/>
              <a:t>table.</a:t>
            </a:r>
            <a:r>
              <a:rPr lang="zh-CN" altLang="en-US" sz="1800" dirty="0"/>
              <a:t> </a:t>
            </a:r>
            <a:r>
              <a:rPr lang="en-US" altLang="zh-CN" sz="1800" dirty="0"/>
              <a:t>Retrieved</a:t>
            </a:r>
            <a:r>
              <a:rPr lang="zh-CN" altLang="en-US" sz="1800" dirty="0"/>
              <a:t> </a:t>
            </a:r>
            <a:r>
              <a:rPr lang="en-US" altLang="zh-CN" sz="1800" dirty="0"/>
              <a:t>from</a:t>
            </a:r>
            <a:r>
              <a:rPr lang="zh-CN" altLang="en-US" sz="1800" dirty="0"/>
              <a:t> </a:t>
            </a:r>
            <a:endParaRPr lang="en-US" altLang="zh-CN" sz="1800" dirty="0"/>
          </a:p>
          <a:p>
            <a:pPr marL="0" indent="0">
              <a:buNone/>
            </a:pPr>
            <a:r>
              <a:rPr lang="en-US" sz="1800" dirty="0">
                <a:hlinkClick r:id="rId4"/>
              </a:rPr>
              <a:t>https://www.graphpad.com/guides/prism/7/statistics/index.htm?stat_interpreting_results_contingen_2.htm</a:t>
            </a:r>
            <a:endParaRPr lang="en-US" sz="1800" dirty="0"/>
          </a:p>
          <a:p>
            <a:pPr marL="0" indent="0">
              <a:buNone/>
            </a:pPr>
            <a:endParaRPr lang="en-US" sz="1800" dirty="0"/>
          </a:p>
          <a:p>
            <a:pPr marL="0" indent="0">
              <a:buNone/>
            </a:pPr>
            <a:r>
              <a:rPr lang="en-US" sz="1800" dirty="0" err="1"/>
              <a:t>Knuiman</a:t>
            </a:r>
            <a:r>
              <a:rPr lang="en-US" sz="1800" dirty="0"/>
              <a:t>, M.W. &amp; Speed, T.P. (1988) </a:t>
            </a:r>
            <a:r>
              <a:rPr lang="en-US" sz="1800" i="1" dirty="0"/>
              <a:t>Incorporating Prior Information into the Analysis of Contingency Tables.</a:t>
            </a:r>
            <a:r>
              <a:rPr lang="en-US" sz="1800" dirty="0"/>
              <a:t> </a:t>
            </a:r>
            <a:r>
              <a:rPr lang="en-US" sz="1800" i="1" dirty="0"/>
              <a:t>Biometrics</a:t>
            </a:r>
            <a:r>
              <a:rPr lang="en-US" sz="1800" dirty="0"/>
              <a:t>, </a:t>
            </a:r>
            <a:r>
              <a:rPr lang="en-US" sz="1800" b="1" dirty="0"/>
              <a:t>44 (4)</a:t>
            </a:r>
            <a:r>
              <a:rPr lang="en-US" sz="1800" dirty="0"/>
              <a:t>, 1061–1071.</a:t>
            </a:r>
          </a:p>
          <a:p>
            <a:pPr marL="0" indent="0">
              <a:buNone/>
            </a:pPr>
            <a:endParaRPr lang="en-US" sz="1800" dirty="0"/>
          </a:p>
          <a:p>
            <a:pPr marL="0" indent="0">
              <a:buNone/>
            </a:pPr>
            <a:r>
              <a:rPr lang="en-US" altLang="zh-CN" sz="1800" dirty="0"/>
              <a:t>Liu,</a:t>
            </a:r>
            <a:r>
              <a:rPr lang="zh-CN" altLang="en-US" sz="1800" dirty="0"/>
              <a:t> </a:t>
            </a:r>
            <a:r>
              <a:rPr lang="en-US" altLang="zh-CN" sz="1800" dirty="0"/>
              <a:t>H</a:t>
            </a:r>
            <a:r>
              <a:rPr lang="en-US" altLang="zh-CN" sz="1800" i="1" dirty="0"/>
              <a:t>.</a:t>
            </a:r>
            <a:r>
              <a:rPr lang="zh-CN" altLang="en-US" sz="1800" i="1" dirty="0"/>
              <a:t> </a:t>
            </a:r>
            <a:r>
              <a:rPr lang="en-US" altLang="zh-CN" sz="1800" i="1" dirty="0"/>
              <a:t>Cochran-Armitage</a:t>
            </a:r>
            <a:r>
              <a:rPr lang="zh-CN" altLang="en-US" sz="1800" i="1" dirty="0"/>
              <a:t> </a:t>
            </a:r>
            <a:r>
              <a:rPr lang="en-US" altLang="zh-CN" sz="1800" i="1" dirty="0"/>
              <a:t>Trend</a:t>
            </a:r>
            <a:r>
              <a:rPr lang="zh-CN" altLang="en-US" sz="1800" i="1" dirty="0"/>
              <a:t> </a:t>
            </a:r>
            <a:r>
              <a:rPr lang="en-US" altLang="zh-CN" sz="1800" i="1" dirty="0"/>
              <a:t>Test</a:t>
            </a:r>
            <a:r>
              <a:rPr lang="zh-CN" altLang="en-US" sz="1800" i="1" dirty="0"/>
              <a:t> </a:t>
            </a:r>
            <a:r>
              <a:rPr lang="en-US" altLang="zh-CN" sz="1800" i="1" dirty="0"/>
              <a:t>Using</a:t>
            </a:r>
            <a:r>
              <a:rPr lang="zh-CN" altLang="en-US" sz="1800" i="1" dirty="0"/>
              <a:t> </a:t>
            </a:r>
            <a:r>
              <a:rPr lang="en-US" altLang="zh-CN" sz="1800" i="1" dirty="0"/>
              <a:t>SAS</a:t>
            </a:r>
            <a:r>
              <a:rPr lang="zh-CN" altLang="en-US" sz="1800" i="1" dirty="0"/>
              <a:t> </a:t>
            </a:r>
            <a:r>
              <a:rPr lang="en-US" altLang="zh-CN" sz="1800" dirty="0"/>
              <a:t>Retrieve</a:t>
            </a:r>
            <a:r>
              <a:rPr lang="zh-CN" altLang="en-US" sz="1800" dirty="0"/>
              <a:t> </a:t>
            </a:r>
            <a:r>
              <a:rPr lang="en-US" altLang="zh-CN" sz="1800" dirty="0"/>
              <a:t>from</a:t>
            </a:r>
            <a:r>
              <a:rPr lang="zh-CN" altLang="en-US" sz="1800" dirty="0"/>
              <a:t> </a:t>
            </a:r>
            <a:r>
              <a:rPr lang="en-US" altLang="zh-CN" sz="1800" dirty="0">
                <a:hlinkClick r:id="rId5"/>
              </a:rPr>
              <a:t>https://www.lexjansen.com/pharmasug/2007/sp/SP05.pdf</a:t>
            </a:r>
            <a:endParaRPr lang="en-US" altLang="zh-CN" sz="1800" dirty="0"/>
          </a:p>
          <a:p>
            <a:pPr marL="0" indent="0">
              <a:buNone/>
            </a:pPr>
            <a:endParaRPr lang="en-US" sz="1800" i="1" dirty="0"/>
          </a:p>
          <a:p>
            <a:pPr marL="0" indent="0">
              <a:buNone/>
            </a:pPr>
            <a:r>
              <a:rPr lang="en-US" altLang="zh-CN" sz="1800" dirty="0"/>
              <a:t>NCI</a:t>
            </a:r>
            <a:r>
              <a:rPr lang="zh-CN" altLang="en-US" sz="1800" dirty="0"/>
              <a:t> </a:t>
            </a:r>
            <a:r>
              <a:rPr lang="en-US" altLang="zh-CN" sz="1800" dirty="0"/>
              <a:t>Dictionary</a:t>
            </a:r>
            <a:r>
              <a:rPr lang="zh-CN" altLang="en-US" sz="1800" dirty="0"/>
              <a:t> </a:t>
            </a:r>
            <a:r>
              <a:rPr lang="en-US" altLang="zh-CN" sz="1800" dirty="0"/>
              <a:t>of</a:t>
            </a:r>
            <a:r>
              <a:rPr lang="zh-CN" altLang="en-US" sz="1800" dirty="0"/>
              <a:t> </a:t>
            </a:r>
            <a:r>
              <a:rPr lang="en-US" altLang="zh-CN" sz="1800" dirty="0"/>
              <a:t>Cancer</a:t>
            </a:r>
            <a:r>
              <a:rPr lang="zh-CN" altLang="en-US" sz="1800" dirty="0"/>
              <a:t> </a:t>
            </a:r>
            <a:r>
              <a:rPr lang="en-US" altLang="zh-CN" sz="1800" dirty="0"/>
              <a:t>Term.</a:t>
            </a:r>
            <a:r>
              <a:rPr lang="zh-CN" altLang="en-US" sz="1800" dirty="0"/>
              <a:t> </a:t>
            </a:r>
            <a:r>
              <a:rPr lang="en-US" altLang="zh-CN" sz="1800" i="1" dirty="0"/>
              <a:t>Relative</a:t>
            </a:r>
            <a:r>
              <a:rPr lang="zh-CN" altLang="en-US" sz="1800" i="1" dirty="0"/>
              <a:t> </a:t>
            </a:r>
            <a:r>
              <a:rPr lang="en-US" altLang="zh-CN" sz="1800" i="1" dirty="0"/>
              <a:t>risk.</a:t>
            </a:r>
            <a:r>
              <a:rPr lang="zh-CN" altLang="en-US" sz="1800" i="1" dirty="0"/>
              <a:t> </a:t>
            </a:r>
            <a:r>
              <a:rPr lang="en-US" altLang="zh-CN" sz="1800" dirty="0"/>
              <a:t>Retrieve</a:t>
            </a:r>
            <a:r>
              <a:rPr lang="zh-CN" altLang="en-US" sz="1800" dirty="0"/>
              <a:t> </a:t>
            </a:r>
            <a:r>
              <a:rPr lang="en-US" altLang="zh-CN" sz="1800" dirty="0"/>
              <a:t>from</a:t>
            </a:r>
            <a:r>
              <a:rPr lang="zh-CN" altLang="en-US" sz="1800" dirty="0"/>
              <a:t> </a:t>
            </a:r>
            <a:r>
              <a:rPr lang="en-US" altLang="zh-CN" sz="1800" dirty="0">
                <a:hlinkClick r:id="rId6"/>
              </a:rPr>
              <a:t>https://www.cancer.gov/publications/dictionaries/cancer-terms/def/relative-risk</a:t>
            </a:r>
            <a:r>
              <a:rPr lang="zh-CN" altLang="en-US" sz="1800" dirty="0"/>
              <a:t> </a:t>
            </a:r>
            <a:endParaRPr lang="en-US" sz="1800" i="1" dirty="0"/>
          </a:p>
          <a:p>
            <a:pPr marL="0" indent="0">
              <a:buNone/>
            </a:pPr>
            <a:endParaRPr lang="en-US" sz="1800" dirty="0"/>
          </a:p>
          <a:p>
            <a:pPr marL="0" indent="0">
              <a:buNone/>
            </a:pPr>
            <a:r>
              <a:rPr lang="en-US" sz="1800" dirty="0"/>
              <a:t>Sullivan, L. M. (2011). </a:t>
            </a:r>
            <a:r>
              <a:rPr lang="en-US" sz="1800" i="1" dirty="0"/>
              <a:t>Essentials of biostatistics in public health</a:t>
            </a:r>
            <a:r>
              <a:rPr lang="en-US" sz="1800" dirty="0"/>
              <a:t>. Jones &amp; Bartlett Publishers.</a:t>
            </a:r>
          </a:p>
          <a:p>
            <a:pPr marL="0" indent="0">
              <a:buNone/>
            </a:pPr>
            <a:endParaRPr lang="en-US" sz="1800" dirty="0"/>
          </a:p>
          <a:p>
            <a:pPr marL="0" indent="0">
              <a:buNone/>
            </a:pPr>
            <a:r>
              <a:rPr lang="en-US" sz="1800" dirty="0"/>
              <a:t>Wikipedia </a:t>
            </a:r>
            <a:r>
              <a:rPr lang="en-US" sz="1800" i="1" dirty="0"/>
              <a:t>Cochran-Mantel-</a:t>
            </a:r>
            <a:r>
              <a:rPr lang="en-US" sz="1800" i="1" dirty="0" err="1"/>
              <a:t>Haenszel</a:t>
            </a:r>
            <a:r>
              <a:rPr lang="en-US" sz="1800" i="1" dirty="0"/>
              <a:t> test</a:t>
            </a:r>
          </a:p>
          <a:p>
            <a:pPr marL="0" indent="0">
              <a:buNone/>
            </a:pPr>
            <a:r>
              <a:rPr lang="en-US" sz="1800" dirty="0">
                <a:hlinkClick r:id="rId7"/>
              </a:rPr>
              <a:t>https://en.wikipedia.org/wiki/Cochran–Mantel–Haenszel_statistics</a:t>
            </a:r>
            <a:endParaRPr lang="en-US" sz="1800" dirty="0"/>
          </a:p>
          <a:p>
            <a:pPr marL="0" indent="0">
              <a:buNone/>
            </a:pPr>
            <a:endParaRPr lang="en-US" sz="1800" dirty="0"/>
          </a:p>
          <a:p>
            <a:pPr marL="0" indent="0">
              <a:buNone/>
            </a:pPr>
            <a:endParaRPr lang="en-US" sz="1800" dirty="0"/>
          </a:p>
          <a:p>
            <a:pPr marL="0" indent="0">
              <a:buNone/>
            </a:pPr>
            <a:endParaRPr lang="en-US" sz="1800" dirty="0"/>
          </a:p>
        </p:txBody>
      </p:sp>
      <p:sp>
        <p:nvSpPr>
          <p:cNvPr id="4" name="Slide Number Placeholder 3">
            <a:extLst>
              <a:ext uri="{FF2B5EF4-FFF2-40B4-BE49-F238E27FC236}">
                <a16:creationId xmlns:a16="http://schemas.microsoft.com/office/drawing/2014/main" id="{68484928-3886-5048-A62A-5B55EAA4E73F}"/>
              </a:ext>
            </a:extLst>
          </p:cNvPr>
          <p:cNvSpPr>
            <a:spLocks noGrp="1"/>
          </p:cNvSpPr>
          <p:nvPr>
            <p:ph type="sldNum" sz="quarter" idx="12"/>
          </p:nvPr>
        </p:nvSpPr>
        <p:spPr/>
        <p:txBody>
          <a:bodyPr/>
          <a:lstStyle/>
          <a:p>
            <a:fld id="{0235576B-7F3C-4840-ADD7-A9DF1158E3A5}" type="slidenum">
              <a:rPr lang="en-US" smtClean="0"/>
              <a:pPr/>
              <a:t>50</a:t>
            </a:fld>
            <a:endParaRPr lang="en-US"/>
          </a:p>
        </p:txBody>
      </p:sp>
    </p:spTree>
    <p:extLst>
      <p:ext uri="{BB962C8B-B14F-4D97-AF65-F5344CB8AC3E}">
        <p14:creationId xmlns:p14="http://schemas.microsoft.com/office/powerpoint/2010/main" val="3270733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D87E6-D736-AA40-B2D7-AD4FBDA426FA}"/>
              </a:ext>
            </a:extLst>
          </p:cNvPr>
          <p:cNvSpPr>
            <a:spLocks noGrp="1"/>
          </p:cNvSpPr>
          <p:nvPr>
            <p:ph type="title"/>
          </p:nvPr>
        </p:nvSpPr>
        <p:spPr/>
        <p:txBody>
          <a:bodyPr/>
          <a:lstStyle/>
          <a:p>
            <a:r>
              <a:rPr lang="en-US" altLang="zh-CN" dirty="0"/>
              <a:t>C</a:t>
            </a:r>
            <a:r>
              <a:rPr lang="en-US" dirty="0"/>
              <a:t>ontingency table</a:t>
            </a:r>
            <a:r>
              <a:rPr lang="zh-CN" altLang="en-US" dirty="0"/>
              <a:t> </a:t>
            </a:r>
            <a:r>
              <a:rPr lang="en-US" altLang="zh-CN" dirty="0"/>
              <a:t>application</a:t>
            </a:r>
            <a:endParaRPr lang="en-US" dirty="0"/>
          </a:p>
        </p:txBody>
      </p:sp>
      <p:sp>
        <p:nvSpPr>
          <p:cNvPr id="3" name="Content Placeholder 2">
            <a:extLst>
              <a:ext uri="{FF2B5EF4-FFF2-40B4-BE49-F238E27FC236}">
                <a16:creationId xmlns:a16="http://schemas.microsoft.com/office/drawing/2014/main" id="{97772167-5597-4A4B-94BF-BDCE2B5AB354}"/>
              </a:ext>
            </a:extLst>
          </p:cNvPr>
          <p:cNvSpPr>
            <a:spLocks noGrp="1"/>
          </p:cNvSpPr>
          <p:nvPr>
            <p:ph idx="1"/>
          </p:nvPr>
        </p:nvSpPr>
        <p:spPr>
          <a:xfrm>
            <a:off x="381000" y="1752600"/>
            <a:ext cx="7543800" cy="4416552"/>
          </a:xfrm>
        </p:spPr>
        <p:txBody>
          <a:bodyPr/>
          <a:lstStyle/>
          <a:p>
            <a:pPr marL="0" indent="0">
              <a:buNone/>
            </a:pPr>
            <a:r>
              <a:rPr lang="en-US" sz="2000" dirty="0"/>
              <a:t>Contingency table displays data from these five kinds of studies:</a:t>
            </a:r>
          </a:p>
          <a:p>
            <a:pPr marL="0" indent="0">
              <a:buNone/>
            </a:pPr>
            <a:endParaRPr lang="en-US" sz="400" dirty="0"/>
          </a:p>
          <a:p>
            <a:pPr lvl="1">
              <a:buClr>
                <a:schemeClr val="tx1"/>
              </a:buClr>
            </a:pPr>
            <a:r>
              <a:rPr lang="en-US" sz="2000" dirty="0"/>
              <a:t>Cross-sectional study</a:t>
            </a:r>
          </a:p>
          <a:p>
            <a:pPr lvl="1">
              <a:buClr>
                <a:schemeClr val="tx1"/>
              </a:buClr>
            </a:pPr>
            <a:r>
              <a:rPr lang="en-US" sz="2000" dirty="0"/>
              <a:t>Prospective study</a:t>
            </a:r>
          </a:p>
          <a:p>
            <a:pPr lvl="1">
              <a:buClr>
                <a:schemeClr val="tx1"/>
              </a:buClr>
            </a:pPr>
            <a:r>
              <a:rPr lang="en-US" sz="2000" dirty="0"/>
              <a:t>Retrospective study</a:t>
            </a:r>
          </a:p>
          <a:p>
            <a:pPr lvl="1">
              <a:buClr>
                <a:schemeClr val="tx1"/>
              </a:buClr>
            </a:pPr>
            <a:r>
              <a:rPr lang="en-US" sz="2000" dirty="0"/>
              <a:t>Experiment</a:t>
            </a:r>
          </a:p>
          <a:p>
            <a:pPr lvl="1">
              <a:buClr>
                <a:schemeClr val="tx1"/>
              </a:buClr>
            </a:pPr>
            <a:r>
              <a:rPr lang="en-US" sz="2000" dirty="0"/>
              <a:t>Assess the accuracy of a diagnostic test</a:t>
            </a:r>
          </a:p>
          <a:p>
            <a:pPr lvl="1"/>
            <a:endParaRPr lang="en-US" sz="2000" dirty="0"/>
          </a:p>
          <a:p>
            <a:pPr marL="228600" lvl="1" indent="0">
              <a:buNone/>
            </a:pPr>
            <a:r>
              <a:rPr lang="zh-CN" altLang="en-US" sz="2000" i="1" dirty="0"/>
              <a:t>                                                                         </a:t>
            </a:r>
            <a:r>
              <a:rPr lang="en-US" sz="1200" i="1" dirty="0"/>
              <a:t>GraphPad Statistics Guide</a:t>
            </a:r>
            <a:r>
              <a:rPr lang="en-US" altLang="zh-CN" sz="1200" i="1" dirty="0"/>
              <a:t>.</a:t>
            </a:r>
            <a:endParaRPr lang="en-US" sz="1200" i="1" dirty="0"/>
          </a:p>
          <a:p>
            <a:pPr marL="0" indent="0">
              <a:buNone/>
            </a:pPr>
            <a:endParaRPr lang="en-US" sz="300" dirty="0"/>
          </a:p>
        </p:txBody>
      </p:sp>
      <p:sp>
        <p:nvSpPr>
          <p:cNvPr id="4" name="Slide Number Placeholder 3">
            <a:extLst>
              <a:ext uri="{FF2B5EF4-FFF2-40B4-BE49-F238E27FC236}">
                <a16:creationId xmlns:a16="http://schemas.microsoft.com/office/drawing/2014/main" id="{46E235E1-38C0-5446-8A24-0A3E820014BF}"/>
              </a:ext>
            </a:extLst>
          </p:cNvPr>
          <p:cNvSpPr>
            <a:spLocks noGrp="1"/>
          </p:cNvSpPr>
          <p:nvPr>
            <p:ph type="sldNum" sz="quarter" idx="12"/>
          </p:nvPr>
        </p:nvSpPr>
        <p:spPr/>
        <p:txBody>
          <a:bodyPr/>
          <a:lstStyle/>
          <a:p>
            <a:fld id="{0235576B-7F3C-4840-ADD7-A9DF1158E3A5}" type="slidenum">
              <a:rPr lang="en-US" smtClean="0"/>
              <a:pPr/>
              <a:t>6</a:t>
            </a:fld>
            <a:endParaRPr lang="en-US"/>
          </a:p>
        </p:txBody>
      </p:sp>
    </p:spTree>
    <p:extLst>
      <p:ext uri="{BB962C8B-B14F-4D97-AF65-F5344CB8AC3E}">
        <p14:creationId xmlns:p14="http://schemas.microsoft.com/office/powerpoint/2010/main" val="1926637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1A95B-2AD4-E74B-A901-13C8CCAC9D2E}"/>
              </a:ext>
            </a:extLst>
          </p:cNvPr>
          <p:cNvSpPr>
            <a:spLocks noGrp="1"/>
          </p:cNvSpPr>
          <p:nvPr>
            <p:ph type="title"/>
          </p:nvPr>
        </p:nvSpPr>
        <p:spPr/>
        <p:txBody>
          <a:bodyPr/>
          <a:lstStyle/>
          <a:p>
            <a:r>
              <a:rPr lang="en-US" dirty="0"/>
              <a:t>PPV and NPV</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CD84024-62DF-DB49-A72D-552C7B3CE5B7}"/>
                  </a:ext>
                </a:extLst>
              </p:cNvPr>
              <p:cNvSpPr>
                <a:spLocks noGrp="1"/>
              </p:cNvSpPr>
              <p:nvPr>
                <p:ph idx="1"/>
              </p:nvPr>
            </p:nvSpPr>
            <p:spPr>
              <a:xfrm>
                <a:off x="228600" y="1527048"/>
                <a:ext cx="7543800" cy="4416552"/>
              </a:xfrm>
            </p:spPr>
            <p:txBody>
              <a:bodyPr>
                <a:normAutofit/>
              </a:bodyPr>
              <a:lstStyle/>
              <a:p>
                <a:pPr marL="0" indent="0">
                  <a:buNone/>
                </a:pPr>
                <a:r>
                  <a:rPr lang="en-US" sz="1800" dirty="0">
                    <a:solidFill>
                      <a:srgbClr val="0432FF"/>
                    </a:solidFill>
                  </a:rPr>
                  <a:t>Positive predictive value (PPV) of a test </a:t>
                </a:r>
                <a:r>
                  <a:rPr lang="en-US" sz="1800" dirty="0"/>
                  <a:t>is the probability of an individual with a positive test has the disease. </a:t>
                </a:r>
                <a14:m>
                  <m:oMath xmlns:m="http://schemas.openxmlformats.org/officeDocument/2006/math">
                    <m:r>
                      <a:rPr lang="en-US" sz="1800" b="0" i="1" dirty="0" smtClean="0">
                        <a:latin typeface="Cambria Math" panose="02040503050406030204" pitchFamily="18" charset="0"/>
                      </a:rPr>
                      <m:t>𝑃𝑃𝑉</m:t>
                    </m:r>
                    <m:r>
                      <a:rPr lang="en-US" sz="1800" i="1" dirty="0">
                        <a:latin typeface="Cambria Math" panose="02040503050406030204" pitchFamily="18" charset="0"/>
                      </a:rPr>
                      <m:t>=</m:t>
                    </m:r>
                    <m:r>
                      <a:rPr lang="en-US" sz="1800" i="1" dirty="0">
                        <a:latin typeface="Cambria Math" panose="02040503050406030204" pitchFamily="18" charset="0"/>
                      </a:rPr>
                      <m:t>𝑃𝑟</m:t>
                    </m:r>
                    <m:d>
                      <m:dPr>
                        <m:endChr m:val="|"/>
                        <m:ctrlPr>
                          <a:rPr lang="en-US" sz="1800" i="1" dirty="0">
                            <a:latin typeface="Cambria Math" panose="02040503050406030204" pitchFamily="18" charset="0"/>
                          </a:rPr>
                        </m:ctrlPr>
                      </m:dPr>
                      <m:e>
                        <m:r>
                          <a:rPr lang="en-US" sz="1800" i="1" dirty="0">
                            <a:latin typeface="Cambria Math" panose="02040503050406030204" pitchFamily="18" charset="0"/>
                          </a:rPr>
                          <m:t>𝐷𝑖𝑠𝑒𝑎𝑠𝑒</m:t>
                        </m:r>
                        <m:r>
                          <a:rPr lang="en-US" sz="1800" i="1" dirty="0">
                            <a:latin typeface="Cambria Math" panose="02040503050406030204" pitchFamily="18" charset="0"/>
                          </a:rPr>
                          <m:t>+ </m:t>
                        </m:r>
                      </m:e>
                    </m:d>
                    <m:r>
                      <a:rPr lang="en-US" sz="1800" b="0" i="1" dirty="0" smtClean="0">
                        <a:latin typeface="Cambria Math" panose="02040503050406030204" pitchFamily="18" charset="0"/>
                      </a:rPr>
                      <m:t> </m:t>
                    </m:r>
                    <m:r>
                      <a:rPr lang="en-US" sz="1800" b="0" i="1" dirty="0" smtClean="0">
                        <a:latin typeface="Cambria Math" panose="02040503050406030204" pitchFamily="18" charset="0"/>
                      </a:rPr>
                      <m:t>𝑇𝑒𝑠𝑡</m:t>
                    </m:r>
                    <m:r>
                      <a:rPr lang="en-US" sz="1800" b="0" i="1" dirty="0" smtClean="0">
                        <a:latin typeface="Cambria Math" panose="02040503050406030204" pitchFamily="18" charset="0"/>
                      </a:rPr>
                      <m:t>+ )</m:t>
                    </m:r>
                  </m:oMath>
                </a14:m>
                <a:r>
                  <a:rPr lang="en-US" sz="1800" dirty="0"/>
                  <a:t>.</a:t>
                </a:r>
              </a:p>
              <a:p>
                <a:pPr marL="0" indent="0">
                  <a:buNone/>
                </a:pPr>
                <a:endParaRPr lang="en-US" sz="1600" dirty="0"/>
              </a:p>
              <a:p>
                <a:pPr marL="0" indent="0">
                  <a:buNone/>
                </a:pPr>
                <a:r>
                  <a:rPr lang="en-US" sz="1800" dirty="0">
                    <a:solidFill>
                      <a:srgbClr val="0432FF"/>
                    </a:solidFill>
                  </a:rPr>
                  <a:t>Negative predictive value (NPV) of a test </a:t>
                </a:r>
                <a:r>
                  <a:rPr lang="en-US" sz="1800" dirty="0"/>
                  <a:t>is the probability of an individual with negative test does not have the disease. </a:t>
                </a:r>
                <a14:m>
                  <m:oMath xmlns:m="http://schemas.openxmlformats.org/officeDocument/2006/math">
                    <m:r>
                      <a:rPr lang="en-US" sz="1800" i="1" dirty="0" smtClean="0">
                        <a:latin typeface="Cambria Math" panose="02040503050406030204" pitchFamily="18" charset="0"/>
                      </a:rPr>
                      <m:t>𝑁𝑃𝑉</m:t>
                    </m:r>
                    <m:r>
                      <a:rPr lang="en-US" sz="1800" i="1" dirty="0" smtClean="0">
                        <a:latin typeface="Cambria Math" panose="02040503050406030204" pitchFamily="18" charset="0"/>
                      </a:rPr>
                      <m:t>=</m:t>
                    </m:r>
                    <m:r>
                      <a:rPr lang="en-US" sz="1800" b="0" i="1" dirty="0" smtClean="0">
                        <a:latin typeface="Cambria Math" panose="02040503050406030204" pitchFamily="18" charset="0"/>
                      </a:rPr>
                      <m:t>𝑃𝑟</m:t>
                    </m:r>
                    <m:d>
                      <m:dPr>
                        <m:endChr m:val="|"/>
                        <m:ctrlPr>
                          <a:rPr lang="en-US" sz="1800" b="0" i="1" dirty="0" smtClean="0">
                            <a:latin typeface="Cambria Math" panose="02040503050406030204" pitchFamily="18" charset="0"/>
                          </a:rPr>
                        </m:ctrlPr>
                      </m:dPr>
                      <m:e>
                        <m:r>
                          <a:rPr lang="en-US" sz="1800" i="1" dirty="0" smtClean="0">
                            <a:latin typeface="Cambria Math" panose="02040503050406030204" pitchFamily="18" charset="0"/>
                          </a:rPr>
                          <m:t>𝐷𝑖𝑠𝑒𝑎𝑠𝑒</m:t>
                        </m:r>
                        <m:r>
                          <a:rPr lang="en-US" sz="1800" i="1" dirty="0" smtClean="0">
                            <a:latin typeface="Cambria Math" panose="02040503050406030204" pitchFamily="18" charset="0"/>
                          </a:rPr>
                          <m:t>− </m:t>
                        </m:r>
                      </m:e>
                    </m:d>
                    <m:r>
                      <a:rPr lang="en-US" sz="1800" b="0" i="1" dirty="0" smtClean="0">
                        <a:latin typeface="Cambria Math" panose="02040503050406030204" pitchFamily="18" charset="0"/>
                      </a:rPr>
                      <m:t> </m:t>
                    </m:r>
                    <m:r>
                      <a:rPr lang="en-US" sz="1800" i="1" dirty="0" smtClean="0">
                        <a:latin typeface="Cambria Math" panose="02040503050406030204" pitchFamily="18" charset="0"/>
                      </a:rPr>
                      <m:t>𝑇𝑒𝑠𝑡</m:t>
                    </m:r>
                    <m:r>
                      <a:rPr lang="en-US" sz="1800" i="1" dirty="0" smtClean="0">
                        <a:latin typeface="Cambria Math" panose="02040503050406030204" pitchFamily="18" charset="0"/>
                      </a:rPr>
                      <m:t> − ).</m:t>
                    </m:r>
                  </m:oMath>
                </a14:m>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altLang="zh-CN" sz="1800" i="1" dirty="0">
                  <a:latin typeface="Cambria Math" panose="02040503050406030204" pitchFamily="18" charset="0"/>
                </a:endParaRPr>
              </a:p>
              <a:p>
                <a:pPr marL="0" indent="0">
                  <a:buNone/>
                </a:pPr>
                <a:r>
                  <a:rPr lang="en-US" altLang="zh-CN" sz="1800" dirty="0"/>
                  <a:t>Here,</a:t>
                </a:r>
                <a:r>
                  <a:rPr lang="zh-CN" altLang="en-US" sz="1800" dirty="0"/>
                  <a:t> </a:t>
                </a:r>
                <a14:m>
                  <m:oMath xmlns:m="http://schemas.openxmlformats.org/officeDocument/2006/math">
                    <m:r>
                      <a:rPr lang="en-US" altLang="zh-CN" sz="1800" i="1" dirty="0" smtClean="0">
                        <a:latin typeface="Cambria Math" panose="02040503050406030204" pitchFamily="18" charset="0"/>
                      </a:rPr>
                      <m:t>𝑃𝑃𝑉</m:t>
                    </m:r>
                    <m:r>
                      <a:rPr lang="en-US" altLang="zh-CN" sz="1800" b="0" i="1" dirty="0" smtClean="0">
                        <a:latin typeface="Cambria Math" panose="02040503050406030204" pitchFamily="18" charset="0"/>
                      </a:rPr>
                      <m:t>=</m:t>
                    </m:r>
                    <m:f>
                      <m:fPr>
                        <m:ctrlPr>
                          <a:rPr lang="en-US" altLang="zh-CN" sz="1800" i="1" smtClean="0">
                            <a:latin typeface="Cambria Math" panose="02040503050406030204" pitchFamily="18" charset="0"/>
                          </a:rPr>
                        </m:ctrlPr>
                      </m:fPr>
                      <m:num>
                        <m:r>
                          <a:rPr lang="en-US" altLang="zh-CN" sz="1800" b="0" i="1" smtClean="0">
                            <a:latin typeface="Cambria Math" panose="02040503050406030204" pitchFamily="18" charset="0"/>
                          </a:rPr>
                          <m:t>100</m:t>
                        </m:r>
                      </m:num>
                      <m:den>
                        <m:r>
                          <a:rPr lang="en-US" altLang="zh-CN" sz="1800" b="0" i="1" smtClean="0">
                            <a:latin typeface="Cambria Math" panose="02040503050406030204" pitchFamily="18" charset="0"/>
                          </a:rPr>
                          <m:t>1000</m:t>
                        </m:r>
                      </m:den>
                    </m:f>
                    <m:r>
                      <a:rPr lang="en-US" altLang="zh-CN" sz="1800" b="0" i="1" smtClean="0">
                        <a:latin typeface="Cambria Math" panose="02040503050406030204" pitchFamily="18" charset="0"/>
                      </a:rPr>
                      <m:t>=0.1</m:t>
                    </m:r>
                  </m:oMath>
                </a14:m>
                <a:r>
                  <a:rPr lang="zh-CN" altLang="en-US" sz="1800" dirty="0"/>
                  <a:t> </a:t>
                </a:r>
                <a:r>
                  <a:rPr lang="en-US" altLang="zh-CN" sz="1800" dirty="0"/>
                  <a:t>and</a:t>
                </a:r>
                <a:r>
                  <a:rPr lang="zh-CN" altLang="en-US" sz="1800" dirty="0"/>
                  <a:t> </a:t>
                </a:r>
                <a14:m>
                  <m:oMath xmlns:m="http://schemas.openxmlformats.org/officeDocument/2006/math">
                    <m:r>
                      <a:rPr lang="en-US" altLang="zh-CN" sz="1800" i="1" dirty="0" smtClean="0">
                        <a:latin typeface="Cambria Math" panose="02040503050406030204" pitchFamily="18" charset="0"/>
                      </a:rPr>
                      <m:t>𝑁𝑃𝑉</m:t>
                    </m:r>
                    <m:r>
                      <a:rPr lang="en-US" altLang="zh-CN" sz="1800" i="1" dirty="0" smtClean="0">
                        <a:latin typeface="Cambria Math" panose="02040503050406030204" pitchFamily="18" charset="0"/>
                      </a:rPr>
                      <m:t>=</m:t>
                    </m:r>
                    <m:f>
                      <m:fPr>
                        <m:ctrlPr>
                          <a:rPr lang="en-US" altLang="zh-CN" sz="1800" i="1" smtClean="0">
                            <a:latin typeface="Cambria Math" panose="02040503050406030204" pitchFamily="18" charset="0"/>
                          </a:rPr>
                        </m:ctrlPr>
                      </m:fPr>
                      <m:num>
                        <m:r>
                          <a:rPr lang="en-US" altLang="zh-CN" sz="1800" b="0" i="1" smtClean="0">
                            <a:latin typeface="Cambria Math" panose="02040503050406030204" pitchFamily="18" charset="0"/>
                          </a:rPr>
                          <m:t>5000</m:t>
                        </m:r>
                      </m:num>
                      <m:den>
                        <m:r>
                          <a:rPr lang="en-US" altLang="zh-CN" sz="1800" b="0" i="1" smtClean="0">
                            <a:latin typeface="Cambria Math" panose="02040503050406030204" pitchFamily="18" charset="0"/>
                          </a:rPr>
                          <m:t>5050</m:t>
                        </m:r>
                      </m:den>
                    </m:f>
                    <m:r>
                      <a:rPr lang="en-US" altLang="zh-CN" sz="1800" b="0" i="1" smtClean="0">
                        <a:latin typeface="Cambria Math" panose="02040503050406030204" pitchFamily="18" charset="0"/>
                      </a:rPr>
                      <m:t>=0.99</m:t>
                    </m:r>
                  </m:oMath>
                </a14:m>
                <a:endParaRPr lang="en-US" sz="1800" dirty="0"/>
              </a:p>
              <a:p>
                <a:pPr marL="0" indent="0">
                  <a:buNone/>
                </a:pPr>
                <a:endParaRPr lang="en-US" sz="2000" dirty="0"/>
              </a:p>
              <a:p>
                <a:pPr marL="0" indent="0">
                  <a:buNone/>
                </a:pPr>
                <a:endParaRPr lang="en-US" sz="2000" dirty="0"/>
              </a:p>
            </p:txBody>
          </p:sp>
        </mc:Choice>
        <mc:Fallback xmlns="">
          <p:sp>
            <p:nvSpPr>
              <p:cNvPr id="3" name="Content Placeholder 2">
                <a:extLst>
                  <a:ext uri="{FF2B5EF4-FFF2-40B4-BE49-F238E27FC236}">
                    <a16:creationId xmlns:a16="http://schemas.microsoft.com/office/drawing/2014/main" id="{7CD84024-62DF-DB49-A72D-552C7B3CE5B7}"/>
                  </a:ext>
                </a:extLst>
              </p:cNvPr>
              <p:cNvSpPr>
                <a:spLocks noGrp="1" noRot="1" noChangeAspect="1" noMove="1" noResize="1" noEditPoints="1" noAdjustHandles="1" noChangeArrowheads="1" noChangeShapeType="1" noTextEdit="1"/>
              </p:cNvSpPr>
              <p:nvPr>
                <p:ph idx="1"/>
              </p:nvPr>
            </p:nvSpPr>
            <p:spPr>
              <a:xfrm>
                <a:off x="228600" y="1527048"/>
                <a:ext cx="7543800" cy="4416552"/>
              </a:xfrm>
              <a:blipFill>
                <a:blip r:embed="rId3"/>
                <a:stretch>
                  <a:fillRect l="-4538" t="-1724" r="-100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B0262C7-5722-E943-B896-F6D7EDF6EC49}"/>
              </a:ext>
            </a:extLst>
          </p:cNvPr>
          <p:cNvSpPr>
            <a:spLocks noGrp="1"/>
          </p:cNvSpPr>
          <p:nvPr>
            <p:ph type="sldNum" sz="quarter" idx="12"/>
          </p:nvPr>
        </p:nvSpPr>
        <p:spPr/>
        <p:txBody>
          <a:bodyPr/>
          <a:lstStyle/>
          <a:p>
            <a:fld id="{0235576B-7F3C-4840-ADD7-A9DF1158E3A5}" type="slidenum">
              <a:rPr lang="en-US" smtClean="0"/>
              <a:pPr/>
              <a:t>7</a:t>
            </a:fld>
            <a:endParaRPr lang="en-US"/>
          </a:p>
        </p:txBody>
      </p:sp>
      <p:graphicFrame>
        <p:nvGraphicFramePr>
          <p:cNvPr id="5" name="Table 4">
            <a:extLst>
              <a:ext uri="{FF2B5EF4-FFF2-40B4-BE49-F238E27FC236}">
                <a16:creationId xmlns:a16="http://schemas.microsoft.com/office/drawing/2014/main" id="{55D8C05E-148A-2246-AF0F-420683692B8A}"/>
              </a:ext>
            </a:extLst>
          </p:cNvPr>
          <p:cNvGraphicFramePr>
            <a:graphicFrameLocks noGrp="1"/>
          </p:cNvGraphicFramePr>
          <p:nvPr>
            <p:extLst>
              <p:ext uri="{D42A27DB-BD31-4B8C-83A1-F6EECF244321}">
                <p14:modId xmlns:p14="http://schemas.microsoft.com/office/powerpoint/2010/main" val="3791636558"/>
              </p:ext>
            </p:extLst>
          </p:nvPr>
        </p:nvGraphicFramePr>
        <p:xfrm>
          <a:off x="1371600" y="3581400"/>
          <a:ext cx="5181600" cy="1353312"/>
        </p:xfrm>
        <a:graphic>
          <a:graphicData uri="http://schemas.openxmlformats.org/drawingml/2006/table">
            <a:tbl>
              <a:tblPr firstRow="1" bandRow="1">
                <a:tableStyleId>{5C22544A-7EE6-4342-B048-85BDC9FD1C3A}</a:tableStyleId>
              </a:tblPr>
              <a:tblGrid>
                <a:gridCol w="1424940">
                  <a:extLst>
                    <a:ext uri="{9D8B030D-6E8A-4147-A177-3AD203B41FA5}">
                      <a16:colId xmlns:a16="http://schemas.microsoft.com/office/drawing/2014/main" val="136168376"/>
                    </a:ext>
                  </a:extLst>
                </a:gridCol>
                <a:gridCol w="1101090">
                  <a:extLst>
                    <a:ext uri="{9D8B030D-6E8A-4147-A177-3AD203B41FA5}">
                      <a16:colId xmlns:a16="http://schemas.microsoft.com/office/drawing/2014/main" val="2721653303"/>
                    </a:ext>
                  </a:extLst>
                </a:gridCol>
                <a:gridCol w="1489710">
                  <a:extLst>
                    <a:ext uri="{9D8B030D-6E8A-4147-A177-3AD203B41FA5}">
                      <a16:colId xmlns:a16="http://schemas.microsoft.com/office/drawing/2014/main" val="1984221232"/>
                    </a:ext>
                  </a:extLst>
                </a:gridCol>
                <a:gridCol w="1165860">
                  <a:extLst>
                    <a:ext uri="{9D8B030D-6E8A-4147-A177-3AD203B41FA5}">
                      <a16:colId xmlns:a16="http://schemas.microsoft.com/office/drawing/2014/main" val="4166589492"/>
                    </a:ext>
                  </a:extLst>
                </a:gridCol>
              </a:tblGrid>
              <a:tr h="338328">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rPr>
                        <a:t>Diseased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rPr>
                        <a:t>Not Diseased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39536221"/>
                  </a:ext>
                </a:extLst>
              </a:tr>
              <a:tr h="338328">
                <a:tc>
                  <a:txBody>
                    <a:bodyPr/>
                    <a:lstStyle/>
                    <a:p>
                      <a:r>
                        <a:rPr lang="en-US" sz="1600" dirty="0"/>
                        <a:t>Test Positive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t>900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t>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2515279"/>
                  </a:ext>
                </a:extLst>
              </a:tr>
              <a:tr h="338328">
                <a:tc>
                  <a:txBody>
                    <a:bodyPr/>
                    <a:lstStyle/>
                    <a:p>
                      <a:r>
                        <a:rPr lang="en-US" sz="1600" dirty="0"/>
                        <a:t>Test Negative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t>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t>5050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9911683"/>
                  </a:ext>
                </a:extLst>
              </a:tr>
              <a:tr h="338328">
                <a:tc>
                  <a:txBody>
                    <a:bodyPr/>
                    <a:lstStyle/>
                    <a:p>
                      <a:r>
                        <a:rPr lang="en-US" sz="1600" dirty="0"/>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t>150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t>5900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t>6050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5156755"/>
                  </a:ext>
                </a:extLst>
              </a:tr>
            </a:tbl>
          </a:graphicData>
        </a:graphic>
      </p:graphicFrame>
    </p:spTree>
    <p:extLst>
      <p:ext uri="{BB962C8B-B14F-4D97-AF65-F5344CB8AC3E}">
        <p14:creationId xmlns:p14="http://schemas.microsoft.com/office/powerpoint/2010/main" val="1694014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AB5AB-BBCD-1743-A4BC-44CB5E8347A9}"/>
              </a:ext>
            </a:extLst>
          </p:cNvPr>
          <p:cNvSpPr>
            <a:spLocks noGrp="1"/>
          </p:cNvSpPr>
          <p:nvPr>
            <p:ph type="title"/>
          </p:nvPr>
        </p:nvSpPr>
        <p:spPr/>
        <p:txBody>
          <a:bodyPr/>
          <a:lstStyle/>
          <a:p>
            <a:r>
              <a:rPr lang="en-US" dirty="0"/>
              <a:t>Sensitivity and Specificity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1726477-2716-FB4E-A0C3-FB1153E925AC}"/>
                  </a:ext>
                </a:extLst>
              </p:cNvPr>
              <p:cNvSpPr>
                <a:spLocks noGrp="1"/>
              </p:cNvSpPr>
              <p:nvPr>
                <p:ph idx="1"/>
              </p:nvPr>
            </p:nvSpPr>
            <p:spPr>
              <a:xfrm>
                <a:off x="228600" y="1527048"/>
                <a:ext cx="7900416" cy="4492752"/>
              </a:xfrm>
            </p:spPr>
            <p:txBody>
              <a:bodyPr>
                <a:normAutofit fontScale="25000" lnSpcReduction="20000"/>
              </a:bodyPr>
              <a:lstStyle/>
              <a:p>
                <a:pPr marL="0" indent="0">
                  <a:buNone/>
                </a:pPr>
                <a:r>
                  <a:rPr lang="en-US" sz="7200" dirty="0">
                    <a:solidFill>
                      <a:srgbClr val="0432FF"/>
                    </a:solidFill>
                  </a:rPr>
                  <a:t>Sensitivity</a:t>
                </a:r>
                <a:r>
                  <a:rPr lang="zh-CN" altLang="en-US" sz="7200" dirty="0">
                    <a:solidFill>
                      <a:srgbClr val="0432FF"/>
                    </a:solidFill>
                  </a:rPr>
                  <a:t> </a:t>
                </a:r>
                <a:r>
                  <a:rPr lang="en-US" altLang="zh-CN" sz="7200" dirty="0"/>
                  <a:t>The</a:t>
                </a:r>
                <a:r>
                  <a:rPr lang="zh-CN" altLang="en-US" sz="7200" dirty="0"/>
                  <a:t> </a:t>
                </a:r>
                <a:r>
                  <a:rPr lang="en-US" altLang="zh-CN" sz="7200" dirty="0"/>
                  <a:t>probability</a:t>
                </a:r>
                <a:r>
                  <a:rPr lang="zh-CN" altLang="en-US" sz="7200" dirty="0"/>
                  <a:t> </a:t>
                </a:r>
                <a:r>
                  <a:rPr lang="en-US" altLang="zh-CN" sz="7200" dirty="0"/>
                  <a:t>of</a:t>
                </a:r>
                <a:r>
                  <a:rPr lang="zh-CN" altLang="en-US" sz="7200" dirty="0"/>
                  <a:t> </a:t>
                </a:r>
                <a:r>
                  <a:rPr lang="en-US" altLang="zh-CN" sz="7200" dirty="0"/>
                  <a:t>the</a:t>
                </a:r>
                <a:r>
                  <a:rPr lang="zh-CN" altLang="en-US" sz="7200" dirty="0"/>
                  <a:t> </a:t>
                </a:r>
                <a:r>
                  <a:rPr lang="en-US" altLang="zh-CN" sz="7200" dirty="0"/>
                  <a:t>test</a:t>
                </a:r>
                <a:r>
                  <a:rPr lang="zh-CN" altLang="en-US" sz="7200" dirty="0"/>
                  <a:t> </a:t>
                </a:r>
                <a:r>
                  <a:rPr lang="en-US" altLang="zh-CN" sz="7200" dirty="0"/>
                  <a:t>finding</a:t>
                </a:r>
                <a:r>
                  <a:rPr lang="zh-CN" altLang="en-US" sz="7200" dirty="0"/>
                  <a:t> </a:t>
                </a:r>
                <a:r>
                  <a:rPr lang="en-US" altLang="zh-CN" sz="7200" dirty="0"/>
                  <a:t>disease</a:t>
                </a:r>
                <a:r>
                  <a:rPr lang="zh-CN" altLang="en-US" sz="7200" dirty="0"/>
                  <a:t> </a:t>
                </a:r>
                <a:r>
                  <a:rPr lang="en-US" altLang="zh-CN" sz="7200" dirty="0"/>
                  <a:t>among</a:t>
                </a:r>
                <a:r>
                  <a:rPr lang="zh-CN" altLang="en-US" sz="7200" dirty="0"/>
                  <a:t> </a:t>
                </a:r>
                <a:r>
                  <a:rPr lang="en-US" altLang="zh-CN" sz="7200" dirty="0"/>
                  <a:t>those</a:t>
                </a:r>
                <a:r>
                  <a:rPr lang="zh-CN" altLang="en-US" sz="7200" dirty="0"/>
                  <a:t> </a:t>
                </a:r>
                <a:r>
                  <a:rPr lang="en-US" altLang="zh-CN" sz="7200" dirty="0"/>
                  <a:t>who</a:t>
                </a:r>
                <a:r>
                  <a:rPr lang="zh-CN" altLang="en-US" sz="7200" dirty="0"/>
                  <a:t> </a:t>
                </a:r>
                <a:r>
                  <a:rPr lang="en-US" altLang="zh-CN" sz="7200" dirty="0"/>
                  <a:t>have</a:t>
                </a:r>
                <a:r>
                  <a:rPr lang="zh-CN" altLang="en-US" sz="7200" dirty="0"/>
                  <a:t> </a:t>
                </a:r>
                <a:r>
                  <a:rPr lang="en-US" altLang="zh-CN" sz="7200" dirty="0"/>
                  <a:t>the</a:t>
                </a:r>
                <a:r>
                  <a:rPr lang="zh-CN" altLang="en-US" sz="7200" dirty="0"/>
                  <a:t> </a:t>
                </a:r>
                <a:r>
                  <a:rPr lang="en-US" altLang="zh-CN" sz="7200" dirty="0"/>
                  <a:t>disease</a:t>
                </a:r>
                <a:r>
                  <a:rPr lang="zh-CN" altLang="en-US" sz="7200" dirty="0"/>
                  <a:t> </a:t>
                </a:r>
                <a:r>
                  <a:rPr lang="en-US" altLang="zh-CN" sz="7200" dirty="0"/>
                  <a:t>or</a:t>
                </a:r>
                <a:r>
                  <a:rPr lang="zh-CN" altLang="en-US" sz="7200" dirty="0"/>
                  <a:t> </a:t>
                </a:r>
                <a:r>
                  <a:rPr lang="en-US" altLang="zh-CN" sz="7200" dirty="0"/>
                  <a:t>the</a:t>
                </a:r>
                <a:r>
                  <a:rPr lang="zh-CN" altLang="en-US" sz="7200" dirty="0"/>
                  <a:t> </a:t>
                </a:r>
                <a:r>
                  <a:rPr lang="en-US" altLang="zh-CN" sz="7200" dirty="0"/>
                  <a:t>proportion</a:t>
                </a:r>
                <a:r>
                  <a:rPr lang="zh-CN" altLang="en-US" sz="7200" dirty="0"/>
                  <a:t> </a:t>
                </a:r>
                <a:r>
                  <a:rPr lang="en-US" altLang="zh-CN" sz="7200" dirty="0"/>
                  <a:t>of</a:t>
                </a:r>
                <a:r>
                  <a:rPr lang="zh-CN" altLang="en-US" sz="7200" dirty="0"/>
                  <a:t> </a:t>
                </a:r>
                <a:r>
                  <a:rPr lang="en-US" altLang="zh-CN" sz="7200" dirty="0"/>
                  <a:t>people</a:t>
                </a:r>
                <a:r>
                  <a:rPr lang="zh-CN" altLang="en-US" sz="7200" dirty="0"/>
                  <a:t> </a:t>
                </a:r>
                <a:r>
                  <a:rPr lang="en-US" altLang="zh-CN" sz="7200" dirty="0"/>
                  <a:t>with</a:t>
                </a:r>
                <a:r>
                  <a:rPr lang="zh-CN" altLang="en-US" sz="7200" dirty="0"/>
                  <a:t> </a:t>
                </a:r>
                <a:r>
                  <a:rPr lang="en-US" altLang="zh-CN" sz="7200" dirty="0"/>
                  <a:t>disease</a:t>
                </a:r>
                <a:r>
                  <a:rPr lang="zh-CN" altLang="en-US" sz="7200" dirty="0"/>
                  <a:t> </a:t>
                </a:r>
                <a:r>
                  <a:rPr lang="en-US" altLang="zh-CN" sz="7200" dirty="0"/>
                  <a:t>that</a:t>
                </a:r>
                <a:r>
                  <a:rPr lang="zh-CN" altLang="en-US" sz="7200" dirty="0"/>
                  <a:t> </a:t>
                </a:r>
                <a:r>
                  <a:rPr lang="en-US" altLang="zh-CN" sz="7200" dirty="0"/>
                  <a:t>are</a:t>
                </a:r>
                <a:r>
                  <a:rPr lang="zh-CN" altLang="en-US" sz="7200" dirty="0"/>
                  <a:t> </a:t>
                </a:r>
                <a:r>
                  <a:rPr lang="en-US" altLang="zh-CN" sz="7200" dirty="0"/>
                  <a:t>positive</a:t>
                </a:r>
                <a:r>
                  <a:rPr lang="zh-CN" altLang="en-US" sz="7200" dirty="0"/>
                  <a:t> </a:t>
                </a:r>
                <a:r>
                  <a:rPr lang="en-US" altLang="zh-CN" sz="7200" dirty="0"/>
                  <a:t>with</a:t>
                </a:r>
                <a:r>
                  <a:rPr lang="zh-CN" altLang="en-US" sz="7200" dirty="0"/>
                  <a:t> </a:t>
                </a:r>
                <a:r>
                  <a:rPr lang="en-US" altLang="zh-CN" sz="7200" dirty="0"/>
                  <a:t>the</a:t>
                </a:r>
                <a:r>
                  <a:rPr lang="zh-CN" altLang="en-US" sz="7200" dirty="0"/>
                  <a:t> </a:t>
                </a:r>
                <a:r>
                  <a:rPr lang="en-US" altLang="zh-CN" sz="7200" dirty="0"/>
                  <a:t>test.</a:t>
                </a:r>
                <a:endParaRPr lang="en-US" sz="7200" dirty="0"/>
              </a:p>
              <a:p>
                <a:pPr marL="0" indent="0">
                  <a:buNone/>
                </a:pPr>
                <a:endParaRPr lang="en-US" sz="6400" dirty="0"/>
              </a:p>
              <a:p>
                <a:pPr marL="0" indent="0">
                  <a:buNone/>
                </a:pPr>
                <a:r>
                  <a:rPr lang="en-US" sz="7200" dirty="0">
                    <a:solidFill>
                      <a:srgbClr val="0432FF"/>
                    </a:solidFill>
                  </a:rPr>
                  <a:t>Specificity</a:t>
                </a:r>
                <a:r>
                  <a:rPr lang="zh-CN" altLang="en-US" sz="7200" dirty="0">
                    <a:solidFill>
                      <a:srgbClr val="0432FF"/>
                    </a:solidFill>
                  </a:rPr>
                  <a:t> </a:t>
                </a:r>
                <a:r>
                  <a:rPr lang="en-US" altLang="zh-CN" sz="7200" dirty="0"/>
                  <a:t>The</a:t>
                </a:r>
                <a:r>
                  <a:rPr lang="zh-CN" altLang="en-US" sz="7200" dirty="0"/>
                  <a:t> </a:t>
                </a:r>
                <a:r>
                  <a:rPr lang="en-US" altLang="zh-CN" sz="7200" dirty="0"/>
                  <a:t>probability</a:t>
                </a:r>
                <a:r>
                  <a:rPr lang="zh-CN" altLang="en-US" sz="7200" dirty="0"/>
                  <a:t> </a:t>
                </a:r>
                <a:r>
                  <a:rPr lang="en-US" altLang="zh-CN" sz="7200" dirty="0"/>
                  <a:t>of</a:t>
                </a:r>
                <a:r>
                  <a:rPr lang="zh-CN" altLang="en-US" sz="7200" dirty="0"/>
                  <a:t> </a:t>
                </a:r>
                <a:r>
                  <a:rPr lang="en-US" altLang="zh-CN" sz="7200" dirty="0"/>
                  <a:t>the</a:t>
                </a:r>
                <a:r>
                  <a:rPr lang="zh-CN" altLang="en-US" sz="7200" dirty="0"/>
                  <a:t> </a:t>
                </a:r>
                <a:r>
                  <a:rPr lang="en-US" altLang="zh-CN" sz="7200" dirty="0"/>
                  <a:t>test</a:t>
                </a:r>
                <a:r>
                  <a:rPr lang="zh-CN" altLang="en-US" sz="7200" dirty="0"/>
                  <a:t> </a:t>
                </a:r>
                <a:r>
                  <a:rPr lang="en-US" altLang="zh-CN" sz="7200" dirty="0"/>
                  <a:t>finding</a:t>
                </a:r>
                <a:r>
                  <a:rPr lang="zh-CN" altLang="en-US" sz="7200" dirty="0"/>
                  <a:t> </a:t>
                </a:r>
                <a:r>
                  <a:rPr lang="en-US" altLang="zh-CN" sz="7200" dirty="0"/>
                  <a:t>no</a:t>
                </a:r>
                <a:r>
                  <a:rPr lang="zh-CN" altLang="en-US" sz="7200" dirty="0"/>
                  <a:t> </a:t>
                </a:r>
                <a:r>
                  <a:rPr lang="en-US" altLang="zh-CN" sz="7200" dirty="0"/>
                  <a:t>disease</a:t>
                </a:r>
                <a:r>
                  <a:rPr lang="zh-CN" altLang="en-US" sz="7200" dirty="0"/>
                  <a:t> </a:t>
                </a:r>
                <a:r>
                  <a:rPr lang="en-US" altLang="zh-CN" sz="7200" dirty="0"/>
                  <a:t>among</a:t>
                </a:r>
                <a:r>
                  <a:rPr lang="zh-CN" altLang="en-US" sz="7200" dirty="0"/>
                  <a:t> </a:t>
                </a:r>
                <a:r>
                  <a:rPr lang="en-US" altLang="zh-CN" sz="7200" dirty="0"/>
                  <a:t>those</a:t>
                </a:r>
                <a:r>
                  <a:rPr lang="zh-CN" altLang="en-US" sz="7200" dirty="0"/>
                  <a:t> </a:t>
                </a:r>
                <a:r>
                  <a:rPr lang="en-US" altLang="zh-CN" sz="7200" dirty="0"/>
                  <a:t>who</a:t>
                </a:r>
                <a:r>
                  <a:rPr lang="zh-CN" altLang="en-US" sz="7200" dirty="0"/>
                  <a:t> </a:t>
                </a:r>
                <a:r>
                  <a:rPr lang="en-US" altLang="zh-CN" sz="7200" dirty="0"/>
                  <a:t>do</a:t>
                </a:r>
                <a:r>
                  <a:rPr lang="zh-CN" altLang="en-US" sz="7200" dirty="0"/>
                  <a:t> </a:t>
                </a:r>
                <a:r>
                  <a:rPr lang="en-US" altLang="zh-CN" sz="7200" dirty="0"/>
                  <a:t>not</a:t>
                </a:r>
                <a:r>
                  <a:rPr lang="zh-CN" altLang="en-US" sz="7200" dirty="0"/>
                  <a:t> </a:t>
                </a:r>
                <a:r>
                  <a:rPr lang="en-US" altLang="zh-CN" sz="7200" dirty="0"/>
                  <a:t>have</a:t>
                </a:r>
                <a:r>
                  <a:rPr lang="zh-CN" altLang="en-US" sz="7200" dirty="0"/>
                  <a:t> </a:t>
                </a:r>
                <a:r>
                  <a:rPr lang="en-US" altLang="zh-CN" sz="7200" dirty="0"/>
                  <a:t>the</a:t>
                </a:r>
                <a:r>
                  <a:rPr lang="zh-CN" altLang="en-US" sz="7200" dirty="0"/>
                  <a:t> </a:t>
                </a:r>
                <a:r>
                  <a:rPr lang="en-US" altLang="zh-CN" sz="7200" dirty="0"/>
                  <a:t>disease</a:t>
                </a:r>
                <a:r>
                  <a:rPr lang="zh-CN" altLang="en-US" sz="7200" dirty="0"/>
                  <a:t> </a:t>
                </a:r>
                <a:r>
                  <a:rPr lang="en-US" altLang="zh-CN" sz="7200" dirty="0"/>
                  <a:t>or</a:t>
                </a:r>
                <a:r>
                  <a:rPr lang="zh-CN" altLang="en-US" sz="7200" dirty="0"/>
                  <a:t> </a:t>
                </a:r>
                <a:r>
                  <a:rPr lang="en-US" altLang="zh-CN" sz="7200" dirty="0"/>
                  <a:t>the</a:t>
                </a:r>
                <a:r>
                  <a:rPr lang="zh-CN" altLang="en-US" sz="7200" dirty="0"/>
                  <a:t> </a:t>
                </a:r>
                <a:r>
                  <a:rPr lang="en-US" altLang="zh-CN" sz="7200" dirty="0"/>
                  <a:t>proportion</a:t>
                </a:r>
                <a:r>
                  <a:rPr lang="zh-CN" altLang="en-US" sz="7200" dirty="0"/>
                  <a:t> </a:t>
                </a:r>
                <a:r>
                  <a:rPr lang="en-US" altLang="zh-CN" sz="7200" dirty="0"/>
                  <a:t>of</a:t>
                </a:r>
                <a:r>
                  <a:rPr lang="zh-CN" altLang="en-US" sz="7200" dirty="0"/>
                  <a:t> </a:t>
                </a:r>
                <a:r>
                  <a:rPr lang="en-US" altLang="zh-CN" sz="7200" dirty="0"/>
                  <a:t>people</a:t>
                </a:r>
                <a:r>
                  <a:rPr lang="zh-CN" altLang="en-US" sz="7200" dirty="0"/>
                  <a:t> </a:t>
                </a:r>
                <a:r>
                  <a:rPr lang="en-US" altLang="zh-CN" sz="7200" dirty="0"/>
                  <a:t>free</a:t>
                </a:r>
                <a:r>
                  <a:rPr lang="zh-CN" altLang="en-US" sz="7200" dirty="0"/>
                  <a:t> </a:t>
                </a:r>
                <a:r>
                  <a:rPr lang="en-US" altLang="zh-CN" sz="7200" dirty="0"/>
                  <a:t>of</a:t>
                </a:r>
                <a:r>
                  <a:rPr lang="zh-CN" altLang="en-US" sz="7200" dirty="0"/>
                  <a:t> </a:t>
                </a:r>
                <a:r>
                  <a:rPr lang="en-US" altLang="zh-CN" sz="7200" dirty="0"/>
                  <a:t>a</a:t>
                </a:r>
                <a:r>
                  <a:rPr lang="zh-CN" altLang="en-US" sz="7200" dirty="0"/>
                  <a:t> </a:t>
                </a:r>
                <a:r>
                  <a:rPr lang="en-US" altLang="zh-CN" sz="7200" dirty="0"/>
                  <a:t>disease</a:t>
                </a:r>
                <a:r>
                  <a:rPr lang="zh-CN" altLang="en-US" sz="7200" dirty="0"/>
                  <a:t> </a:t>
                </a:r>
                <a:r>
                  <a:rPr lang="en-US" altLang="zh-CN" sz="7200" dirty="0"/>
                  <a:t>who</a:t>
                </a:r>
                <a:r>
                  <a:rPr lang="zh-CN" altLang="en-US" sz="7200" dirty="0"/>
                  <a:t> </a:t>
                </a:r>
                <a:r>
                  <a:rPr lang="en-US" altLang="zh-CN" sz="7200" dirty="0"/>
                  <a:t>have</a:t>
                </a:r>
                <a:r>
                  <a:rPr lang="zh-CN" altLang="en-US" sz="7200" dirty="0"/>
                  <a:t> </a:t>
                </a:r>
                <a:r>
                  <a:rPr lang="en-US" altLang="zh-CN" sz="7200" dirty="0"/>
                  <a:t>a</a:t>
                </a:r>
                <a:r>
                  <a:rPr lang="zh-CN" altLang="en-US" sz="7200" dirty="0"/>
                  <a:t> </a:t>
                </a:r>
                <a:r>
                  <a:rPr lang="en-US" altLang="zh-CN" sz="7200" dirty="0"/>
                  <a:t>negative</a:t>
                </a:r>
                <a:r>
                  <a:rPr lang="zh-CN" altLang="en-US" sz="7200" dirty="0"/>
                  <a:t> </a:t>
                </a:r>
                <a:r>
                  <a:rPr lang="en-US" altLang="zh-CN" sz="7200" dirty="0"/>
                  <a:t>test.</a:t>
                </a:r>
              </a:p>
              <a:p>
                <a:pPr marL="0" indent="0">
                  <a:buNone/>
                </a:pPr>
                <a:endParaRPr lang="en-US" sz="6400" dirty="0"/>
              </a:p>
              <a:p>
                <a:pPr marL="0" indent="0">
                  <a:buNone/>
                </a:pPr>
                <a:r>
                  <a:rPr lang="en-US" altLang="zh-CN" sz="7200" dirty="0">
                    <a:solidFill>
                      <a:srgbClr val="0432FF"/>
                    </a:solidFill>
                  </a:rPr>
                  <a:t>Type</a:t>
                </a:r>
                <a:r>
                  <a:rPr lang="zh-CN" altLang="en-US" sz="7200" dirty="0">
                    <a:solidFill>
                      <a:srgbClr val="0432FF"/>
                    </a:solidFill>
                  </a:rPr>
                  <a:t> </a:t>
                </a:r>
                <a:r>
                  <a:rPr lang="en-US" altLang="zh-CN" sz="7200" dirty="0">
                    <a:solidFill>
                      <a:srgbClr val="0432FF"/>
                    </a:solidFill>
                  </a:rPr>
                  <a:t>I</a:t>
                </a:r>
                <a:r>
                  <a:rPr lang="zh-CN" altLang="en-US" sz="7200" dirty="0">
                    <a:solidFill>
                      <a:srgbClr val="0432FF"/>
                    </a:solidFill>
                  </a:rPr>
                  <a:t> </a:t>
                </a:r>
                <a:r>
                  <a:rPr lang="en-US" altLang="zh-CN" sz="7200" dirty="0">
                    <a:solidFill>
                      <a:srgbClr val="0432FF"/>
                    </a:solidFill>
                  </a:rPr>
                  <a:t>error</a:t>
                </a:r>
                <a:r>
                  <a:rPr lang="zh-CN" altLang="en-US" sz="7200" dirty="0">
                    <a:solidFill>
                      <a:srgbClr val="0432FF"/>
                    </a:solidFill>
                  </a:rPr>
                  <a:t> </a:t>
                </a:r>
                <a:r>
                  <a:rPr lang="en-US" altLang="zh-CN" sz="7200" dirty="0"/>
                  <a:t>is</a:t>
                </a:r>
                <a:r>
                  <a:rPr lang="zh-CN" altLang="en-US" sz="7200" dirty="0"/>
                  <a:t> </a:t>
                </a:r>
                <a:r>
                  <a:rPr lang="en-US" altLang="zh-CN" sz="7200" dirty="0"/>
                  <a:t>the</a:t>
                </a:r>
                <a:r>
                  <a:rPr lang="zh-CN" altLang="en-US" sz="7200" dirty="0"/>
                  <a:t> </a:t>
                </a:r>
                <a:r>
                  <a:rPr lang="en-US" altLang="zh-CN" sz="7200" dirty="0"/>
                  <a:t>rejection</a:t>
                </a:r>
                <a:r>
                  <a:rPr lang="zh-CN" altLang="en-US" sz="7200" dirty="0"/>
                  <a:t> </a:t>
                </a:r>
                <a:r>
                  <a:rPr lang="en-US" altLang="zh-CN" sz="7200" dirty="0"/>
                  <a:t>of</a:t>
                </a:r>
                <a:r>
                  <a:rPr lang="zh-CN" altLang="en-US" sz="7200" dirty="0"/>
                  <a:t> </a:t>
                </a:r>
                <a:r>
                  <a:rPr lang="en-US" altLang="zh-CN" sz="7200" dirty="0"/>
                  <a:t>a</a:t>
                </a:r>
                <a:r>
                  <a:rPr lang="zh-CN" altLang="en-US" sz="7200" dirty="0"/>
                  <a:t> </a:t>
                </a:r>
                <a:r>
                  <a:rPr lang="en-US" altLang="zh-CN" sz="7200" dirty="0"/>
                  <a:t>true</a:t>
                </a:r>
                <a:r>
                  <a:rPr lang="zh-CN" altLang="en-US" sz="7200" dirty="0"/>
                  <a:t> </a:t>
                </a:r>
                <a:r>
                  <a:rPr lang="en-US" altLang="zh-CN" sz="7200" dirty="0"/>
                  <a:t>null</a:t>
                </a:r>
                <a:r>
                  <a:rPr lang="zh-CN" altLang="en-US" sz="7200" dirty="0"/>
                  <a:t> </a:t>
                </a:r>
                <a:r>
                  <a:rPr lang="en-US" altLang="zh-CN" sz="7200" dirty="0"/>
                  <a:t>hypothesis</a:t>
                </a:r>
                <a:r>
                  <a:rPr lang="zh-CN" altLang="en-US" sz="7200" dirty="0"/>
                  <a:t> </a:t>
                </a:r>
                <a:r>
                  <a:rPr lang="en-US" altLang="zh-CN" sz="7200" dirty="0"/>
                  <a:t>of</a:t>
                </a:r>
                <a:r>
                  <a:rPr lang="zh-CN" altLang="en-US" sz="7200" dirty="0"/>
                  <a:t> </a:t>
                </a:r>
                <a:r>
                  <a:rPr lang="en-US" altLang="zh-CN" sz="7200" dirty="0"/>
                  <a:t>no</a:t>
                </a:r>
                <a:r>
                  <a:rPr lang="zh-CN" altLang="en-US" sz="7200" dirty="0"/>
                  <a:t> </a:t>
                </a:r>
                <a:r>
                  <a:rPr lang="en-US" altLang="zh-CN" sz="7200" dirty="0"/>
                  <a:t>disease,</a:t>
                </a:r>
                <a:r>
                  <a:rPr lang="zh-CN" altLang="en-US" sz="7200" dirty="0"/>
                  <a:t> </a:t>
                </a:r>
                <a:r>
                  <a:rPr lang="en-US" altLang="zh-CN" sz="7200" dirty="0"/>
                  <a:t>also</a:t>
                </a:r>
                <a:r>
                  <a:rPr lang="zh-CN" altLang="en-US" sz="7200" dirty="0"/>
                  <a:t> </a:t>
                </a:r>
                <a:r>
                  <a:rPr lang="en-US" altLang="zh-CN" sz="7200" dirty="0"/>
                  <a:t>known</a:t>
                </a:r>
                <a:r>
                  <a:rPr lang="zh-CN" altLang="en-US" sz="7200" dirty="0"/>
                  <a:t> </a:t>
                </a:r>
                <a:r>
                  <a:rPr lang="en-US" altLang="zh-CN" sz="7200" dirty="0"/>
                  <a:t>as</a:t>
                </a:r>
                <a:r>
                  <a:rPr lang="zh-CN" altLang="en-US" sz="7200" dirty="0"/>
                  <a:t> </a:t>
                </a:r>
                <a:r>
                  <a:rPr lang="en-US" altLang="zh-CN" sz="7200" dirty="0"/>
                  <a:t>false</a:t>
                </a:r>
                <a:r>
                  <a:rPr lang="zh-CN" altLang="en-US" sz="7200" dirty="0"/>
                  <a:t> </a:t>
                </a:r>
                <a:r>
                  <a:rPr lang="en-US" altLang="zh-CN" sz="7200" dirty="0"/>
                  <a:t>positive.</a:t>
                </a:r>
              </a:p>
              <a:p>
                <a:pPr marL="0" indent="0">
                  <a:buNone/>
                </a:pPr>
                <a:endParaRPr lang="en-US" sz="3200" dirty="0"/>
              </a:p>
              <a:p>
                <a:pPr marL="0" indent="0">
                  <a:buNone/>
                </a:pPr>
                <a:r>
                  <a:rPr lang="en-US" altLang="zh-CN" sz="7200" dirty="0">
                    <a:solidFill>
                      <a:srgbClr val="0432FF"/>
                    </a:solidFill>
                  </a:rPr>
                  <a:t>Type</a:t>
                </a:r>
                <a:r>
                  <a:rPr lang="zh-CN" altLang="en-US" sz="7200" dirty="0">
                    <a:solidFill>
                      <a:srgbClr val="0432FF"/>
                    </a:solidFill>
                  </a:rPr>
                  <a:t> </a:t>
                </a:r>
                <a:r>
                  <a:rPr lang="en-US" altLang="zh-CN" sz="7200" dirty="0">
                    <a:solidFill>
                      <a:srgbClr val="0432FF"/>
                    </a:solidFill>
                  </a:rPr>
                  <a:t>II</a:t>
                </a:r>
                <a:r>
                  <a:rPr lang="zh-CN" altLang="en-US" sz="7200" dirty="0">
                    <a:solidFill>
                      <a:srgbClr val="0432FF"/>
                    </a:solidFill>
                  </a:rPr>
                  <a:t> </a:t>
                </a:r>
                <a:r>
                  <a:rPr lang="en-US" altLang="zh-CN" sz="7200" dirty="0">
                    <a:solidFill>
                      <a:srgbClr val="0432FF"/>
                    </a:solidFill>
                  </a:rPr>
                  <a:t>error</a:t>
                </a:r>
                <a:r>
                  <a:rPr lang="zh-CN" altLang="en-US" sz="7200" dirty="0">
                    <a:solidFill>
                      <a:srgbClr val="0432FF"/>
                    </a:solidFill>
                  </a:rPr>
                  <a:t> </a:t>
                </a:r>
                <a:r>
                  <a:rPr lang="en-US" altLang="zh-CN" sz="7200" dirty="0"/>
                  <a:t>is</a:t>
                </a:r>
                <a:r>
                  <a:rPr lang="zh-CN" altLang="en-US" sz="7200" dirty="0"/>
                  <a:t> </a:t>
                </a:r>
                <a:r>
                  <a:rPr lang="en-US" altLang="zh-CN" sz="7200" dirty="0"/>
                  <a:t>fail</a:t>
                </a:r>
                <a:r>
                  <a:rPr lang="zh-CN" altLang="en-US" sz="7200" dirty="0"/>
                  <a:t> </a:t>
                </a:r>
                <a:r>
                  <a:rPr lang="en-US" altLang="zh-CN" sz="7200" dirty="0"/>
                  <a:t>to</a:t>
                </a:r>
                <a:r>
                  <a:rPr lang="zh-CN" altLang="en-US" sz="7200" dirty="0"/>
                  <a:t> </a:t>
                </a:r>
                <a:r>
                  <a:rPr lang="en-US" altLang="zh-CN" sz="7200" dirty="0"/>
                  <a:t>reject</a:t>
                </a:r>
                <a:r>
                  <a:rPr lang="zh-CN" altLang="en-US" sz="7200" dirty="0"/>
                  <a:t> </a:t>
                </a:r>
                <a:r>
                  <a:rPr lang="en-US" altLang="zh-CN" sz="7200" dirty="0"/>
                  <a:t>a</a:t>
                </a:r>
                <a:r>
                  <a:rPr lang="zh-CN" altLang="en-US" sz="7200" dirty="0"/>
                  <a:t> </a:t>
                </a:r>
                <a:r>
                  <a:rPr lang="en-US" altLang="zh-CN" sz="7200" dirty="0"/>
                  <a:t>false</a:t>
                </a:r>
                <a:r>
                  <a:rPr lang="zh-CN" altLang="en-US" sz="7200" dirty="0"/>
                  <a:t> </a:t>
                </a:r>
                <a:r>
                  <a:rPr lang="en-US" altLang="zh-CN" sz="7200" dirty="0"/>
                  <a:t>null</a:t>
                </a:r>
                <a:r>
                  <a:rPr lang="zh-CN" altLang="en-US" sz="7200" dirty="0"/>
                  <a:t> </a:t>
                </a:r>
                <a:r>
                  <a:rPr lang="en-US" altLang="zh-CN" sz="7200" dirty="0"/>
                  <a:t>hypothesis</a:t>
                </a:r>
                <a:r>
                  <a:rPr lang="zh-CN" altLang="en-US" sz="7200" dirty="0"/>
                  <a:t> </a:t>
                </a:r>
                <a:r>
                  <a:rPr lang="en-US" altLang="zh-CN" sz="7200" dirty="0"/>
                  <a:t>of</a:t>
                </a:r>
                <a:r>
                  <a:rPr lang="zh-CN" altLang="en-US" sz="7200" dirty="0"/>
                  <a:t> </a:t>
                </a:r>
                <a:r>
                  <a:rPr lang="en-US" altLang="zh-CN" sz="7200" dirty="0"/>
                  <a:t>no</a:t>
                </a:r>
                <a:r>
                  <a:rPr lang="zh-CN" altLang="en-US" sz="7200" dirty="0"/>
                  <a:t> </a:t>
                </a:r>
                <a:r>
                  <a:rPr lang="en-US" altLang="zh-CN" sz="7200" dirty="0"/>
                  <a:t>disease,</a:t>
                </a:r>
                <a:r>
                  <a:rPr lang="zh-CN" altLang="en-US" sz="7200" dirty="0"/>
                  <a:t> </a:t>
                </a:r>
                <a:r>
                  <a:rPr lang="en-US" altLang="zh-CN" sz="7200" dirty="0"/>
                  <a:t>also</a:t>
                </a:r>
                <a:r>
                  <a:rPr lang="zh-CN" altLang="en-US" sz="7200" dirty="0"/>
                  <a:t> </a:t>
                </a:r>
                <a:r>
                  <a:rPr lang="en-US" altLang="zh-CN" sz="7200" dirty="0"/>
                  <a:t>known</a:t>
                </a:r>
                <a:r>
                  <a:rPr lang="zh-CN" altLang="en-US" sz="7200" dirty="0"/>
                  <a:t> </a:t>
                </a:r>
                <a:r>
                  <a:rPr lang="en-US" altLang="zh-CN" sz="7200" dirty="0"/>
                  <a:t>as</a:t>
                </a:r>
                <a:r>
                  <a:rPr lang="zh-CN" altLang="en-US" sz="7200" dirty="0"/>
                  <a:t> </a:t>
                </a:r>
                <a:r>
                  <a:rPr lang="en-US" altLang="zh-CN" sz="7200" dirty="0"/>
                  <a:t>false</a:t>
                </a:r>
                <a:r>
                  <a:rPr lang="zh-CN" altLang="en-US" sz="7200" dirty="0"/>
                  <a:t> </a:t>
                </a:r>
                <a:r>
                  <a:rPr lang="en-US" altLang="zh-CN" sz="7200" dirty="0"/>
                  <a:t>negative.</a:t>
                </a:r>
              </a:p>
              <a:p>
                <a:pPr marL="0" indent="0">
                  <a:buNone/>
                </a:pPr>
                <a:endParaRPr lang="en-US" sz="6400" dirty="0"/>
              </a:p>
              <a:p>
                <a:pPr lvl="1">
                  <a:buClr>
                    <a:schemeClr val="tx1"/>
                  </a:buClr>
                </a:pPr>
                <a14:m>
                  <m:oMath xmlns:m="http://schemas.openxmlformats.org/officeDocument/2006/math">
                    <m:r>
                      <a:rPr lang="en-US" sz="6400" i="1" dirty="0">
                        <a:latin typeface="Cambria Math" panose="02040503050406030204" pitchFamily="18" charset="0"/>
                      </a:rPr>
                      <m:t>𝑇𝑟𝑢𝑒</m:t>
                    </m:r>
                    <m:r>
                      <a:rPr lang="en-US" sz="6400" i="1" dirty="0">
                        <a:latin typeface="Cambria Math" panose="02040503050406030204" pitchFamily="18" charset="0"/>
                      </a:rPr>
                      <m:t> </m:t>
                    </m:r>
                    <m:r>
                      <a:rPr lang="en-US" sz="6400" i="1" dirty="0">
                        <a:latin typeface="Cambria Math" panose="02040503050406030204" pitchFamily="18" charset="0"/>
                      </a:rPr>
                      <m:t>𝑝𝑜𝑠𝑖𝑡𝑖𝑣𝑒</m:t>
                    </m:r>
                    <m:r>
                      <a:rPr lang="en-US" sz="6400" i="1" dirty="0">
                        <a:latin typeface="Cambria Math" panose="02040503050406030204" pitchFamily="18" charset="0"/>
                      </a:rPr>
                      <m:t> </m:t>
                    </m:r>
                    <m:d>
                      <m:dPr>
                        <m:ctrlPr>
                          <a:rPr lang="en-US" sz="6400" i="1" dirty="0">
                            <a:latin typeface="Cambria Math" panose="02040503050406030204" pitchFamily="18" charset="0"/>
                          </a:rPr>
                        </m:ctrlPr>
                      </m:dPr>
                      <m:e>
                        <m:r>
                          <a:rPr lang="en-US" sz="6400" i="1" dirty="0">
                            <a:latin typeface="Cambria Math" panose="02040503050406030204" pitchFamily="18" charset="0"/>
                          </a:rPr>
                          <m:t>𝑇𝑃</m:t>
                        </m:r>
                      </m:e>
                    </m:d>
                    <m:r>
                      <a:rPr lang="en-US" sz="6400" i="1" dirty="0">
                        <a:latin typeface="Cambria Math" panose="02040503050406030204" pitchFamily="18" charset="0"/>
                      </a:rPr>
                      <m:t>=</m:t>
                    </m:r>
                    <m:func>
                      <m:funcPr>
                        <m:ctrlPr>
                          <a:rPr lang="en-US" sz="6400" i="1" dirty="0">
                            <a:latin typeface="Cambria Math" panose="02040503050406030204" pitchFamily="18" charset="0"/>
                          </a:rPr>
                        </m:ctrlPr>
                      </m:funcPr>
                      <m:fName>
                        <m:r>
                          <m:rPr>
                            <m:sty m:val="p"/>
                          </m:rPr>
                          <a:rPr lang="en-US" sz="6400" i="1" dirty="0">
                            <a:latin typeface="Cambria Math" panose="02040503050406030204" pitchFamily="18" charset="0"/>
                          </a:rPr>
                          <m:t>Pr</m:t>
                        </m:r>
                      </m:fName>
                      <m:e>
                        <m:d>
                          <m:dPr>
                            <m:endChr m:val="|"/>
                            <m:ctrlPr>
                              <a:rPr lang="en-US" sz="6400" i="1" dirty="0">
                                <a:latin typeface="Cambria Math" panose="02040503050406030204" pitchFamily="18" charset="0"/>
                              </a:rPr>
                            </m:ctrlPr>
                          </m:dPr>
                          <m:e>
                            <m:r>
                              <a:rPr lang="en-US" sz="6400" i="1" dirty="0">
                                <a:latin typeface="Cambria Math" panose="02040503050406030204" pitchFamily="18" charset="0"/>
                              </a:rPr>
                              <m:t> </m:t>
                            </m:r>
                            <m:r>
                              <a:rPr lang="en-US" sz="6400" i="1" dirty="0">
                                <a:latin typeface="Cambria Math" panose="02040503050406030204" pitchFamily="18" charset="0"/>
                              </a:rPr>
                              <m:t>𝑇𝑒𝑠𝑡</m:t>
                            </m:r>
                            <m:r>
                              <a:rPr lang="en-US" sz="6400" i="1" dirty="0">
                                <a:latin typeface="Cambria Math" panose="02040503050406030204" pitchFamily="18" charset="0"/>
                              </a:rPr>
                              <m:t>+ </m:t>
                            </m:r>
                          </m:e>
                        </m:d>
                      </m:e>
                    </m:func>
                    <m:r>
                      <a:rPr lang="en-US" sz="6400" i="1" dirty="0">
                        <a:latin typeface="Cambria Math" panose="02040503050406030204" pitchFamily="18" charset="0"/>
                      </a:rPr>
                      <m:t>𝐷𝑖𝑠𝑒𝑎𝑠𝑒</m:t>
                    </m:r>
                    <m:r>
                      <a:rPr lang="en-US" sz="6400" i="1" dirty="0">
                        <a:latin typeface="Cambria Math" panose="02040503050406030204" pitchFamily="18" charset="0"/>
                      </a:rPr>
                      <m:t> +)=</m:t>
                    </m:r>
                    <m:r>
                      <a:rPr lang="en-US" sz="6400" i="1" dirty="0">
                        <a:latin typeface="Cambria Math" panose="02040503050406030204" pitchFamily="18" charset="0"/>
                      </a:rPr>
                      <m:t>𝑆𝑒𝑛𝑠𝑖𝑡𝑖𝑣𝑖𝑡𝑦</m:t>
                    </m:r>
                  </m:oMath>
                </a14:m>
                <a:r>
                  <a:rPr lang="en-US" sz="6400" i="1" dirty="0">
                    <a:latin typeface="Cambria Math" panose="02040503050406030204" pitchFamily="18" charset="0"/>
                  </a:rPr>
                  <a:t> </a:t>
                </a:r>
              </a:p>
              <a:p>
                <a:pPr lvl="1">
                  <a:buClr>
                    <a:schemeClr val="tx1"/>
                  </a:buClr>
                </a:pPr>
                <a14:m>
                  <m:oMath xmlns:m="http://schemas.openxmlformats.org/officeDocument/2006/math">
                    <m:r>
                      <a:rPr lang="en-US" sz="6400" i="1" dirty="0">
                        <a:latin typeface="Cambria Math" panose="02040503050406030204" pitchFamily="18" charset="0"/>
                      </a:rPr>
                      <m:t>𝑇𝑟𝑢𝑒</m:t>
                    </m:r>
                    <m:r>
                      <a:rPr lang="en-US" sz="6400" i="1" dirty="0">
                        <a:latin typeface="Cambria Math" panose="02040503050406030204" pitchFamily="18" charset="0"/>
                      </a:rPr>
                      <m:t> </m:t>
                    </m:r>
                    <m:r>
                      <a:rPr lang="en-US" sz="6400" i="1" dirty="0">
                        <a:latin typeface="Cambria Math" panose="02040503050406030204" pitchFamily="18" charset="0"/>
                      </a:rPr>
                      <m:t>𝑛𝑒𝑔𝑎𝑡𝑖𝑣𝑒</m:t>
                    </m:r>
                    <m:r>
                      <a:rPr lang="en-US" sz="6400" i="1" dirty="0">
                        <a:latin typeface="Cambria Math" panose="02040503050406030204" pitchFamily="18" charset="0"/>
                      </a:rPr>
                      <m:t> (</m:t>
                    </m:r>
                    <m:r>
                      <a:rPr lang="en-US" sz="6400" i="1" dirty="0">
                        <a:latin typeface="Cambria Math" panose="02040503050406030204" pitchFamily="18" charset="0"/>
                      </a:rPr>
                      <m:t>𝑇𝑁</m:t>
                    </m:r>
                    <m:r>
                      <a:rPr lang="en-US" sz="6400" i="1" dirty="0">
                        <a:latin typeface="Cambria Math" panose="02040503050406030204" pitchFamily="18" charset="0"/>
                      </a:rPr>
                      <m:t>)=</m:t>
                    </m:r>
                    <m:func>
                      <m:funcPr>
                        <m:ctrlPr>
                          <a:rPr lang="en-US" sz="6400" i="1" dirty="0" err="1">
                            <a:latin typeface="Cambria Math" panose="02040503050406030204" pitchFamily="18" charset="0"/>
                          </a:rPr>
                        </m:ctrlPr>
                      </m:funcPr>
                      <m:fName>
                        <m:r>
                          <m:rPr>
                            <m:sty m:val="p"/>
                          </m:rPr>
                          <a:rPr lang="en-US" sz="6400" dirty="0" err="1">
                            <a:latin typeface="Cambria Math" panose="02040503050406030204" pitchFamily="18" charset="0"/>
                          </a:rPr>
                          <m:t>Pr</m:t>
                        </m:r>
                      </m:fName>
                      <m:e>
                        <m:d>
                          <m:dPr>
                            <m:endChr m:val="|"/>
                            <m:ctrlPr>
                              <a:rPr lang="en-US" sz="6400" i="1" dirty="0" err="1">
                                <a:latin typeface="Cambria Math" panose="02040503050406030204" pitchFamily="18" charset="0"/>
                              </a:rPr>
                            </m:ctrlPr>
                          </m:dPr>
                          <m:e>
                            <m:r>
                              <a:rPr lang="en-US" sz="6400" i="1" dirty="0">
                                <a:latin typeface="Cambria Math" panose="02040503050406030204" pitchFamily="18" charset="0"/>
                              </a:rPr>
                              <m:t> </m:t>
                            </m:r>
                            <m:r>
                              <a:rPr lang="en-US" sz="6400" i="1" dirty="0">
                                <a:latin typeface="Cambria Math" panose="02040503050406030204" pitchFamily="18" charset="0"/>
                              </a:rPr>
                              <m:t>𝑇𝑒𝑠𝑡</m:t>
                            </m:r>
                            <m:r>
                              <a:rPr lang="en-US" sz="6400" i="1" dirty="0">
                                <a:latin typeface="Cambria Math" panose="02040503050406030204" pitchFamily="18" charset="0"/>
                              </a:rPr>
                              <m:t>− </m:t>
                            </m:r>
                          </m:e>
                        </m:d>
                      </m:e>
                    </m:func>
                    <m:r>
                      <a:rPr lang="en-US" sz="6400" i="1" dirty="0">
                        <a:latin typeface="Cambria Math" panose="02040503050406030204" pitchFamily="18" charset="0"/>
                      </a:rPr>
                      <m:t>𝐷𝑖𝑠𝑒𝑎𝑠𝑒</m:t>
                    </m:r>
                    <m:r>
                      <a:rPr lang="en-US" sz="6400" i="1" dirty="0">
                        <a:latin typeface="Cambria Math" panose="02040503050406030204" pitchFamily="18" charset="0"/>
                      </a:rPr>
                      <m:t> −)=</m:t>
                    </m:r>
                    <m:r>
                      <a:rPr lang="en-US" sz="6400" i="1" dirty="0">
                        <a:latin typeface="Cambria Math" panose="02040503050406030204" pitchFamily="18" charset="0"/>
                      </a:rPr>
                      <m:t>𝑆𝑝𝑒𝑐𝑖𝑓𝑖𝑐𝑖𝑡𝑦</m:t>
                    </m:r>
                  </m:oMath>
                </a14:m>
                <a:endParaRPr lang="en-US" sz="6400" i="1" dirty="0">
                  <a:latin typeface="Cambria Math" panose="02040503050406030204" pitchFamily="18" charset="0"/>
                </a:endParaRPr>
              </a:p>
              <a:p>
                <a:pPr lvl="1">
                  <a:buClr>
                    <a:schemeClr val="tx1"/>
                  </a:buClr>
                </a:pPr>
                <a14:m>
                  <m:oMath xmlns:m="http://schemas.openxmlformats.org/officeDocument/2006/math">
                    <m:r>
                      <a:rPr lang="en-US" sz="6400" i="1" dirty="0">
                        <a:latin typeface="Cambria Math" panose="02040503050406030204" pitchFamily="18" charset="0"/>
                      </a:rPr>
                      <m:t>𝐹𝑎𝑙𝑠𝑒</m:t>
                    </m:r>
                    <m:r>
                      <a:rPr lang="en-US" sz="6400" i="1" dirty="0">
                        <a:latin typeface="Cambria Math" panose="02040503050406030204" pitchFamily="18" charset="0"/>
                      </a:rPr>
                      <m:t> </m:t>
                    </m:r>
                    <m:r>
                      <a:rPr lang="en-US" sz="6400" i="1" dirty="0">
                        <a:latin typeface="Cambria Math" panose="02040503050406030204" pitchFamily="18" charset="0"/>
                      </a:rPr>
                      <m:t>𝑝𝑜𝑠𝑖𝑡𝑖𝑣𝑒</m:t>
                    </m:r>
                    <m:r>
                      <a:rPr lang="en-US" sz="6400" i="1" dirty="0">
                        <a:latin typeface="Cambria Math" panose="02040503050406030204" pitchFamily="18" charset="0"/>
                      </a:rPr>
                      <m:t> (</m:t>
                    </m:r>
                    <m:r>
                      <a:rPr lang="en-US" sz="6400" i="1" dirty="0">
                        <a:latin typeface="Cambria Math" panose="02040503050406030204" pitchFamily="18" charset="0"/>
                      </a:rPr>
                      <m:t>𝐹𝑃</m:t>
                    </m:r>
                    <m:r>
                      <a:rPr lang="en-US" sz="6400" i="1" dirty="0">
                        <a:latin typeface="Cambria Math" panose="02040503050406030204" pitchFamily="18" charset="0"/>
                      </a:rPr>
                      <m:t>)=</m:t>
                    </m:r>
                    <m:func>
                      <m:funcPr>
                        <m:ctrlPr>
                          <a:rPr lang="en-US" sz="6400" i="1" dirty="0" err="1">
                            <a:latin typeface="Cambria Math" panose="02040503050406030204" pitchFamily="18" charset="0"/>
                          </a:rPr>
                        </m:ctrlPr>
                      </m:funcPr>
                      <m:fName>
                        <m:r>
                          <m:rPr>
                            <m:sty m:val="p"/>
                          </m:rPr>
                          <a:rPr lang="en-US" sz="6400" dirty="0">
                            <a:latin typeface="Cambria Math" panose="02040503050406030204" pitchFamily="18" charset="0"/>
                          </a:rPr>
                          <m:t>Pr</m:t>
                        </m:r>
                      </m:fName>
                      <m:e>
                        <m:d>
                          <m:dPr>
                            <m:endChr m:val="|"/>
                            <m:ctrlPr>
                              <a:rPr lang="en-US" sz="6400" i="1" dirty="0" err="1">
                                <a:latin typeface="Cambria Math" panose="02040503050406030204" pitchFamily="18" charset="0"/>
                              </a:rPr>
                            </m:ctrlPr>
                          </m:dPr>
                          <m:e>
                            <m:r>
                              <a:rPr lang="en-US" sz="6400" i="1" dirty="0">
                                <a:latin typeface="Cambria Math" panose="02040503050406030204" pitchFamily="18" charset="0"/>
                              </a:rPr>
                              <m:t> </m:t>
                            </m:r>
                            <m:r>
                              <a:rPr lang="en-US" sz="6400" i="1" dirty="0">
                                <a:latin typeface="Cambria Math" panose="02040503050406030204" pitchFamily="18" charset="0"/>
                              </a:rPr>
                              <m:t>𝑇𝑒𝑠𝑡</m:t>
                            </m:r>
                            <m:r>
                              <a:rPr lang="en-US" sz="6400" i="1" dirty="0">
                                <a:latin typeface="Cambria Math" panose="02040503050406030204" pitchFamily="18" charset="0"/>
                              </a:rPr>
                              <m:t>+ </m:t>
                            </m:r>
                          </m:e>
                        </m:d>
                      </m:e>
                    </m:func>
                    <m:r>
                      <a:rPr lang="en-US" sz="6400" i="1" dirty="0">
                        <a:latin typeface="Cambria Math" panose="02040503050406030204" pitchFamily="18" charset="0"/>
                      </a:rPr>
                      <m:t>𝐷𝑖𝑠𝑒𝑎𝑠𝑒</m:t>
                    </m:r>
                    <m:r>
                      <a:rPr lang="en-US" sz="6400" i="1" dirty="0">
                        <a:latin typeface="Cambria Math" panose="02040503050406030204" pitchFamily="18" charset="0"/>
                      </a:rPr>
                      <m:t> −)=</m:t>
                    </m:r>
                    <m:r>
                      <a:rPr lang="en-US" sz="6400" i="1" dirty="0">
                        <a:latin typeface="Cambria Math" panose="02040503050406030204" pitchFamily="18" charset="0"/>
                      </a:rPr>
                      <m:t>𝑇𝑦𝑝𝑒</m:t>
                    </m:r>
                    <m:r>
                      <a:rPr lang="en-US" sz="6400" i="1" dirty="0">
                        <a:latin typeface="Cambria Math" panose="02040503050406030204" pitchFamily="18" charset="0"/>
                      </a:rPr>
                      <m:t> </m:t>
                    </m:r>
                    <m:r>
                      <a:rPr lang="en-US" sz="6400" i="1" dirty="0">
                        <a:latin typeface="Cambria Math" panose="02040503050406030204" pitchFamily="18" charset="0"/>
                      </a:rPr>
                      <m:t>𝐼</m:t>
                    </m:r>
                    <m:r>
                      <a:rPr lang="en-US" sz="6400" i="1" dirty="0">
                        <a:latin typeface="Cambria Math" panose="02040503050406030204" pitchFamily="18" charset="0"/>
                      </a:rPr>
                      <m:t> </m:t>
                    </m:r>
                    <m:r>
                      <a:rPr lang="en-US" sz="6400" i="1" dirty="0">
                        <a:latin typeface="Cambria Math" panose="02040503050406030204" pitchFamily="18" charset="0"/>
                      </a:rPr>
                      <m:t>𝑒𝑟𝑟𝑜𝑟</m:t>
                    </m:r>
                  </m:oMath>
                </a14:m>
                <a:endParaRPr lang="en-US" sz="6400" dirty="0"/>
              </a:p>
              <a:p>
                <a:pPr lvl="1">
                  <a:buClr>
                    <a:schemeClr val="tx1"/>
                  </a:buClr>
                </a:pPr>
                <a14:m>
                  <m:oMath xmlns:m="http://schemas.openxmlformats.org/officeDocument/2006/math">
                    <m:r>
                      <a:rPr lang="en-US" sz="6400" i="1" dirty="0">
                        <a:latin typeface="Cambria Math" panose="02040503050406030204" pitchFamily="18" charset="0"/>
                      </a:rPr>
                      <m:t>𝐹𝑎𝑙𝑠𝑒</m:t>
                    </m:r>
                    <m:r>
                      <a:rPr lang="en-US" sz="6400" i="1" dirty="0">
                        <a:latin typeface="Cambria Math" panose="02040503050406030204" pitchFamily="18" charset="0"/>
                      </a:rPr>
                      <m:t> </m:t>
                    </m:r>
                    <m:r>
                      <a:rPr lang="en-US" sz="6400" i="1" dirty="0">
                        <a:latin typeface="Cambria Math" panose="02040503050406030204" pitchFamily="18" charset="0"/>
                      </a:rPr>
                      <m:t>𝑛𝑒𝑔𝑎𝑡𝑖𝑣𝑒</m:t>
                    </m:r>
                    <m:r>
                      <a:rPr lang="en-US" sz="6400" i="1" dirty="0">
                        <a:latin typeface="Cambria Math" panose="02040503050406030204" pitchFamily="18" charset="0"/>
                      </a:rPr>
                      <m:t> (</m:t>
                    </m:r>
                    <m:r>
                      <a:rPr lang="en-US" sz="6400" i="1" dirty="0">
                        <a:latin typeface="Cambria Math" panose="02040503050406030204" pitchFamily="18" charset="0"/>
                      </a:rPr>
                      <m:t>𝐹𝑁</m:t>
                    </m:r>
                    <m:r>
                      <a:rPr lang="en-US" sz="6400" i="1" dirty="0">
                        <a:latin typeface="Cambria Math" panose="02040503050406030204" pitchFamily="18" charset="0"/>
                      </a:rPr>
                      <m:t>)=</m:t>
                    </m:r>
                    <m:func>
                      <m:funcPr>
                        <m:ctrlPr>
                          <a:rPr lang="en-US" sz="6400" i="1" dirty="0" err="1">
                            <a:latin typeface="Cambria Math" panose="02040503050406030204" pitchFamily="18" charset="0"/>
                          </a:rPr>
                        </m:ctrlPr>
                      </m:funcPr>
                      <m:fName>
                        <m:r>
                          <m:rPr>
                            <m:sty m:val="p"/>
                          </m:rPr>
                          <a:rPr lang="en-US" sz="6400" dirty="0" err="1">
                            <a:latin typeface="Cambria Math" panose="02040503050406030204" pitchFamily="18" charset="0"/>
                          </a:rPr>
                          <m:t>Pr</m:t>
                        </m:r>
                      </m:fName>
                      <m:e>
                        <m:d>
                          <m:dPr>
                            <m:endChr m:val="|"/>
                            <m:ctrlPr>
                              <a:rPr lang="en-US" sz="6400" i="1" dirty="0" err="1">
                                <a:latin typeface="Cambria Math" panose="02040503050406030204" pitchFamily="18" charset="0"/>
                              </a:rPr>
                            </m:ctrlPr>
                          </m:dPr>
                          <m:e>
                            <m:r>
                              <a:rPr lang="en-US" sz="6400" i="1" dirty="0">
                                <a:latin typeface="Cambria Math" panose="02040503050406030204" pitchFamily="18" charset="0"/>
                              </a:rPr>
                              <m:t> </m:t>
                            </m:r>
                            <m:r>
                              <a:rPr lang="en-US" sz="6400" i="1" dirty="0">
                                <a:latin typeface="Cambria Math" panose="02040503050406030204" pitchFamily="18" charset="0"/>
                              </a:rPr>
                              <m:t>𝑇𝑒𝑠𝑡</m:t>
                            </m:r>
                            <m:r>
                              <a:rPr lang="en-US" sz="6400" i="1" dirty="0">
                                <a:latin typeface="Cambria Math" panose="02040503050406030204" pitchFamily="18" charset="0"/>
                              </a:rPr>
                              <m:t>− </m:t>
                            </m:r>
                          </m:e>
                        </m:d>
                      </m:e>
                    </m:func>
                    <m:r>
                      <a:rPr lang="en-US" sz="6400" i="1" dirty="0">
                        <a:latin typeface="Cambria Math" panose="02040503050406030204" pitchFamily="18" charset="0"/>
                      </a:rPr>
                      <m:t>𝐷𝑖𝑠𝑒𝑎𝑠𝑒</m:t>
                    </m:r>
                    <m:r>
                      <a:rPr lang="en-US" sz="6400" i="1" dirty="0">
                        <a:latin typeface="Cambria Math" panose="02040503050406030204" pitchFamily="18" charset="0"/>
                      </a:rPr>
                      <m:t> +)=</m:t>
                    </m:r>
                    <m:r>
                      <a:rPr lang="en-US" sz="6400" i="1" dirty="0">
                        <a:latin typeface="Cambria Math" panose="02040503050406030204" pitchFamily="18" charset="0"/>
                      </a:rPr>
                      <m:t>𝑇𝑦𝑝𝑒</m:t>
                    </m:r>
                    <m:r>
                      <a:rPr lang="en-US" sz="6400" i="1" dirty="0">
                        <a:latin typeface="Cambria Math" panose="02040503050406030204" pitchFamily="18" charset="0"/>
                      </a:rPr>
                      <m:t> </m:t>
                    </m:r>
                    <m:r>
                      <a:rPr lang="en-US" sz="6400" i="1" dirty="0">
                        <a:latin typeface="Cambria Math" panose="02040503050406030204" pitchFamily="18" charset="0"/>
                      </a:rPr>
                      <m:t>𝐼𝐼</m:t>
                    </m:r>
                    <m:r>
                      <a:rPr lang="en-US" sz="6400" i="1" dirty="0">
                        <a:latin typeface="Cambria Math" panose="02040503050406030204" pitchFamily="18" charset="0"/>
                      </a:rPr>
                      <m:t> </m:t>
                    </m:r>
                    <m:r>
                      <a:rPr lang="en-US" sz="6400" i="1" dirty="0">
                        <a:latin typeface="Cambria Math" panose="02040503050406030204" pitchFamily="18" charset="0"/>
                      </a:rPr>
                      <m:t>𝑒𝑟𝑟𝑜𝑟</m:t>
                    </m:r>
                  </m:oMath>
                </a14:m>
                <a:endParaRPr lang="en-US" sz="6400" dirty="0"/>
              </a:p>
              <a:p>
                <a:pPr marL="228600" lvl="1" indent="0">
                  <a:buNone/>
                </a:pPr>
                <a:endParaRPr lang="en-US" sz="6400" dirty="0"/>
              </a:p>
            </p:txBody>
          </p:sp>
        </mc:Choice>
        <mc:Fallback xmlns="">
          <p:sp>
            <p:nvSpPr>
              <p:cNvPr id="3" name="Content Placeholder 2">
                <a:extLst>
                  <a:ext uri="{FF2B5EF4-FFF2-40B4-BE49-F238E27FC236}">
                    <a16:creationId xmlns:a16="http://schemas.microsoft.com/office/drawing/2014/main" id="{41726477-2716-FB4E-A0C3-FB1153E925AC}"/>
                  </a:ext>
                </a:extLst>
              </p:cNvPr>
              <p:cNvSpPr>
                <a:spLocks noGrp="1" noRot="1" noChangeAspect="1" noMove="1" noResize="1" noEditPoints="1" noAdjustHandles="1" noChangeArrowheads="1" noChangeShapeType="1" noTextEdit="1"/>
              </p:cNvSpPr>
              <p:nvPr>
                <p:ph idx="1"/>
              </p:nvPr>
            </p:nvSpPr>
            <p:spPr>
              <a:xfrm>
                <a:off x="228600" y="1527048"/>
                <a:ext cx="7900416" cy="4492752"/>
              </a:xfrm>
              <a:blipFill>
                <a:blip r:embed="rId3"/>
                <a:stretch>
                  <a:fillRect l="-1766" t="-3107" r="-144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F0A521B-20C9-5A40-BB08-9226A198729C}"/>
              </a:ext>
            </a:extLst>
          </p:cNvPr>
          <p:cNvSpPr>
            <a:spLocks noGrp="1"/>
          </p:cNvSpPr>
          <p:nvPr>
            <p:ph type="sldNum" sz="quarter" idx="12"/>
          </p:nvPr>
        </p:nvSpPr>
        <p:spPr/>
        <p:txBody>
          <a:bodyPr/>
          <a:lstStyle/>
          <a:p>
            <a:fld id="{0235576B-7F3C-4840-ADD7-A9DF1158E3A5}" type="slidenum">
              <a:rPr lang="en-US" smtClean="0"/>
              <a:pPr/>
              <a:t>8</a:t>
            </a:fld>
            <a:endParaRPr lang="en-US"/>
          </a:p>
        </p:txBody>
      </p:sp>
    </p:spTree>
    <p:extLst>
      <p:ext uri="{BB962C8B-B14F-4D97-AF65-F5344CB8AC3E}">
        <p14:creationId xmlns:p14="http://schemas.microsoft.com/office/powerpoint/2010/main" val="948702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90CCD-36CA-5F42-B8E6-3FBA9E9CEFB0}"/>
              </a:ext>
            </a:extLst>
          </p:cNvPr>
          <p:cNvSpPr>
            <a:spLocks noGrp="1"/>
          </p:cNvSpPr>
          <p:nvPr>
            <p:ph type="title"/>
          </p:nvPr>
        </p:nvSpPr>
        <p:spPr/>
        <p:txBody>
          <a:bodyPr>
            <a:normAutofit/>
          </a:bodyPr>
          <a:lstStyle/>
          <a:p>
            <a:r>
              <a:rPr lang="en-US" altLang="zh-CN" dirty="0"/>
              <a:t>Example – Screening test</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E8E5BF1-ADD8-E248-A5B3-F7EE6034EA31}"/>
                  </a:ext>
                </a:extLst>
              </p:cNvPr>
              <p:cNvSpPr>
                <a:spLocks noGrp="1"/>
              </p:cNvSpPr>
              <p:nvPr>
                <p:ph idx="1"/>
              </p:nvPr>
            </p:nvSpPr>
            <p:spPr/>
            <p:txBody>
              <a:bodyPr>
                <a:normAutofit fontScale="85000" lnSpcReduction="20000"/>
              </a:bodyPr>
              <a:lstStyle/>
              <a:p>
                <a:endParaRPr lang="en-US" sz="2000" i="1" dirty="0">
                  <a:latin typeface="Cambria Math" panose="02040503050406030204" pitchFamily="18" charset="0"/>
                </a:endParaRPr>
              </a:p>
              <a:p>
                <a:endParaRPr lang="en-US" sz="2000" i="1" dirty="0">
                  <a:latin typeface="Cambria Math" panose="02040503050406030204" pitchFamily="18" charset="0"/>
                </a:endParaRPr>
              </a:p>
              <a:p>
                <a:endParaRPr lang="en-US" sz="2000" i="1" dirty="0">
                  <a:latin typeface="Cambria Math" panose="02040503050406030204" pitchFamily="18" charset="0"/>
                </a:endParaRPr>
              </a:p>
              <a:p>
                <a:pPr marL="0" indent="0">
                  <a:buNone/>
                </a:pPr>
                <a:endParaRPr lang="en-US" sz="2000" i="1" dirty="0">
                  <a:latin typeface="Cambria Math" panose="02040503050406030204" pitchFamily="18" charset="0"/>
                </a:endParaRPr>
              </a:p>
              <a:p>
                <a:endParaRPr lang="en-US" sz="2000" i="1" dirty="0">
                  <a:latin typeface="Cambria Math" panose="02040503050406030204" pitchFamily="18" charset="0"/>
                </a:endParaRPr>
              </a:p>
              <a:p>
                <a:pPr marL="0" indent="0">
                  <a:buNone/>
                </a:pPr>
                <a:endParaRPr lang="en-US" sz="1100" i="1" dirty="0">
                  <a:latin typeface="Cambria Math" panose="02040503050406030204" pitchFamily="18" charset="0"/>
                </a:endParaRPr>
              </a:p>
              <a:p>
                <a:pPr marL="0" indent="0">
                  <a:buNone/>
                </a:pPr>
                <a:endParaRPr lang="en-US" sz="2000" i="1" dirty="0">
                  <a:latin typeface="Cambria Math" panose="02040503050406030204" pitchFamily="18" charset="0"/>
                </a:endParaRPr>
              </a:p>
              <a:p>
                <a:pPr marL="0" indent="0" algn="ctr">
                  <a:buNone/>
                </a:pPr>
                <a:endParaRPr lang="en-US" sz="1200" dirty="0"/>
              </a:p>
              <a:p>
                <a:pPr marL="0" indent="0">
                  <a:buNone/>
                </a:pPr>
                <a:r>
                  <a:rPr lang="en-US" sz="2000" dirty="0"/>
                  <a:t>The </a:t>
                </a:r>
                <a:r>
                  <a:rPr lang="en-US" sz="2000" dirty="0">
                    <a:solidFill>
                      <a:srgbClr val="0432FF"/>
                    </a:solidFill>
                  </a:rPr>
                  <a:t>sensitivity of a </a:t>
                </a:r>
                <a:r>
                  <a:rPr lang="en-US" altLang="zh-CN" sz="2000" dirty="0">
                    <a:solidFill>
                      <a:srgbClr val="0432FF"/>
                    </a:solidFill>
                  </a:rPr>
                  <a:t>screening</a:t>
                </a:r>
                <a:r>
                  <a:rPr lang="en-US" sz="2000" dirty="0">
                    <a:solidFill>
                      <a:srgbClr val="0432FF"/>
                    </a:solidFill>
                  </a:rPr>
                  <a:t> test</a:t>
                </a:r>
                <a:r>
                  <a:rPr lang="en-US" sz="2000" dirty="0"/>
                  <a:t> </a:t>
                </a:r>
                <a14:m>
                  <m:oMath xmlns:m="http://schemas.openxmlformats.org/officeDocument/2006/math">
                    <m:r>
                      <a:rPr lang="en-US" sz="2000" b="0" i="0" dirty="0" smtClean="0">
                        <a:latin typeface="Cambria Math" panose="02040503050406030204" pitchFamily="18" charset="0"/>
                      </a:rPr>
                      <m:t>=</m:t>
                    </m:r>
                    <m:r>
                      <m:rPr>
                        <m:sty m:val="p"/>
                      </m:rPr>
                      <a:rPr lang="en-US" sz="2000" dirty="0">
                        <a:latin typeface="Cambria Math" panose="02040503050406030204" pitchFamily="18" charset="0"/>
                      </a:rPr>
                      <m:t>T</m:t>
                    </m:r>
                    <m:r>
                      <m:rPr>
                        <m:sty m:val="p"/>
                      </m:rPr>
                      <a:rPr lang="en-US" sz="2000" b="0" i="0" dirty="0" smtClean="0">
                        <a:latin typeface="Cambria Math" panose="02040503050406030204" pitchFamily="18" charset="0"/>
                      </a:rPr>
                      <m:t>P</m:t>
                    </m:r>
                    <m:r>
                      <a:rPr lang="en-US" sz="2000" i="1" dirty="0" smtClean="0">
                        <a:latin typeface="Cambria Math" panose="02040503050406030204" pitchFamily="18" charset="0"/>
                      </a:rPr>
                      <m:t>=</m:t>
                    </m:r>
                    <m:r>
                      <a:rPr lang="en-US" sz="2000" b="0" i="1" dirty="0" smtClean="0">
                        <a:latin typeface="Cambria Math" panose="02040503050406030204" pitchFamily="18" charset="0"/>
                      </a:rPr>
                      <m:t>𝑃𝑟</m:t>
                    </m:r>
                    <m:r>
                      <a:rPr lang="en-US" sz="2000" i="1" dirty="0">
                        <a:latin typeface="Cambria Math" panose="02040503050406030204" pitchFamily="18" charset="0"/>
                      </a:rPr>
                      <m:t>(</m:t>
                    </m:r>
                    <m:r>
                      <a:rPr lang="en-US" sz="2000" i="1" dirty="0">
                        <a:latin typeface="Cambria Math" panose="02040503050406030204" pitchFamily="18" charset="0"/>
                      </a:rPr>
                      <m:t>𝑇𝑒𝑠𝑡</m:t>
                    </m:r>
                    <m:r>
                      <a:rPr lang="en-US" sz="2000" b="0" i="1" dirty="0" smtClean="0">
                        <a:latin typeface="Cambria Math" panose="02040503050406030204" pitchFamily="18" charset="0"/>
                      </a:rPr>
                      <m:t>+| </m:t>
                    </m:r>
                    <m:r>
                      <a:rPr lang="en-US" sz="2000" i="1" dirty="0">
                        <a:latin typeface="Cambria Math" panose="02040503050406030204" pitchFamily="18" charset="0"/>
                      </a:rPr>
                      <m:t>𝐷𝑖𝑠𝑒𝑎𝑠𝑒</m:t>
                    </m:r>
                    <m:r>
                      <a:rPr lang="en-US" sz="2000" i="1" dirty="0">
                        <a:latin typeface="Cambria Math" panose="02040503050406030204" pitchFamily="18" charset="0"/>
                      </a:rPr>
                      <m:t>+) =10/11=0.910</m:t>
                    </m:r>
                  </m:oMath>
                </a14:m>
                <a:r>
                  <a:rPr lang="en-US" sz="2000" dirty="0"/>
                  <a:t> ).</a:t>
                </a:r>
              </a:p>
              <a:p>
                <a:pPr marL="0" indent="0">
                  <a:buNone/>
                </a:pPr>
                <a:endParaRPr lang="en-US" sz="1200" dirty="0"/>
              </a:p>
              <a:p>
                <a:pPr marL="0" indent="0">
                  <a:buNone/>
                </a:pPr>
                <a:r>
                  <a:rPr lang="en-US" sz="2000" dirty="0"/>
                  <a:t>The </a:t>
                </a:r>
                <a:r>
                  <a:rPr lang="en-US" sz="2000" dirty="0">
                    <a:solidFill>
                      <a:srgbClr val="0432FF"/>
                    </a:solidFill>
                  </a:rPr>
                  <a:t>specificity of a </a:t>
                </a:r>
                <a:r>
                  <a:rPr lang="en-US" altLang="zh-CN" sz="2000" dirty="0">
                    <a:solidFill>
                      <a:srgbClr val="0432FF"/>
                    </a:solidFill>
                  </a:rPr>
                  <a:t>screening</a:t>
                </a:r>
                <a:r>
                  <a:rPr lang="en-US" sz="2000" dirty="0">
                    <a:solidFill>
                      <a:srgbClr val="0432FF"/>
                    </a:solidFill>
                  </a:rPr>
                  <a:t> test:</a:t>
                </a:r>
                <a:r>
                  <a:rPr lang="en-US" sz="2000" dirty="0"/>
                  <a:t> </a:t>
                </a:r>
                <a14:m>
                  <m:oMath xmlns:m="http://schemas.openxmlformats.org/officeDocument/2006/math">
                    <m:r>
                      <a:rPr lang="en-US" sz="2000" b="0" i="0" dirty="0" smtClean="0">
                        <a:latin typeface="Cambria Math" panose="02040503050406030204" pitchFamily="18" charset="0"/>
                      </a:rPr>
                      <m:t>=</m:t>
                    </m:r>
                    <m:r>
                      <m:rPr>
                        <m:sty m:val="p"/>
                      </m:rPr>
                      <a:rPr lang="en-US" sz="2000" dirty="0">
                        <a:latin typeface="Cambria Math" panose="02040503050406030204" pitchFamily="18" charset="0"/>
                      </a:rPr>
                      <m:t>T</m:t>
                    </m:r>
                    <m:r>
                      <m:rPr>
                        <m:sty m:val="p"/>
                      </m:rPr>
                      <a:rPr lang="en-US" sz="2000" b="0" i="0" dirty="0" smtClean="0">
                        <a:latin typeface="Cambria Math" panose="02040503050406030204" pitchFamily="18" charset="0"/>
                      </a:rPr>
                      <m:t>N</m:t>
                    </m:r>
                    <m:r>
                      <a:rPr lang="en-US" sz="2000" i="1" dirty="0" smtClean="0">
                        <a:latin typeface="Cambria Math" panose="02040503050406030204" pitchFamily="18" charset="0"/>
                      </a:rPr>
                      <m:t>=</m:t>
                    </m:r>
                    <m:func>
                      <m:funcPr>
                        <m:ctrlPr>
                          <a:rPr lang="en-US" sz="2000" b="0" i="1" dirty="0">
                            <a:latin typeface="Cambria Math" panose="02040503050406030204" pitchFamily="18" charset="0"/>
                          </a:rPr>
                        </m:ctrlPr>
                      </m:funcPr>
                      <m:fName>
                        <m:r>
                          <a:rPr lang="en-US" altLang="zh-CN" sz="2000" b="0" i="1" dirty="0" smtClean="0">
                            <a:latin typeface="Cambria Math" panose="02040503050406030204" pitchFamily="18" charset="0"/>
                          </a:rPr>
                          <m:t>𝑃</m:t>
                        </m:r>
                        <m:r>
                          <a:rPr lang="en-US" sz="2000" b="0" i="1" dirty="0" smtClean="0">
                            <a:latin typeface="Cambria Math" panose="02040503050406030204" pitchFamily="18" charset="0"/>
                          </a:rPr>
                          <m:t>𝑟</m:t>
                        </m:r>
                      </m:fName>
                      <m:e>
                        <m:d>
                          <m:dPr>
                            <m:endChr m:val="|"/>
                            <m:ctrlPr>
                              <a:rPr lang="en-US" sz="2000" b="0" i="1" dirty="0">
                                <a:latin typeface="Cambria Math" panose="02040503050406030204" pitchFamily="18" charset="0"/>
                              </a:rPr>
                            </m:ctrlPr>
                          </m:dPr>
                          <m:e>
                            <m:r>
                              <a:rPr lang="en-US" sz="2000" i="1" dirty="0" smtClean="0">
                                <a:latin typeface="Cambria Math" panose="02040503050406030204" pitchFamily="18" charset="0"/>
                              </a:rPr>
                              <m:t>𝑇𝑒𝑠</m:t>
                            </m:r>
                            <m:r>
                              <a:rPr lang="en-US" sz="2000" b="0" i="1" dirty="0" smtClean="0">
                                <a:latin typeface="Cambria Math" panose="02040503050406030204" pitchFamily="18" charset="0"/>
                              </a:rPr>
                              <m:t>𝑡</m:t>
                            </m:r>
                            <m:r>
                              <a:rPr lang="en-US" sz="2000" b="0" i="1" dirty="0" smtClean="0">
                                <a:latin typeface="Cambria Math" panose="02040503050406030204" pitchFamily="18" charset="0"/>
                              </a:rPr>
                              <m:t>−</m:t>
                            </m:r>
                          </m:e>
                        </m:d>
                      </m:e>
                    </m:func>
                    <m:r>
                      <a:rPr lang="en-US" sz="2000" i="1" dirty="0" smtClean="0">
                        <a:latin typeface="Cambria Math" panose="02040503050406030204" pitchFamily="18" charset="0"/>
                      </a:rPr>
                      <m:t>𝐷𝑖𝑠𝑒𝑎𝑠𝑒</m:t>
                    </m:r>
                    <m:r>
                      <a:rPr lang="en-US" sz="2000" b="0" i="1" dirty="0" smtClean="0">
                        <a:latin typeface="Cambria Math" panose="02040503050406030204" pitchFamily="18" charset="0"/>
                      </a:rPr>
                      <m:t>−</m:t>
                    </m:r>
                    <m:r>
                      <a:rPr lang="en-US" sz="2000" i="1" dirty="0" smtClean="0">
                        <a:latin typeface="Cambria Math" panose="02040503050406030204" pitchFamily="18" charset="0"/>
                      </a:rPr>
                      <m:t>) =</m:t>
                    </m:r>
                    <m:r>
                      <a:rPr lang="en-US" sz="2000" b="0" i="1" dirty="0" smtClean="0">
                        <a:latin typeface="Cambria Math" panose="02040503050406030204" pitchFamily="18" charset="0"/>
                      </a:rPr>
                      <m:t>4500/4900=0.918</m:t>
                    </m:r>
                  </m:oMath>
                </a14:m>
                <a:r>
                  <a:rPr lang="en-US" sz="2000" dirty="0"/>
                  <a:t> ).</a:t>
                </a:r>
              </a:p>
              <a:p>
                <a:pPr marL="0" indent="0">
                  <a:buNone/>
                </a:pPr>
                <a:endParaRPr lang="en-US" sz="1200" dirty="0"/>
              </a:p>
              <a:p>
                <a:pPr marL="0" indent="0">
                  <a:buNone/>
                </a:pPr>
                <a14:m>
                  <m:oMathPara xmlns:m="http://schemas.openxmlformats.org/officeDocument/2006/math">
                    <m:oMathParaPr>
                      <m:jc m:val="centerGroup"/>
                    </m:oMathParaPr>
                    <m:oMath xmlns:m="http://schemas.openxmlformats.org/officeDocument/2006/math">
                      <m:r>
                        <m:rPr>
                          <m:sty m:val="p"/>
                        </m:rPr>
                        <a:rPr lang="en-US" sz="2000" dirty="0" smtClean="0">
                          <a:latin typeface="Cambria Math" panose="02040503050406030204" pitchFamily="18" charset="0"/>
                        </a:rPr>
                        <m:t>F</m:t>
                      </m:r>
                      <m:r>
                        <m:rPr>
                          <m:sty m:val="p"/>
                        </m:rPr>
                        <a:rPr lang="en-US" sz="2000" b="0" i="0" dirty="0" smtClean="0">
                          <a:latin typeface="Cambria Math" panose="02040503050406030204" pitchFamily="18" charset="0"/>
                        </a:rPr>
                        <m:t>P</m:t>
                      </m:r>
                      <m:r>
                        <a:rPr lang="en-US" sz="2000" b="0" i="0" dirty="0" smtClean="0">
                          <a:latin typeface="Cambria Math" panose="02040503050406030204" pitchFamily="18" charset="0"/>
                        </a:rPr>
                        <m:t>=</m:t>
                      </m:r>
                      <m:r>
                        <a:rPr lang="en-US" sz="2000" i="1" dirty="0">
                          <a:latin typeface="Cambria Math" panose="02040503050406030204" pitchFamily="18" charset="0"/>
                        </a:rPr>
                        <m:t>𝑃𝑟</m:t>
                      </m:r>
                      <m:d>
                        <m:dPr>
                          <m:endChr m:val="|"/>
                          <m:ctrlPr>
                            <a:rPr lang="en-US" sz="2000" i="1" dirty="0">
                              <a:latin typeface="Cambria Math" panose="02040503050406030204" pitchFamily="18" charset="0"/>
                            </a:rPr>
                          </m:ctrlPr>
                        </m:dPr>
                        <m:e>
                          <m:r>
                            <a:rPr lang="en-US" sz="2000" i="1" dirty="0">
                              <a:latin typeface="Cambria Math" panose="02040503050406030204" pitchFamily="18" charset="0"/>
                            </a:rPr>
                            <m:t>𝑇𝑒𝑠𝑡</m:t>
                          </m:r>
                          <m:r>
                            <a:rPr lang="en-US" sz="2000" i="1" dirty="0">
                              <a:latin typeface="Cambria Math" panose="02040503050406030204" pitchFamily="18" charset="0"/>
                            </a:rPr>
                            <m:t>+</m:t>
                          </m:r>
                        </m:e>
                      </m:d>
                      <m:r>
                        <a:rPr lang="en-US" sz="2000" i="1" dirty="0">
                          <a:latin typeface="Cambria Math" panose="02040503050406030204" pitchFamily="18" charset="0"/>
                        </a:rPr>
                        <m:t>𝐷𝑖𝑠𝑒𝑎𝑠𝑒</m:t>
                      </m:r>
                      <m:r>
                        <a:rPr lang="en-US" sz="2000" b="0" i="1" dirty="0" smtClean="0">
                          <a:latin typeface="Cambria Math" panose="02040503050406030204" pitchFamily="18" charset="0"/>
                        </a:rPr>
                        <m:t>−</m:t>
                      </m:r>
                      <m:r>
                        <a:rPr lang="en-US" sz="2000" i="1" dirty="0">
                          <a:latin typeface="Cambria Math" panose="02040503050406030204" pitchFamily="18" charset="0"/>
                        </a:rPr>
                        <m:t>)</m:t>
                      </m:r>
                      <m:r>
                        <a:rPr lang="en-US" sz="2000" b="0" i="1" dirty="0" smtClean="0">
                          <a:latin typeface="Cambria Math" panose="02040503050406030204" pitchFamily="18" charset="0"/>
                        </a:rPr>
                        <m:t>=400/4900=0.082</m:t>
                      </m:r>
                      <m:r>
                        <a:rPr lang="en-US" sz="2000" i="1" dirty="0">
                          <a:latin typeface="Cambria Math" panose="02040503050406030204" pitchFamily="18" charset="0"/>
                        </a:rPr>
                        <m:t> </m:t>
                      </m:r>
                    </m:oMath>
                  </m:oMathPara>
                </a14:m>
                <a:endParaRPr lang="en-US" sz="2000" dirty="0"/>
              </a:p>
              <a:p>
                <a:pPr marL="0" indent="0">
                  <a:buNone/>
                </a:pPr>
                <a:endParaRPr lang="en-US" sz="1200" dirty="0"/>
              </a:p>
              <a:p>
                <a:pPr marL="0" indent="0" algn="ctr">
                  <a:buNone/>
                </a:pPr>
                <a:r>
                  <a:rPr lang="en-US" sz="2000" dirty="0"/>
                  <a:t> </a:t>
                </a:r>
                <a14:m>
                  <m:oMath xmlns:m="http://schemas.openxmlformats.org/officeDocument/2006/math">
                    <m:r>
                      <m:rPr>
                        <m:sty m:val="p"/>
                      </m:rPr>
                      <a:rPr lang="en-US" sz="2000" b="0" i="0" dirty="0" smtClean="0">
                        <a:latin typeface="Cambria Math" panose="02040503050406030204" pitchFamily="18" charset="0"/>
                      </a:rPr>
                      <m:t>FN</m:t>
                    </m:r>
                    <m:r>
                      <a:rPr lang="en-US" sz="2000" b="0" i="0" dirty="0" smtClean="0">
                        <a:latin typeface="Cambria Math" panose="02040503050406030204" pitchFamily="18" charset="0"/>
                      </a:rPr>
                      <m:t>=</m:t>
                    </m:r>
                    <m:r>
                      <a:rPr lang="en-US" sz="2000" i="1" dirty="0">
                        <a:latin typeface="Cambria Math" panose="02040503050406030204" pitchFamily="18" charset="0"/>
                      </a:rPr>
                      <m:t>𝑃𝑟</m:t>
                    </m:r>
                    <m:d>
                      <m:dPr>
                        <m:endChr m:val="|"/>
                        <m:ctrlPr>
                          <a:rPr lang="en-US" sz="2000" i="1" dirty="0">
                            <a:latin typeface="Cambria Math" panose="02040503050406030204" pitchFamily="18" charset="0"/>
                          </a:rPr>
                        </m:ctrlPr>
                      </m:dPr>
                      <m:e>
                        <m:r>
                          <a:rPr lang="en-US" sz="2000" i="1" dirty="0">
                            <a:latin typeface="Cambria Math" panose="02040503050406030204" pitchFamily="18" charset="0"/>
                          </a:rPr>
                          <m:t>𝑇𝑒𝑠𝑡</m:t>
                        </m:r>
                        <m:r>
                          <a:rPr lang="en-US" altLang="zh-CN" sz="2000" b="0" i="1" dirty="0" smtClean="0">
                            <a:latin typeface="Cambria Math" panose="02040503050406030204" pitchFamily="18" charset="0"/>
                          </a:rPr>
                          <m:t>−</m:t>
                        </m:r>
                      </m:e>
                    </m:d>
                    <m:r>
                      <a:rPr lang="en-US" sz="2000" i="1" dirty="0">
                        <a:latin typeface="Cambria Math" panose="02040503050406030204" pitchFamily="18" charset="0"/>
                      </a:rPr>
                      <m:t>𝐷𝑖𝑠𝑒𝑎𝑠𝑒</m:t>
                    </m:r>
                    <m:r>
                      <a:rPr lang="en-US" altLang="zh-CN" sz="2000" b="0" i="1" dirty="0" smtClean="0">
                        <a:latin typeface="Cambria Math" panose="02040503050406030204" pitchFamily="18" charset="0"/>
                      </a:rPr>
                      <m:t>+</m:t>
                    </m:r>
                    <m:r>
                      <a:rPr lang="en-US" sz="2000" i="1" dirty="0">
                        <a:latin typeface="Cambria Math" panose="02040503050406030204" pitchFamily="18" charset="0"/>
                      </a:rPr>
                      <m:t>)=</m:t>
                    </m:r>
                    <m:r>
                      <a:rPr lang="en-US" sz="2000" b="0" i="1" dirty="0" smtClean="0">
                        <a:latin typeface="Cambria Math" panose="02040503050406030204" pitchFamily="18" charset="0"/>
                      </a:rPr>
                      <m:t>1/11</m:t>
                    </m:r>
                    <m:r>
                      <a:rPr lang="en-US" sz="2000" i="1" dirty="0">
                        <a:latin typeface="Cambria Math" panose="02040503050406030204" pitchFamily="18" charset="0"/>
                      </a:rPr>
                      <m:t>=0.091</m:t>
                    </m:r>
                  </m:oMath>
                </a14:m>
                <a:endParaRPr lang="en-US" sz="2000" i="1" dirty="0">
                  <a:latin typeface="Cambria Math" panose="02040503050406030204" pitchFamily="18" charset="0"/>
                </a:endParaRPr>
              </a:p>
              <a:p>
                <a:pPr marL="0" indent="0">
                  <a:buNone/>
                </a:pPr>
                <a:endParaRPr lang="en-US" sz="1200" dirty="0">
                  <a:latin typeface="Cambria Math" panose="02040503050406030204" pitchFamily="18" charset="0"/>
                </a:endParaRPr>
              </a:p>
              <a:p>
                <a:pPr marL="0" indent="0">
                  <a:buNone/>
                </a:pPr>
                <a:r>
                  <a:rPr lang="en-US" sz="2000" dirty="0"/>
                  <a:t>A good screening exam has both high sensitivity and specificity.</a:t>
                </a: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8E8E5BF1-ADD8-E248-A5B3-F7EE6034EA31}"/>
                  </a:ext>
                </a:extLst>
              </p:cNvPr>
              <p:cNvSpPr>
                <a:spLocks noGrp="1" noRot="1" noChangeAspect="1" noMove="1" noResize="1" noEditPoints="1" noAdjustHandles="1" noChangeArrowheads="1" noChangeShapeType="1" noTextEdit="1"/>
              </p:cNvSpPr>
              <p:nvPr>
                <p:ph idx="1"/>
              </p:nvPr>
            </p:nvSpPr>
            <p:spPr>
              <a:blipFill>
                <a:blip r:embed="rId3"/>
                <a:stretch>
                  <a:fillRect l="-168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DCAEE81-1145-9242-AFDE-884FA6A01C68}"/>
              </a:ext>
            </a:extLst>
          </p:cNvPr>
          <p:cNvSpPr>
            <a:spLocks noGrp="1"/>
          </p:cNvSpPr>
          <p:nvPr>
            <p:ph type="sldNum" sz="quarter" idx="12"/>
          </p:nvPr>
        </p:nvSpPr>
        <p:spPr/>
        <p:txBody>
          <a:bodyPr/>
          <a:lstStyle/>
          <a:p>
            <a:fld id="{0235576B-7F3C-4840-ADD7-A9DF1158E3A5}" type="slidenum">
              <a:rPr lang="en-US" smtClean="0"/>
              <a:pPr/>
              <a:t>9</a:t>
            </a:fld>
            <a:endParaRPr lang="en-US"/>
          </a:p>
        </p:txBody>
      </p:sp>
      <p:graphicFrame>
        <p:nvGraphicFramePr>
          <p:cNvPr id="5" name="Table 4">
            <a:extLst>
              <a:ext uri="{FF2B5EF4-FFF2-40B4-BE49-F238E27FC236}">
                <a16:creationId xmlns:a16="http://schemas.microsoft.com/office/drawing/2014/main" id="{1A5B2407-82DC-E44C-A368-2810A7FA09BC}"/>
              </a:ext>
            </a:extLst>
          </p:cNvPr>
          <p:cNvGraphicFramePr>
            <a:graphicFrameLocks noGrp="1"/>
          </p:cNvGraphicFramePr>
          <p:nvPr>
            <p:extLst>
              <p:ext uri="{D42A27DB-BD31-4B8C-83A1-F6EECF244321}">
                <p14:modId xmlns:p14="http://schemas.microsoft.com/office/powerpoint/2010/main" val="22771968"/>
              </p:ext>
            </p:extLst>
          </p:nvPr>
        </p:nvGraphicFramePr>
        <p:xfrm>
          <a:off x="1905000" y="1527048"/>
          <a:ext cx="4191000" cy="1432560"/>
        </p:xfrm>
        <a:graphic>
          <a:graphicData uri="http://schemas.openxmlformats.org/drawingml/2006/table">
            <a:tbl>
              <a:tblPr firstRow="1" bandRow="1">
                <a:tableStyleId>{5C22544A-7EE6-4342-B048-85BDC9FD1C3A}</a:tableStyleId>
              </a:tblPr>
              <a:tblGrid>
                <a:gridCol w="1083879">
                  <a:extLst>
                    <a:ext uri="{9D8B030D-6E8A-4147-A177-3AD203B41FA5}">
                      <a16:colId xmlns:a16="http://schemas.microsoft.com/office/drawing/2014/main" val="1805357437"/>
                    </a:ext>
                  </a:extLst>
                </a:gridCol>
                <a:gridCol w="1011621">
                  <a:extLst>
                    <a:ext uri="{9D8B030D-6E8A-4147-A177-3AD203B41FA5}">
                      <a16:colId xmlns:a16="http://schemas.microsoft.com/office/drawing/2014/main" val="3167697604"/>
                    </a:ext>
                  </a:extLst>
                </a:gridCol>
                <a:gridCol w="1257300">
                  <a:extLst>
                    <a:ext uri="{9D8B030D-6E8A-4147-A177-3AD203B41FA5}">
                      <a16:colId xmlns:a16="http://schemas.microsoft.com/office/drawing/2014/main" val="3450446485"/>
                    </a:ext>
                  </a:extLst>
                </a:gridCol>
                <a:gridCol w="838200">
                  <a:extLst>
                    <a:ext uri="{9D8B030D-6E8A-4147-A177-3AD203B41FA5}">
                      <a16:colId xmlns:a16="http://schemas.microsoft.com/office/drawing/2014/main" val="1062517565"/>
                    </a:ext>
                  </a:extLst>
                </a:gridCol>
              </a:tblGrid>
              <a:tr h="468549">
                <a:tc>
                  <a:txBody>
                    <a:bodyPr/>
                    <a:lstStyle/>
                    <a:p>
                      <a:r>
                        <a:rPr lang="en-US" sz="1400" b="0" dirty="0">
                          <a:solidFill>
                            <a:schemeClr val="tx1"/>
                          </a:solidFill>
                        </a:rPr>
                        <a:t>Screening Test Result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Diseased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Not Diseased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9227622"/>
                  </a:ext>
                </a:extLst>
              </a:tr>
              <a:tr h="275617">
                <a:tc>
                  <a:txBody>
                    <a:bodyPr/>
                    <a:lstStyle/>
                    <a:p>
                      <a:r>
                        <a:rPr lang="en-US" sz="1400" dirty="0">
                          <a:solidFill>
                            <a:schemeClr val="tx1"/>
                          </a:solidFill>
                        </a:rPr>
                        <a:t>Positive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rPr>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rPr>
                        <a:t>410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2336658"/>
                  </a:ext>
                </a:extLst>
              </a:tr>
              <a:tr h="275617">
                <a:tc>
                  <a:txBody>
                    <a:bodyPr/>
                    <a:lstStyle/>
                    <a:p>
                      <a:r>
                        <a:rPr lang="en-US" sz="1400" dirty="0">
                          <a:solidFill>
                            <a:schemeClr val="tx1"/>
                          </a:solidFill>
                        </a:rPr>
                        <a:t>Negative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rPr>
                        <a:t>4500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rPr>
                        <a:t>4501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082881"/>
                  </a:ext>
                </a:extLst>
              </a:tr>
              <a:tr h="275617">
                <a:tc>
                  <a:txBody>
                    <a:bodyPr/>
                    <a:lstStyle/>
                    <a:p>
                      <a:r>
                        <a:rPr lang="en-US" sz="1400" dirty="0">
                          <a:solidFill>
                            <a:schemeClr val="tx1"/>
                          </a:solidFill>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rPr>
                        <a:t>4900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rPr>
                        <a:t>4911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0264160"/>
                  </a:ext>
                </a:extLst>
              </a:tr>
            </a:tbl>
          </a:graphicData>
        </a:graphic>
      </p:graphicFrame>
    </p:spTree>
    <p:extLst>
      <p:ext uri="{BB962C8B-B14F-4D97-AF65-F5344CB8AC3E}">
        <p14:creationId xmlns:p14="http://schemas.microsoft.com/office/powerpoint/2010/main" val="13378757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IAID_Template_Samples">
  <a:themeElements>
    <a:clrScheme name="NIAID">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F6FC6"/>
      </a:hlink>
      <a:folHlink>
        <a:srgbClr val="0BD0D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NIAID_PPT_Template_4x3_2015 [Read-Only]" id="{1D4D02C3-2A55-471A-96AA-6ED0759F885A}" vid="{BE05129F-E780-4D1C-AEF4-7615585D24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be8b5f6b-700e-45dc-b8a5-de2c80a67e35">NIAID PPT template with standard 4:3 ratio</Description0>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839AA3741B4804E9C39F4B85F9F7789" ma:contentTypeVersion="2" ma:contentTypeDescription="Create a new document." ma:contentTypeScope="" ma:versionID="1665dd5b99352ec0686571143c772908">
  <xsd:schema xmlns:xsd="http://www.w3.org/2001/XMLSchema" xmlns:xs="http://www.w3.org/2001/XMLSchema" xmlns:p="http://schemas.microsoft.com/office/2006/metadata/properties" xmlns:ns2="be8b5f6b-700e-45dc-b8a5-de2c80a67e35" targetNamespace="http://schemas.microsoft.com/office/2006/metadata/properties" ma:root="true" ma:fieldsID="2fe0c34ff02bebfc67ebe7d0d9334808" ns2:_="">
    <xsd:import namespace="be8b5f6b-700e-45dc-b8a5-de2c80a67e35"/>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8b5f6b-700e-45dc-b8a5-de2c80a67e35"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5308FD-E1E9-4FC7-BD63-96214D50EF4C}">
  <ds:schemaRefs>
    <ds:schemaRef ds:uri="http://schemas.microsoft.com/office/2006/documentManagement/types"/>
    <ds:schemaRef ds:uri="http://schemas.openxmlformats.org/package/2006/metadata/core-properties"/>
    <ds:schemaRef ds:uri="http://purl.org/dc/elements/1.1/"/>
    <ds:schemaRef ds:uri="http://www.w3.org/XML/1998/namespace"/>
    <ds:schemaRef ds:uri="http://purl.org/dc/terms/"/>
    <ds:schemaRef ds:uri="http://purl.org/dc/dcmitype/"/>
    <ds:schemaRef ds:uri="http://schemas.microsoft.com/office/infopath/2007/PartnerControls"/>
    <ds:schemaRef ds:uri="be8b5f6b-700e-45dc-b8a5-de2c80a67e35"/>
    <ds:schemaRef ds:uri="http://schemas.microsoft.com/office/2006/metadata/properties"/>
  </ds:schemaRefs>
</ds:datastoreItem>
</file>

<file path=customXml/itemProps2.xml><?xml version="1.0" encoding="utf-8"?>
<ds:datastoreItem xmlns:ds="http://schemas.openxmlformats.org/officeDocument/2006/customXml" ds:itemID="{068F8837-9CBE-437D-8BAF-95B46AEA69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8b5f6b-700e-45dc-b8a5-de2c80a67e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F03AB16-DC22-4FFF-9AA7-39233614CF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NIAID_Template_Samples</Template>
  <TotalTime>86970</TotalTime>
  <Words>4290</Words>
  <Application>Microsoft Macintosh PowerPoint</Application>
  <PresentationFormat>On-screen Show (4:3)</PresentationFormat>
  <Paragraphs>947</Paragraphs>
  <Slides>50</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Cambria Math</vt:lpstr>
      <vt:lpstr>Wingdings</vt:lpstr>
      <vt:lpstr>Wingdings 2</vt:lpstr>
      <vt:lpstr>NIAID_Template_Samples</vt:lpstr>
      <vt:lpstr>Introduction to  Categorical Data Analysis</vt:lpstr>
      <vt:lpstr>What is Categorical data?</vt:lpstr>
      <vt:lpstr>Outline</vt:lpstr>
      <vt:lpstr>Contingency table</vt:lpstr>
      <vt:lpstr>How to display data?</vt:lpstr>
      <vt:lpstr>Contingency table application</vt:lpstr>
      <vt:lpstr>PPV and NPV</vt:lpstr>
      <vt:lpstr>Sensitivity and Specificity</vt:lpstr>
      <vt:lpstr>Example – Screening test</vt:lpstr>
      <vt:lpstr>Partial table</vt:lpstr>
      <vt:lpstr>Probability distribution</vt:lpstr>
      <vt:lpstr>Example - Probability distribution</vt:lpstr>
      <vt:lpstr>Cont</vt:lpstr>
      <vt:lpstr>Confounding</vt:lpstr>
      <vt:lpstr>Strength of association</vt:lpstr>
      <vt:lpstr>Odds ratio (OR)</vt:lpstr>
      <vt:lpstr>Odds ratio</vt:lpstr>
      <vt:lpstr>Confidence intervals</vt:lpstr>
      <vt:lpstr>Example – Odds ratio</vt:lpstr>
      <vt:lpstr>Cont</vt:lpstr>
      <vt:lpstr>Relative risk</vt:lpstr>
      <vt:lpstr>Relative risk</vt:lpstr>
      <vt:lpstr>Example– Aspirin and Heart Attacks</vt:lpstr>
      <vt:lpstr>Example – Aspirin and Heart Attacks</vt:lpstr>
      <vt:lpstr>Similarity and difference between OR and RR</vt:lpstr>
      <vt:lpstr>Test of Independence</vt:lpstr>
      <vt:lpstr> Test of Independence</vt:lpstr>
      <vt:lpstr>Example – Chi-square test</vt:lpstr>
      <vt:lpstr>Cont – Pearson Chi-square test</vt:lpstr>
      <vt:lpstr>Cont – Likelihood ratio test</vt:lpstr>
      <vt:lpstr>Properties</vt:lpstr>
      <vt:lpstr>Small sample size</vt:lpstr>
      <vt:lpstr>Example – Fisher’s test for small size data</vt:lpstr>
      <vt:lpstr>Cont – Fisher’s test for small size data</vt:lpstr>
      <vt:lpstr>Not independent (stratified) data?</vt:lpstr>
      <vt:lpstr>Stratified data</vt:lpstr>
      <vt:lpstr>Example – CHM test for stratified data</vt:lpstr>
      <vt:lpstr>Paired data?</vt:lpstr>
      <vt:lpstr>Paired data</vt:lpstr>
      <vt:lpstr>Example – McNemar’s test for matched pair data</vt:lpstr>
      <vt:lpstr>Trend data?</vt:lpstr>
      <vt:lpstr>Cochran-Armitage trend test</vt:lpstr>
      <vt:lpstr>Example – Cochran-Armitage trend test</vt:lpstr>
      <vt:lpstr>Ordinal data</vt:lpstr>
      <vt:lpstr>Example – Linear trend test for ordinal data</vt:lpstr>
      <vt:lpstr>Cont</vt:lpstr>
      <vt:lpstr>Compare result with other statistic</vt:lpstr>
      <vt:lpstr>Summary of Statistical Testing Applied to Specific Cases</vt:lpstr>
      <vt:lpstr>Survey</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Categorical Analysis</dc:title>
  <dc:creator>Gu, Jingwen (NIH/NIAID) [C]</dc:creator>
  <cp:lastModifiedBy>Gu, Jingwen (NIH/NIAID) [C]</cp:lastModifiedBy>
  <cp:revision>619</cp:revision>
  <cp:lastPrinted>2019-09-03T18:29:04Z</cp:lastPrinted>
  <dcterms:created xsi:type="dcterms:W3CDTF">2019-01-08T20:19:43Z</dcterms:created>
  <dcterms:modified xsi:type="dcterms:W3CDTF">2019-09-11T16:27:36Z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0x0101004839AA3741B4804E9C39F4B85F9F7789</vt:lpwstr>
  </property>
  <property fmtid="{D5CDD505-2E9C-101B-9397-08002B2CF9AE}" pid="3" name="NIAIDMMTopic">
    <vt:lpwstr>269;#Branding|0a19a9bf-d866-4d14-b94b-6fc7acaff3af</vt:lpwstr>
  </property>
  <property fmtid="{D5CDD505-2E9C-101B-9397-08002B2CF9AE}" pid="4" name="NIAIDMMTopicShadow">
    <vt:lpwstr>74;#Communications|300e3106-f82c-430d-a82e-a4820231a3cb;#269;#Branding|0a19a9bf-d866-4d14-b94b-6fc7acaff3af</vt:lpwstr>
  </property>
  <property fmtid="{D5CDD505-2E9C-101B-9397-08002B2CF9AE}" pid="5" name="NIAIDMMDocumentType">
    <vt:lpwstr>43;#Samples, Examples, or Templates|3bbb578f-d471-4cbf-8483-3dc6fbf7274b</vt:lpwstr>
  </property>
  <property fmtid="{D5CDD505-2E9C-101B-9397-08002B2CF9AE}" pid="6" name="NIAIDMMSponsoringOrgShadow">
    <vt:lpwstr>22;#NIAID|25ff8cae-b04a-4344-be0d-380d132f7d63;#18;#OD|33022f6f-2c30-403d-8bae-29b269b4a979;#26;#OSMO|1c36b03e-f7e1-4f6e-8f1d-a611467f63af;#64;#OCGR|904ffdf7-2ad1-4251-b168-11ee1dd39830</vt:lpwstr>
  </property>
  <property fmtid="{D5CDD505-2E9C-101B-9397-08002B2CF9AE}" pid="7" name="NIAIDMMSponsoringOrg">
    <vt:lpwstr>64;#OCGR|904ffdf7-2ad1-4251-b168-11ee1dd39830</vt:lpwstr>
  </property>
  <property fmtid="{D5CDD505-2E9C-101B-9397-08002B2CF9AE}" pid="8" name="Order">
    <vt:r8>300</vt:r8>
  </property>
  <property fmtid="{D5CDD505-2E9C-101B-9397-08002B2CF9AE}" pid="9" name="xd_Signature">
    <vt:bool>false</vt:bool>
  </property>
  <property fmtid="{D5CDD505-2E9C-101B-9397-08002B2CF9AE}" pid="10" name="xd_ProgID">
    <vt:lpwstr/>
  </property>
  <property fmtid="{D5CDD505-2E9C-101B-9397-08002B2CF9AE}" pid="11" name="_SourceUrl">
    <vt:lpwstr/>
  </property>
  <property fmtid="{D5CDD505-2E9C-101B-9397-08002B2CF9AE}" pid="12" name="_SharedFileIndex">
    <vt:lpwstr/>
  </property>
  <property fmtid="{D5CDD505-2E9C-101B-9397-08002B2CF9AE}" pid="13" name="TemplateUrl">
    <vt:lpwstr/>
  </property>
</Properties>
</file>