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929" r:id="rId2"/>
    <p:sldId id="258" r:id="rId3"/>
    <p:sldId id="860" r:id="rId4"/>
    <p:sldId id="930" r:id="rId5"/>
    <p:sldId id="291" r:id="rId6"/>
    <p:sldId id="885" r:id="rId7"/>
    <p:sldId id="923" r:id="rId8"/>
    <p:sldId id="900" r:id="rId9"/>
    <p:sldId id="862" r:id="rId10"/>
    <p:sldId id="893" r:id="rId11"/>
    <p:sldId id="283" r:id="rId12"/>
    <p:sldId id="924" r:id="rId13"/>
    <p:sldId id="937" r:id="rId14"/>
    <p:sldId id="935" r:id="rId15"/>
    <p:sldId id="934" r:id="rId16"/>
    <p:sldId id="932" r:id="rId17"/>
    <p:sldId id="952" r:id="rId18"/>
    <p:sldId id="259" r:id="rId19"/>
    <p:sldId id="933" r:id="rId20"/>
    <p:sldId id="953" r:id="rId21"/>
    <p:sldId id="950" r:id="rId22"/>
    <p:sldId id="326" r:id="rId23"/>
    <p:sldId id="954" r:id="rId24"/>
    <p:sldId id="319" r:id="rId25"/>
    <p:sldId id="268" r:id="rId26"/>
    <p:sldId id="943" r:id="rId27"/>
    <p:sldId id="267" r:id="rId28"/>
    <p:sldId id="272" r:id="rId29"/>
    <p:sldId id="942" r:id="rId30"/>
    <p:sldId id="420" r:id="rId31"/>
    <p:sldId id="709" r:id="rId32"/>
    <p:sldId id="946" r:id="rId33"/>
    <p:sldId id="722" r:id="rId34"/>
    <p:sldId id="944" r:id="rId35"/>
    <p:sldId id="285" r:id="rId36"/>
    <p:sldId id="948" r:id="rId37"/>
    <p:sldId id="947" r:id="rId38"/>
    <p:sldId id="955"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2222"/>
    <a:srgbClr val="C04F4D"/>
    <a:srgbClr val="FABAA2"/>
    <a:srgbClr val="8592C3"/>
    <a:srgbClr val="0D519A"/>
    <a:srgbClr val="FEDF92"/>
    <a:srgbClr val="665E56"/>
    <a:srgbClr val="DE2C29"/>
    <a:srgbClr val="F38400"/>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A4FBB-A891-7045-9896-0E135C3B6349}" v="3" dt="2019-09-09T16:11:12.265"/>
    <p1510:client id="{CF5970B5-B6FD-48D4-A27E-3E40671619C0}" v="1920" dt="2019-09-10T14:30:19.809"/>
    <p1510:client id="{F5CFEFBE-E13C-BE41-94A4-BDD0EC8E9EF7}" v="113" dt="2019-09-10T05:46:32.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0"/>
    <p:restoredTop sz="82993" autoAdjust="0"/>
  </p:normalViewPr>
  <p:slideViewPr>
    <p:cSldViewPr snapToGrid="0" snapToObjects="1">
      <p:cViewPr varScale="1">
        <p:scale>
          <a:sx n="102" d="100"/>
          <a:sy n="102" d="100"/>
        </p:scale>
        <p:origin x="48" y="72"/>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85" d="100"/>
        <a:sy n="85" d="100"/>
      </p:scale>
      <p:origin x="0" y="0"/>
    </p:cViewPr>
  </p:notesTextViewPr>
  <p:sorterViewPr>
    <p:cViewPr varScale="1">
      <p:scale>
        <a:sx n="100" d="100"/>
        <a:sy n="100" d="100"/>
      </p:scale>
      <p:origin x="0" y="-3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3" Type="http://schemas.openxmlformats.org/officeDocument/2006/relationships/slide" Target="slides/slide5.xml"/><Relationship Id="rId7" Type="http://schemas.openxmlformats.org/officeDocument/2006/relationships/slide" Target="slides/slide9.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8.xml"/><Relationship Id="rId5" Type="http://schemas.openxmlformats.org/officeDocument/2006/relationships/slide" Target="slides/slide7.xml"/><Relationship Id="rId10" Type="http://schemas.openxmlformats.org/officeDocument/2006/relationships/slide" Target="slides/slide21.xml"/><Relationship Id="rId4" Type="http://schemas.openxmlformats.org/officeDocument/2006/relationships/slide" Target="slides/slide6.xml"/><Relationship Id="rId9"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3FAE1-A341-5046-BE7D-40648EB0C810}"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2EE68FB0-BB10-6844-BDCE-330623094AA1}">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OD</a:t>
          </a:r>
        </a:p>
      </dgm:t>
    </dgm:pt>
    <dgm:pt modelId="{F2106F67-9231-354B-A9B0-F48C981DE5EA}" type="parTrans" cxnId="{60064F34-AD5A-0148-8362-F3321EC8FDA4}">
      <dgm:prSet/>
      <dgm:spPr/>
      <dgm:t>
        <a:bodyPr/>
        <a:lstStyle/>
        <a:p>
          <a:endParaRPr lang="en-US"/>
        </a:p>
      </dgm:t>
    </dgm:pt>
    <dgm:pt modelId="{1765B0C1-9D33-BB4A-884D-5CBA68BE4B7B}" type="sibTrans" cxnId="{60064F34-AD5A-0148-8362-F3321EC8FDA4}">
      <dgm:prSet/>
      <dgm:spPr/>
      <dgm:t>
        <a:bodyPr/>
        <a:lstStyle/>
        <a:p>
          <a:endParaRPr lang="en-US"/>
        </a:p>
      </dgm:t>
    </dgm:pt>
    <dgm:pt modelId="{7F99CEEE-E0A2-6342-8AD4-0B3912F3771C}">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IOD</a:t>
          </a:r>
        </a:p>
      </dgm:t>
    </dgm:pt>
    <dgm:pt modelId="{ABA583B6-F086-0341-99EC-3308FE21C5CB}" type="parTrans" cxnId="{3A775B10-A57A-4D43-933C-3DE1BB2A0435}">
      <dgm:prSet/>
      <dgm:spPr/>
      <dgm:t>
        <a:bodyPr/>
        <a:lstStyle/>
        <a:p>
          <a:endParaRPr lang="en-US"/>
        </a:p>
      </dgm:t>
    </dgm:pt>
    <dgm:pt modelId="{CF08E897-BC39-3249-AD9F-D56887ACCE2F}" type="sibTrans" cxnId="{3A775B10-A57A-4D43-933C-3DE1BB2A0435}">
      <dgm:prSet/>
      <dgm:spPr/>
      <dgm:t>
        <a:bodyPr/>
        <a:lstStyle/>
        <a:p>
          <a:endParaRPr lang="en-US"/>
        </a:p>
      </dgm:t>
    </dgm:pt>
    <dgm:pt modelId="{4E152D9E-866B-F242-B8B8-FEEF7254E8E2}">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OSMO</a:t>
          </a:r>
        </a:p>
      </dgm:t>
    </dgm:pt>
    <dgm:pt modelId="{BB3E1D75-72BD-F54B-B140-DDDCFA2D670A}" type="parTrans" cxnId="{BA3E61D9-C366-E644-B6EF-7EA04DC48F44}">
      <dgm:prSet/>
      <dgm:spPr/>
      <dgm:t>
        <a:bodyPr/>
        <a:lstStyle/>
        <a:p>
          <a:endParaRPr lang="en-US"/>
        </a:p>
      </dgm:t>
    </dgm:pt>
    <dgm:pt modelId="{1891DC55-6AB3-DF4D-BA9F-7F8BC228A955}" type="sibTrans" cxnId="{BA3E61D9-C366-E644-B6EF-7EA04DC48F44}">
      <dgm:prSet/>
      <dgm:spPr/>
      <dgm:t>
        <a:bodyPr/>
        <a:lstStyle/>
        <a:p>
          <a:endParaRPr lang="en-US"/>
        </a:p>
      </dgm:t>
    </dgm:pt>
    <dgm:pt modelId="{F413BE4E-C158-5246-98D0-4BE80D0C71E7}">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a:t>Extramural</a:t>
          </a:r>
          <a:endParaRPr lang="en-US" dirty="0"/>
        </a:p>
      </dgm:t>
    </dgm:pt>
    <dgm:pt modelId="{490ED82B-3C9A-3642-95AA-2ACE7DC56598}" type="parTrans" cxnId="{0BB6D88B-8609-A24C-BF19-F69ACCC66A4B}">
      <dgm:prSet/>
      <dgm:spPr/>
      <dgm:t>
        <a:bodyPr/>
        <a:lstStyle/>
        <a:p>
          <a:endParaRPr lang="en-US"/>
        </a:p>
      </dgm:t>
    </dgm:pt>
    <dgm:pt modelId="{87E4A82F-5575-1640-8AF0-A2291998C883}" type="sibTrans" cxnId="{0BB6D88B-8609-A24C-BF19-F69ACCC66A4B}">
      <dgm:prSet/>
      <dgm:spPr/>
      <dgm:t>
        <a:bodyPr/>
        <a:lstStyle/>
        <a:p>
          <a:endParaRPr lang="en-US"/>
        </a:p>
      </dgm:t>
    </dgm:pt>
    <dgm:pt modelId="{5CAD2345-4135-1B41-89D4-EFD4CA8E9B3E}">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a:t>VRC</a:t>
          </a:r>
        </a:p>
      </dgm:t>
    </dgm:pt>
    <dgm:pt modelId="{3EF6EB19-A59E-9443-A256-BED4BB42BBD0}" type="parTrans" cxnId="{5D5A5B56-F8B1-3841-9CBD-BC11BAA18CC2}">
      <dgm:prSet/>
      <dgm:spPr/>
      <dgm:t>
        <a:bodyPr/>
        <a:lstStyle/>
        <a:p>
          <a:endParaRPr lang="en-US"/>
        </a:p>
      </dgm:t>
    </dgm:pt>
    <dgm:pt modelId="{572B2AEC-71A6-744D-BB43-D8CF0B3A6C8D}" type="sibTrans" cxnId="{5D5A5B56-F8B1-3841-9CBD-BC11BAA18CC2}">
      <dgm:prSet/>
      <dgm:spPr/>
      <dgm:t>
        <a:bodyPr/>
        <a:lstStyle/>
        <a:p>
          <a:endParaRPr lang="en-US"/>
        </a:p>
      </dgm:t>
    </dgm:pt>
    <dgm:pt modelId="{51CF5DED-E833-5342-AAE5-5965B1147F56}">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a:t>DIR</a:t>
          </a:r>
        </a:p>
      </dgm:t>
    </dgm:pt>
    <dgm:pt modelId="{D99D83FA-1C1D-4F43-B89A-CE419E004EAE}" type="parTrans" cxnId="{541CAF71-A08C-5641-B3CD-9F4EC3703267}">
      <dgm:prSet/>
      <dgm:spPr/>
      <dgm:t>
        <a:bodyPr/>
        <a:lstStyle/>
        <a:p>
          <a:endParaRPr lang="en-US"/>
        </a:p>
      </dgm:t>
    </dgm:pt>
    <dgm:pt modelId="{A4119AA4-9F42-1D4E-A259-FF9B1250ED0D}" type="sibTrans" cxnId="{541CAF71-A08C-5641-B3CD-9F4EC3703267}">
      <dgm:prSet/>
      <dgm:spPr/>
      <dgm:t>
        <a:bodyPr/>
        <a:lstStyle/>
        <a:p>
          <a:endParaRPr lang="en-US"/>
        </a:p>
      </dgm:t>
    </dgm:pt>
    <dgm:pt modelId="{A2EA1C36-5F8B-3D44-B912-87BB162BD753}">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dirty="0"/>
            <a:t>DCR</a:t>
          </a:r>
        </a:p>
      </dgm:t>
    </dgm:pt>
    <dgm:pt modelId="{6854BD8D-D89D-3E49-A292-5C456575B899}" type="parTrans" cxnId="{39F64A3F-FB18-064A-AAC2-DC22DD5D3AF7}">
      <dgm:prSet/>
      <dgm:spPr/>
      <dgm:t>
        <a:bodyPr/>
        <a:lstStyle/>
        <a:p>
          <a:endParaRPr lang="en-US"/>
        </a:p>
      </dgm:t>
    </dgm:pt>
    <dgm:pt modelId="{87D010A5-39B4-F947-8172-CF1ECF6B33DE}" type="sibTrans" cxnId="{39F64A3F-FB18-064A-AAC2-DC22DD5D3AF7}">
      <dgm:prSet/>
      <dgm:spPr/>
      <dgm:t>
        <a:bodyPr/>
        <a:lstStyle/>
        <a:p>
          <a:endParaRPr lang="en-US"/>
        </a:p>
      </dgm:t>
    </dgm:pt>
    <dgm:pt modelId="{83C99442-B825-824F-9356-C902061D80E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a:t>DMID</a:t>
          </a:r>
        </a:p>
      </dgm:t>
    </dgm:pt>
    <dgm:pt modelId="{1D90643A-0C06-B844-BE68-4250FC794727}" type="parTrans" cxnId="{24581427-8E85-B94C-B367-3B64383DA4AE}">
      <dgm:prSet/>
      <dgm:spPr/>
      <dgm:t>
        <a:bodyPr/>
        <a:lstStyle/>
        <a:p>
          <a:endParaRPr lang="en-US"/>
        </a:p>
      </dgm:t>
    </dgm:pt>
    <dgm:pt modelId="{493D1300-2CE8-4243-BED0-28FD7CE3324B}" type="sibTrans" cxnId="{24581427-8E85-B94C-B367-3B64383DA4AE}">
      <dgm:prSet/>
      <dgm:spPr/>
      <dgm:t>
        <a:bodyPr/>
        <a:lstStyle/>
        <a:p>
          <a:endParaRPr lang="en-US"/>
        </a:p>
      </dgm:t>
    </dgm:pt>
    <dgm:pt modelId="{C89EFF60-E1BE-A74F-B8DA-AA7509BE9E8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a:t>DAIDS</a:t>
          </a:r>
        </a:p>
      </dgm:t>
    </dgm:pt>
    <dgm:pt modelId="{15E1357E-1620-3248-94F7-8B9BC4A3C7AE}" type="parTrans" cxnId="{82D4CD97-A522-164C-BF6A-BCDDBABCD1AB}">
      <dgm:prSet/>
      <dgm:spPr/>
      <dgm:t>
        <a:bodyPr/>
        <a:lstStyle/>
        <a:p>
          <a:endParaRPr lang="en-US"/>
        </a:p>
      </dgm:t>
    </dgm:pt>
    <dgm:pt modelId="{81FD6079-A029-C246-93CF-CE6826CF2E64}" type="sibTrans" cxnId="{82D4CD97-A522-164C-BF6A-BCDDBABCD1AB}">
      <dgm:prSet/>
      <dgm:spPr/>
      <dgm:t>
        <a:bodyPr/>
        <a:lstStyle/>
        <a:p>
          <a:endParaRPr lang="en-US"/>
        </a:p>
      </dgm:t>
    </dgm:pt>
    <dgm:pt modelId="{4AE98E90-8D98-074C-9CBD-0C86CAE21047}">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a:t>DAIT</a:t>
          </a:r>
        </a:p>
      </dgm:t>
    </dgm:pt>
    <dgm:pt modelId="{EDD700F5-860B-E142-B57A-1A619F8570C2}" type="parTrans" cxnId="{27D15F2F-172B-3B49-9EE3-5BC0A99EA273}">
      <dgm:prSet/>
      <dgm:spPr/>
      <dgm:t>
        <a:bodyPr/>
        <a:lstStyle/>
        <a:p>
          <a:endParaRPr lang="en-US"/>
        </a:p>
      </dgm:t>
    </dgm:pt>
    <dgm:pt modelId="{AB1BDC6A-1F7B-C847-AE66-B2BB49D938A1}" type="sibTrans" cxnId="{27D15F2F-172B-3B49-9EE3-5BC0A99EA273}">
      <dgm:prSet/>
      <dgm:spPr/>
      <dgm:t>
        <a:bodyPr/>
        <a:lstStyle/>
        <a:p>
          <a:endParaRPr lang="en-US"/>
        </a:p>
      </dgm:t>
    </dgm:pt>
    <dgm:pt modelId="{F828E559-5BB0-E44F-AD06-61E65703735F}">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a:t>Intramural</a:t>
          </a:r>
          <a:endParaRPr lang="en-US" dirty="0"/>
        </a:p>
      </dgm:t>
    </dgm:pt>
    <dgm:pt modelId="{100B7D85-45FD-E24C-B6ED-F6DE4412EF69}" type="parTrans" cxnId="{EC5F0C36-6D4C-A24B-B438-1A38FF8FE63C}">
      <dgm:prSet/>
      <dgm:spPr/>
      <dgm:t>
        <a:bodyPr/>
        <a:lstStyle/>
        <a:p>
          <a:endParaRPr lang="en-US"/>
        </a:p>
      </dgm:t>
    </dgm:pt>
    <dgm:pt modelId="{CEC47239-526A-2843-9FC5-2596C9D2FC63}" type="sibTrans" cxnId="{EC5F0C36-6D4C-A24B-B438-1A38FF8FE63C}">
      <dgm:prSet/>
      <dgm:spPr/>
      <dgm:t>
        <a:bodyPr/>
        <a:lstStyle/>
        <a:p>
          <a:endParaRPr lang="en-US"/>
        </a:p>
      </dgm:t>
    </dgm:pt>
    <dgm:pt modelId="{A17A6FDC-6164-5948-B183-C800A24B09CD}" type="pres">
      <dgm:prSet presAssocID="{8143FAE1-A341-5046-BE7D-40648EB0C810}" presName="Name0" presStyleCnt="0">
        <dgm:presLayoutVars>
          <dgm:chPref val="1"/>
          <dgm:dir/>
          <dgm:animOne val="branch"/>
          <dgm:animLvl val="lvl"/>
          <dgm:resizeHandles/>
        </dgm:presLayoutVars>
      </dgm:prSet>
      <dgm:spPr/>
    </dgm:pt>
    <dgm:pt modelId="{30D1EF63-0B40-C646-8C2F-0F1AFC1020CF}" type="pres">
      <dgm:prSet presAssocID="{2EE68FB0-BB10-6844-BDCE-330623094AA1}" presName="vertOne" presStyleCnt="0"/>
      <dgm:spPr/>
    </dgm:pt>
    <dgm:pt modelId="{97979552-42B6-4B44-A1EB-70F7C3A22EFE}" type="pres">
      <dgm:prSet presAssocID="{2EE68FB0-BB10-6844-BDCE-330623094AA1}" presName="txOne" presStyleLbl="node0" presStyleIdx="0" presStyleCnt="3">
        <dgm:presLayoutVars>
          <dgm:chPref val="3"/>
        </dgm:presLayoutVars>
      </dgm:prSet>
      <dgm:spPr/>
    </dgm:pt>
    <dgm:pt modelId="{8C0B3DB9-55D5-F445-A295-1E74B5B1B8E5}" type="pres">
      <dgm:prSet presAssocID="{2EE68FB0-BB10-6844-BDCE-330623094AA1}" presName="parTransOne" presStyleCnt="0"/>
      <dgm:spPr/>
    </dgm:pt>
    <dgm:pt modelId="{ACEBED47-6C48-A44D-BAAA-4729B05CF1F4}" type="pres">
      <dgm:prSet presAssocID="{2EE68FB0-BB10-6844-BDCE-330623094AA1}" presName="horzOne" presStyleCnt="0"/>
      <dgm:spPr/>
    </dgm:pt>
    <dgm:pt modelId="{F29FD387-87E7-C04A-BD54-5C6407931F66}" type="pres">
      <dgm:prSet presAssocID="{7F99CEEE-E0A2-6342-8AD4-0B3912F3771C}" presName="vertTwo" presStyleCnt="0"/>
      <dgm:spPr/>
    </dgm:pt>
    <dgm:pt modelId="{BD2F7CF0-7214-D042-AE3C-8DD68BE94BB2}" type="pres">
      <dgm:prSet presAssocID="{7F99CEEE-E0A2-6342-8AD4-0B3912F3771C}" presName="txTwo" presStyleLbl="node2" presStyleIdx="0" presStyleCnt="8">
        <dgm:presLayoutVars>
          <dgm:chPref val="3"/>
        </dgm:presLayoutVars>
      </dgm:prSet>
      <dgm:spPr/>
    </dgm:pt>
    <dgm:pt modelId="{8FBAA53E-D237-0448-935C-E382BD6087C3}" type="pres">
      <dgm:prSet presAssocID="{7F99CEEE-E0A2-6342-8AD4-0B3912F3771C}" presName="horzTwo" presStyleCnt="0"/>
      <dgm:spPr/>
    </dgm:pt>
    <dgm:pt modelId="{4E57967D-359D-0040-B114-33B1FD7E47B3}" type="pres">
      <dgm:prSet presAssocID="{CF08E897-BC39-3249-AD9F-D56887ACCE2F}" presName="sibSpaceTwo" presStyleCnt="0"/>
      <dgm:spPr/>
    </dgm:pt>
    <dgm:pt modelId="{77BAFEEE-C484-F54D-B5D5-FCE6F73E8D0E}" type="pres">
      <dgm:prSet presAssocID="{4E152D9E-866B-F242-B8B8-FEEF7254E8E2}" presName="vertTwo" presStyleCnt="0"/>
      <dgm:spPr/>
    </dgm:pt>
    <dgm:pt modelId="{5FDBF90A-1408-FC41-9982-7098ACA605CC}" type="pres">
      <dgm:prSet presAssocID="{4E152D9E-866B-F242-B8B8-FEEF7254E8E2}" presName="txTwo" presStyleLbl="node2" presStyleIdx="1" presStyleCnt="8">
        <dgm:presLayoutVars>
          <dgm:chPref val="3"/>
        </dgm:presLayoutVars>
      </dgm:prSet>
      <dgm:spPr/>
    </dgm:pt>
    <dgm:pt modelId="{BF7D4EA9-BF61-F74F-B687-22A2E6AEB0DC}" type="pres">
      <dgm:prSet presAssocID="{4E152D9E-866B-F242-B8B8-FEEF7254E8E2}" presName="horzTwo" presStyleCnt="0"/>
      <dgm:spPr/>
    </dgm:pt>
    <dgm:pt modelId="{18AF4086-3C1D-D946-B595-8F47F73073E5}" type="pres">
      <dgm:prSet presAssocID="{1765B0C1-9D33-BB4A-884D-5CBA68BE4B7B}" presName="sibSpaceOne" presStyleCnt="0"/>
      <dgm:spPr/>
    </dgm:pt>
    <dgm:pt modelId="{2CCA10DF-507E-3B4C-A171-4985634C606F}" type="pres">
      <dgm:prSet presAssocID="{F413BE4E-C158-5246-98D0-4BE80D0C71E7}" presName="vertOne" presStyleCnt="0"/>
      <dgm:spPr/>
    </dgm:pt>
    <dgm:pt modelId="{D074A216-D0D2-7548-9563-5CC09B09545D}" type="pres">
      <dgm:prSet presAssocID="{F413BE4E-C158-5246-98D0-4BE80D0C71E7}" presName="txOne" presStyleLbl="node0" presStyleIdx="1" presStyleCnt="3">
        <dgm:presLayoutVars>
          <dgm:chPref val="3"/>
        </dgm:presLayoutVars>
      </dgm:prSet>
      <dgm:spPr/>
    </dgm:pt>
    <dgm:pt modelId="{A4A189BA-4928-5040-90EC-6CA248B3E74E}" type="pres">
      <dgm:prSet presAssocID="{F413BE4E-C158-5246-98D0-4BE80D0C71E7}" presName="parTransOne" presStyleCnt="0"/>
      <dgm:spPr/>
    </dgm:pt>
    <dgm:pt modelId="{78180BF5-680B-544B-B4D8-941D09FDC363}" type="pres">
      <dgm:prSet presAssocID="{F413BE4E-C158-5246-98D0-4BE80D0C71E7}" presName="horzOne" presStyleCnt="0"/>
      <dgm:spPr/>
    </dgm:pt>
    <dgm:pt modelId="{08ECBB5D-AFD3-B240-AE81-B9DABD52328E}" type="pres">
      <dgm:prSet presAssocID="{83C99442-B825-824F-9356-C902061D80E6}" presName="vertTwo" presStyleCnt="0"/>
      <dgm:spPr/>
    </dgm:pt>
    <dgm:pt modelId="{756F3483-F3B7-0545-BB06-E15A84D799D9}" type="pres">
      <dgm:prSet presAssocID="{83C99442-B825-824F-9356-C902061D80E6}" presName="txTwo" presStyleLbl="node2" presStyleIdx="2" presStyleCnt="8">
        <dgm:presLayoutVars>
          <dgm:chPref val="3"/>
        </dgm:presLayoutVars>
      </dgm:prSet>
      <dgm:spPr/>
    </dgm:pt>
    <dgm:pt modelId="{99C2A852-141D-B440-8841-F3918C41E54E}" type="pres">
      <dgm:prSet presAssocID="{83C99442-B825-824F-9356-C902061D80E6}" presName="horzTwo" presStyleCnt="0"/>
      <dgm:spPr/>
    </dgm:pt>
    <dgm:pt modelId="{6DF9C230-1CCD-ED44-AE08-C2BC2B871764}" type="pres">
      <dgm:prSet presAssocID="{493D1300-2CE8-4243-BED0-28FD7CE3324B}" presName="sibSpaceTwo" presStyleCnt="0"/>
      <dgm:spPr/>
    </dgm:pt>
    <dgm:pt modelId="{46EFE200-8936-C645-9870-A93CAB38410A}" type="pres">
      <dgm:prSet presAssocID="{C89EFF60-E1BE-A74F-B8DA-AA7509BE9E82}" presName="vertTwo" presStyleCnt="0"/>
      <dgm:spPr/>
    </dgm:pt>
    <dgm:pt modelId="{6128EBC5-D924-8E48-B722-72F52A16B8A9}" type="pres">
      <dgm:prSet presAssocID="{C89EFF60-E1BE-A74F-B8DA-AA7509BE9E82}" presName="txTwo" presStyleLbl="node2" presStyleIdx="3" presStyleCnt="8">
        <dgm:presLayoutVars>
          <dgm:chPref val="3"/>
        </dgm:presLayoutVars>
      </dgm:prSet>
      <dgm:spPr/>
    </dgm:pt>
    <dgm:pt modelId="{EE3CB31F-E7BB-2240-AE71-BAB780448CF1}" type="pres">
      <dgm:prSet presAssocID="{C89EFF60-E1BE-A74F-B8DA-AA7509BE9E82}" presName="horzTwo" presStyleCnt="0"/>
      <dgm:spPr/>
    </dgm:pt>
    <dgm:pt modelId="{4FB7813F-73F3-A24F-9649-8D73DED7A6C3}" type="pres">
      <dgm:prSet presAssocID="{81FD6079-A029-C246-93CF-CE6826CF2E64}" presName="sibSpaceTwo" presStyleCnt="0"/>
      <dgm:spPr/>
    </dgm:pt>
    <dgm:pt modelId="{0A494A06-A9D8-0B4A-AA4E-4EFD54BC2759}" type="pres">
      <dgm:prSet presAssocID="{4AE98E90-8D98-074C-9CBD-0C86CAE21047}" presName="vertTwo" presStyleCnt="0"/>
      <dgm:spPr/>
    </dgm:pt>
    <dgm:pt modelId="{51CA4B7E-3601-6F43-B250-EFE4A7C07B52}" type="pres">
      <dgm:prSet presAssocID="{4AE98E90-8D98-074C-9CBD-0C86CAE21047}" presName="txTwo" presStyleLbl="node2" presStyleIdx="4" presStyleCnt="8">
        <dgm:presLayoutVars>
          <dgm:chPref val="3"/>
        </dgm:presLayoutVars>
      </dgm:prSet>
      <dgm:spPr/>
    </dgm:pt>
    <dgm:pt modelId="{35F5E178-271D-A946-9B2A-078963425149}" type="pres">
      <dgm:prSet presAssocID="{4AE98E90-8D98-074C-9CBD-0C86CAE21047}" presName="horzTwo" presStyleCnt="0"/>
      <dgm:spPr/>
    </dgm:pt>
    <dgm:pt modelId="{F4832C8E-9A6F-864A-992F-16BE55F2776E}" type="pres">
      <dgm:prSet presAssocID="{87E4A82F-5575-1640-8AF0-A2291998C883}" presName="sibSpaceOne" presStyleCnt="0"/>
      <dgm:spPr/>
    </dgm:pt>
    <dgm:pt modelId="{A151CFBB-1280-B341-9065-AA7657AEFD56}" type="pres">
      <dgm:prSet presAssocID="{F828E559-5BB0-E44F-AD06-61E65703735F}" presName="vertOne" presStyleCnt="0"/>
      <dgm:spPr/>
    </dgm:pt>
    <dgm:pt modelId="{514CA09A-389B-424B-B839-4565C9E8B012}" type="pres">
      <dgm:prSet presAssocID="{F828E559-5BB0-E44F-AD06-61E65703735F}" presName="txOne" presStyleLbl="node0" presStyleIdx="2" presStyleCnt="3">
        <dgm:presLayoutVars>
          <dgm:chPref val="3"/>
        </dgm:presLayoutVars>
      </dgm:prSet>
      <dgm:spPr/>
    </dgm:pt>
    <dgm:pt modelId="{38841FA9-6DDB-B442-BDF1-AF19F2A50D63}" type="pres">
      <dgm:prSet presAssocID="{F828E559-5BB0-E44F-AD06-61E65703735F}" presName="parTransOne" presStyleCnt="0"/>
      <dgm:spPr/>
    </dgm:pt>
    <dgm:pt modelId="{8B0C9A3D-ADB9-8F4C-8F05-E8040E1A235D}" type="pres">
      <dgm:prSet presAssocID="{F828E559-5BB0-E44F-AD06-61E65703735F}" presName="horzOne" presStyleCnt="0"/>
      <dgm:spPr/>
    </dgm:pt>
    <dgm:pt modelId="{09CFC728-5F12-1646-BD34-6A80A0854BDD}" type="pres">
      <dgm:prSet presAssocID="{5CAD2345-4135-1B41-89D4-EFD4CA8E9B3E}" presName="vertTwo" presStyleCnt="0"/>
      <dgm:spPr/>
    </dgm:pt>
    <dgm:pt modelId="{BF2B3B78-F120-EB43-AFAA-B04E465DF584}" type="pres">
      <dgm:prSet presAssocID="{5CAD2345-4135-1B41-89D4-EFD4CA8E9B3E}" presName="txTwo" presStyleLbl="node2" presStyleIdx="5" presStyleCnt="8">
        <dgm:presLayoutVars>
          <dgm:chPref val="3"/>
        </dgm:presLayoutVars>
      </dgm:prSet>
      <dgm:spPr/>
    </dgm:pt>
    <dgm:pt modelId="{5ED5E878-C011-9141-B876-E4BEA7F23340}" type="pres">
      <dgm:prSet presAssocID="{5CAD2345-4135-1B41-89D4-EFD4CA8E9B3E}" presName="horzTwo" presStyleCnt="0"/>
      <dgm:spPr/>
    </dgm:pt>
    <dgm:pt modelId="{A860415B-429F-F441-8929-3BFF2B630A48}" type="pres">
      <dgm:prSet presAssocID="{572B2AEC-71A6-744D-BB43-D8CF0B3A6C8D}" presName="sibSpaceTwo" presStyleCnt="0"/>
      <dgm:spPr/>
    </dgm:pt>
    <dgm:pt modelId="{1FF98E15-6DB2-5E40-BB23-36747D0969DB}" type="pres">
      <dgm:prSet presAssocID="{A2EA1C36-5F8B-3D44-B912-87BB162BD753}" presName="vertTwo" presStyleCnt="0"/>
      <dgm:spPr/>
    </dgm:pt>
    <dgm:pt modelId="{402970F2-344E-C54F-9D39-B73C256745A5}" type="pres">
      <dgm:prSet presAssocID="{A2EA1C36-5F8B-3D44-B912-87BB162BD753}" presName="txTwo" presStyleLbl="node2" presStyleIdx="6" presStyleCnt="8">
        <dgm:presLayoutVars>
          <dgm:chPref val="3"/>
        </dgm:presLayoutVars>
      </dgm:prSet>
      <dgm:spPr/>
    </dgm:pt>
    <dgm:pt modelId="{DC50ED75-8D3C-D646-A2E9-991D539DA6AB}" type="pres">
      <dgm:prSet presAssocID="{A2EA1C36-5F8B-3D44-B912-87BB162BD753}" presName="horzTwo" presStyleCnt="0"/>
      <dgm:spPr/>
    </dgm:pt>
    <dgm:pt modelId="{2A2835C5-F6CE-8D49-8B49-2A39307BA1C1}" type="pres">
      <dgm:prSet presAssocID="{87D010A5-39B4-F947-8172-CF1ECF6B33DE}" presName="sibSpaceTwo" presStyleCnt="0"/>
      <dgm:spPr/>
    </dgm:pt>
    <dgm:pt modelId="{F636CB58-3BF3-DB46-BDB9-1AAA7C466F0E}" type="pres">
      <dgm:prSet presAssocID="{51CF5DED-E833-5342-AAE5-5965B1147F56}" presName="vertTwo" presStyleCnt="0"/>
      <dgm:spPr/>
    </dgm:pt>
    <dgm:pt modelId="{AC8DC05C-7F12-BB4A-8CEF-E930BF2C8A9F}" type="pres">
      <dgm:prSet presAssocID="{51CF5DED-E833-5342-AAE5-5965B1147F56}" presName="txTwo" presStyleLbl="node2" presStyleIdx="7" presStyleCnt="8">
        <dgm:presLayoutVars>
          <dgm:chPref val="3"/>
        </dgm:presLayoutVars>
      </dgm:prSet>
      <dgm:spPr/>
    </dgm:pt>
    <dgm:pt modelId="{2F8D476F-40D6-B042-94A0-CC48E463CC32}" type="pres">
      <dgm:prSet presAssocID="{51CF5DED-E833-5342-AAE5-5965B1147F56}" presName="horzTwo" presStyleCnt="0"/>
      <dgm:spPr/>
    </dgm:pt>
  </dgm:ptLst>
  <dgm:cxnLst>
    <dgm:cxn modelId="{36C7170C-EE63-4C41-86B2-71F0D7516BBD}" type="presOf" srcId="{51CF5DED-E833-5342-AAE5-5965B1147F56}" destId="{AC8DC05C-7F12-BB4A-8CEF-E930BF2C8A9F}" srcOrd="0" destOrd="0" presId="urn:microsoft.com/office/officeart/2005/8/layout/hierarchy4"/>
    <dgm:cxn modelId="{3A775B10-A57A-4D43-933C-3DE1BB2A0435}" srcId="{2EE68FB0-BB10-6844-BDCE-330623094AA1}" destId="{7F99CEEE-E0A2-6342-8AD4-0B3912F3771C}" srcOrd="0" destOrd="0" parTransId="{ABA583B6-F086-0341-99EC-3308FE21C5CB}" sibTransId="{CF08E897-BC39-3249-AD9F-D56887ACCE2F}"/>
    <dgm:cxn modelId="{09A4D319-BE7B-E342-A430-1F046DD3832F}" type="presOf" srcId="{A2EA1C36-5F8B-3D44-B912-87BB162BD753}" destId="{402970F2-344E-C54F-9D39-B73C256745A5}" srcOrd="0" destOrd="0" presId="urn:microsoft.com/office/officeart/2005/8/layout/hierarchy4"/>
    <dgm:cxn modelId="{24581427-8E85-B94C-B367-3B64383DA4AE}" srcId="{F413BE4E-C158-5246-98D0-4BE80D0C71E7}" destId="{83C99442-B825-824F-9356-C902061D80E6}" srcOrd="0" destOrd="0" parTransId="{1D90643A-0C06-B844-BE68-4250FC794727}" sibTransId="{493D1300-2CE8-4243-BED0-28FD7CE3324B}"/>
    <dgm:cxn modelId="{27D15F2F-172B-3B49-9EE3-5BC0A99EA273}" srcId="{F413BE4E-C158-5246-98D0-4BE80D0C71E7}" destId="{4AE98E90-8D98-074C-9CBD-0C86CAE21047}" srcOrd="2" destOrd="0" parTransId="{EDD700F5-860B-E142-B57A-1A619F8570C2}" sibTransId="{AB1BDC6A-1F7B-C847-AE66-B2BB49D938A1}"/>
    <dgm:cxn modelId="{60064F34-AD5A-0148-8362-F3321EC8FDA4}" srcId="{8143FAE1-A341-5046-BE7D-40648EB0C810}" destId="{2EE68FB0-BB10-6844-BDCE-330623094AA1}" srcOrd="0" destOrd="0" parTransId="{F2106F67-9231-354B-A9B0-F48C981DE5EA}" sibTransId="{1765B0C1-9D33-BB4A-884D-5CBA68BE4B7B}"/>
    <dgm:cxn modelId="{99ACD034-6C40-8F45-8C3F-2C3D0B02E14F}" type="presOf" srcId="{4E152D9E-866B-F242-B8B8-FEEF7254E8E2}" destId="{5FDBF90A-1408-FC41-9982-7098ACA605CC}" srcOrd="0" destOrd="0" presId="urn:microsoft.com/office/officeart/2005/8/layout/hierarchy4"/>
    <dgm:cxn modelId="{EC5F0C36-6D4C-A24B-B438-1A38FF8FE63C}" srcId="{8143FAE1-A341-5046-BE7D-40648EB0C810}" destId="{F828E559-5BB0-E44F-AD06-61E65703735F}" srcOrd="2" destOrd="0" parTransId="{100B7D85-45FD-E24C-B6ED-F6DE4412EF69}" sibTransId="{CEC47239-526A-2843-9FC5-2596C9D2FC63}"/>
    <dgm:cxn modelId="{39F64A3F-FB18-064A-AAC2-DC22DD5D3AF7}" srcId="{F828E559-5BB0-E44F-AD06-61E65703735F}" destId="{A2EA1C36-5F8B-3D44-B912-87BB162BD753}" srcOrd="1" destOrd="0" parTransId="{6854BD8D-D89D-3E49-A292-5C456575B899}" sibTransId="{87D010A5-39B4-F947-8172-CF1ECF6B33DE}"/>
    <dgm:cxn modelId="{3F2E9C44-3E28-8A4C-AB3A-E0915534003C}" type="presOf" srcId="{F413BE4E-C158-5246-98D0-4BE80D0C71E7}" destId="{D074A216-D0D2-7548-9563-5CC09B09545D}" srcOrd="0" destOrd="0" presId="urn:microsoft.com/office/officeart/2005/8/layout/hierarchy4"/>
    <dgm:cxn modelId="{A00C3167-3940-A640-A521-0FB3D21D70F9}" type="presOf" srcId="{F828E559-5BB0-E44F-AD06-61E65703735F}" destId="{514CA09A-389B-424B-B839-4565C9E8B012}" srcOrd="0" destOrd="0" presId="urn:microsoft.com/office/officeart/2005/8/layout/hierarchy4"/>
    <dgm:cxn modelId="{CBE8B74B-1B5C-8F4B-B1CF-0D960294D27C}" type="presOf" srcId="{2EE68FB0-BB10-6844-BDCE-330623094AA1}" destId="{97979552-42B6-4B44-A1EB-70F7C3A22EFE}" srcOrd="0" destOrd="0" presId="urn:microsoft.com/office/officeart/2005/8/layout/hierarchy4"/>
    <dgm:cxn modelId="{541CAF71-A08C-5641-B3CD-9F4EC3703267}" srcId="{F828E559-5BB0-E44F-AD06-61E65703735F}" destId="{51CF5DED-E833-5342-AAE5-5965B1147F56}" srcOrd="2" destOrd="0" parTransId="{D99D83FA-1C1D-4F43-B89A-CE419E004EAE}" sibTransId="{A4119AA4-9F42-1D4E-A259-FF9B1250ED0D}"/>
    <dgm:cxn modelId="{0A6ECF74-B940-E54E-A145-85D7B641142F}" type="presOf" srcId="{5CAD2345-4135-1B41-89D4-EFD4CA8E9B3E}" destId="{BF2B3B78-F120-EB43-AFAA-B04E465DF584}" srcOrd="0" destOrd="0" presId="urn:microsoft.com/office/officeart/2005/8/layout/hierarchy4"/>
    <dgm:cxn modelId="{5D5A5B56-F8B1-3841-9CBD-BC11BAA18CC2}" srcId="{F828E559-5BB0-E44F-AD06-61E65703735F}" destId="{5CAD2345-4135-1B41-89D4-EFD4CA8E9B3E}" srcOrd="0" destOrd="0" parTransId="{3EF6EB19-A59E-9443-A256-BED4BB42BBD0}" sibTransId="{572B2AEC-71A6-744D-BB43-D8CF0B3A6C8D}"/>
    <dgm:cxn modelId="{0BB6D88B-8609-A24C-BF19-F69ACCC66A4B}" srcId="{8143FAE1-A341-5046-BE7D-40648EB0C810}" destId="{F413BE4E-C158-5246-98D0-4BE80D0C71E7}" srcOrd="1" destOrd="0" parTransId="{490ED82B-3C9A-3642-95AA-2ACE7DC56598}" sibTransId="{87E4A82F-5575-1640-8AF0-A2291998C883}"/>
    <dgm:cxn modelId="{82D4CD97-A522-164C-BF6A-BCDDBABCD1AB}" srcId="{F413BE4E-C158-5246-98D0-4BE80D0C71E7}" destId="{C89EFF60-E1BE-A74F-B8DA-AA7509BE9E82}" srcOrd="1" destOrd="0" parTransId="{15E1357E-1620-3248-94F7-8B9BC4A3C7AE}" sibTransId="{81FD6079-A029-C246-93CF-CE6826CF2E64}"/>
    <dgm:cxn modelId="{6BA6BBAB-2A71-354C-8AE3-B2E21876D34F}" type="presOf" srcId="{7F99CEEE-E0A2-6342-8AD4-0B3912F3771C}" destId="{BD2F7CF0-7214-D042-AE3C-8DD68BE94BB2}" srcOrd="0" destOrd="0" presId="urn:microsoft.com/office/officeart/2005/8/layout/hierarchy4"/>
    <dgm:cxn modelId="{5E3744D1-2861-D64D-8FB8-4F5D52226ACC}" type="presOf" srcId="{4AE98E90-8D98-074C-9CBD-0C86CAE21047}" destId="{51CA4B7E-3601-6F43-B250-EFE4A7C07B52}" srcOrd="0" destOrd="0" presId="urn:microsoft.com/office/officeart/2005/8/layout/hierarchy4"/>
    <dgm:cxn modelId="{C698B2D8-62FA-6440-AA73-CC88EF040D10}" type="presOf" srcId="{83C99442-B825-824F-9356-C902061D80E6}" destId="{756F3483-F3B7-0545-BB06-E15A84D799D9}" srcOrd="0" destOrd="0" presId="urn:microsoft.com/office/officeart/2005/8/layout/hierarchy4"/>
    <dgm:cxn modelId="{BA3E61D9-C366-E644-B6EF-7EA04DC48F44}" srcId="{2EE68FB0-BB10-6844-BDCE-330623094AA1}" destId="{4E152D9E-866B-F242-B8B8-FEEF7254E8E2}" srcOrd="1" destOrd="0" parTransId="{BB3E1D75-72BD-F54B-B140-DDDCFA2D670A}" sibTransId="{1891DC55-6AB3-DF4D-BA9F-7F8BC228A955}"/>
    <dgm:cxn modelId="{C78D58ED-2300-B049-A933-9D0D9244DC07}" type="presOf" srcId="{8143FAE1-A341-5046-BE7D-40648EB0C810}" destId="{A17A6FDC-6164-5948-B183-C800A24B09CD}" srcOrd="0" destOrd="0" presId="urn:microsoft.com/office/officeart/2005/8/layout/hierarchy4"/>
    <dgm:cxn modelId="{7A7EB5F6-94F2-B443-9DE8-9B1787E7CF5B}" type="presOf" srcId="{C89EFF60-E1BE-A74F-B8DA-AA7509BE9E82}" destId="{6128EBC5-D924-8E48-B722-72F52A16B8A9}" srcOrd="0" destOrd="0" presId="urn:microsoft.com/office/officeart/2005/8/layout/hierarchy4"/>
    <dgm:cxn modelId="{0BE9EAE9-2B50-9944-8C33-3CC54BFDF4CB}" type="presParOf" srcId="{A17A6FDC-6164-5948-B183-C800A24B09CD}" destId="{30D1EF63-0B40-C646-8C2F-0F1AFC1020CF}" srcOrd="0" destOrd="0" presId="urn:microsoft.com/office/officeart/2005/8/layout/hierarchy4"/>
    <dgm:cxn modelId="{BF111B38-A45B-F14E-9801-29A8781C2E51}" type="presParOf" srcId="{30D1EF63-0B40-C646-8C2F-0F1AFC1020CF}" destId="{97979552-42B6-4B44-A1EB-70F7C3A22EFE}" srcOrd="0" destOrd="0" presId="urn:microsoft.com/office/officeart/2005/8/layout/hierarchy4"/>
    <dgm:cxn modelId="{4E7F0696-EEAE-144B-AAED-A6E0BEB886B2}" type="presParOf" srcId="{30D1EF63-0B40-C646-8C2F-0F1AFC1020CF}" destId="{8C0B3DB9-55D5-F445-A295-1E74B5B1B8E5}" srcOrd="1" destOrd="0" presId="urn:microsoft.com/office/officeart/2005/8/layout/hierarchy4"/>
    <dgm:cxn modelId="{9D8D2154-78BA-0A4E-8FF7-F587650D83BA}" type="presParOf" srcId="{30D1EF63-0B40-C646-8C2F-0F1AFC1020CF}" destId="{ACEBED47-6C48-A44D-BAAA-4729B05CF1F4}" srcOrd="2" destOrd="0" presId="urn:microsoft.com/office/officeart/2005/8/layout/hierarchy4"/>
    <dgm:cxn modelId="{388A61AF-12A8-3D4A-B6B8-50FEC6C5FA44}" type="presParOf" srcId="{ACEBED47-6C48-A44D-BAAA-4729B05CF1F4}" destId="{F29FD387-87E7-C04A-BD54-5C6407931F66}" srcOrd="0" destOrd="0" presId="urn:microsoft.com/office/officeart/2005/8/layout/hierarchy4"/>
    <dgm:cxn modelId="{C4F0FF96-D6B0-2644-8BAA-AC8F387C13D5}" type="presParOf" srcId="{F29FD387-87E7-C04A-BD54-5C6407931F66}" destId="{BD2F7CF0-7214-D042-AE3C-8DD68BE94BB2}" srcOrd="0" destOrd="0" presId="urn:microsoft.com/office/officeart/2005/8/layout/hierarchy4"/>
    <dgm:cxn modelId="{19937957-3712-5F4B-B183-D200A9B09151}" type="presParOf" srcId="{F29FD387-87E7-C04A-BD54-5C6407931F66}" destId="{8FBAA53E-D237-0448-935C-E382BD6087C3}" srcOrd="1" destOrd="0" presId="urn:microsoft.com/office/officeart/2005/8/layout/hierarchy4"/>
    <dgm:cxn modelId="{64F83E72-03E7-964B-8DA8-FC99B8759926}" type="presParOf" srcId="{ACEBED47-6C48-A44D-BAAA-4729B05CF1F4}" destId="{4E57967D-359D-0040-B114-33B1FD7E47B3}" srcOrd="1" destOrd="0" presId="urn:microsoft.com/office/officeart/2005/8/layout/hierarchy4"/>
    <dgm:cxn modelId="{F45F8243-4B48-0646-89FB-5FEA0525DDFC}" type="presParOf" srcId="{ACEBED47-6C48-A44D-BAAA-4729B05CF1F4}" destId="{77BAFEEE-C484-F54D-B5D5-FCE6F73E8D0E}" srcOrd="2" destOrd="0" presId="urn:microsoft.com/office/officeart/2005/8/layout/hierarchy4"/>
    <dgm:cxn modelId="{BF5B45B0-BFEC-3B46-8AFB-32169E9D780B}" type="presParOf" srcId="{77BAFEEE-C484-F54D-B5D5-FCE6F73E8D0E}" destId="{5FDBF90A-1408-FC41-9982-7098ACA605CC}" srcOrd="0" destOrd="0" presId="urn:microsoft.com/office/officeart/2005/8/layout/hierarchy4"/>
    <dgm:cxn modelId="{7AA4E576-AEDF-B249-8CE2-6426CF90BD7C}" type="presParOf" srcId="{77BAFEEE-C484-F54D-B5D5-FCE6F73E8D0E}" destId="{BF7D4EA9-BF61-F74F-B687-22A2E6AEB0DC}" srcOrd="1" destOrd="0" presId="urn:microsoft.com/office/officeart/2005/8/layout/hierarchy4"/>
    <dgm:cxn modelId="{E0F7C7DF-4AC1-1742-95AF-BC08BF168964}" type="presParOf" srcId="{A17A6FDC-6164-5948-B183-C800A24B09CD}" destId="{18AF4086-3C1D-D946-B595-8F47F73073E5}" srcOrd="1" destOrd="0" presId="urn:microsoft.com/office/officeart/2005/8/layout/hierarchy4"/>
    <dgm:cxn modelId="{C430E816-1638-4048-B753-DFADEE1686ED}" type="presParOf" srcId="{A17A6FDC-6164-5948-B183-C800A24B09CD}" destId="{2CCA10DF-507E-3B4C-A171-4985634C606F}" srcOrd="2" destOrd="0" presId="urn:microsoft.com/office/officeart/2005/8/layout/hierarchy4"/>
    <dgm:cxn modelId="{6C0E66AD-B34E-554C-922E-0117368309EE}" type="presParOf" srcId="{2CCA10DF-507E-3B4C-A171-4985634C606F}" destId="{D074A216-D0D2-7548-9563-5CC09B09545D}" srcOrd="0" destOrd="0" presId="urn:microsoft.com/office/officeart/2005/8/layout/hierarchy4"/>
    <dgm:cxn modelId="{5148FE57-7730-B043-9416-C9525B47EE55}" type="presParOf" srcId="{2CCA10DF-507E-3B4C-A171-4985634C606F}" destId="{A4A189BA-4928-5040-90EC-6CA248B3E74E}" srcOrd="1" destOrd="0" presId="urn:microsoft.com/office/officeart/2005/8/layout/hierarchy4"/>
    <dgm:cxn modelId="{1DEFC2B2-32E5-3342-84F6-AE8374AB5D67}" type="presParOf" srcId="{2CCA10DF-507E-3B4C-A171-4985634C606F}" destId="{78180BF5-680B-544B-B4D8-941D09FDC363}" srcOrd="2" destOrd="0" presId="urn:microsoft.com/office/officeart/2005/8/layout/hierarchy4"/>
    <dgm:cxn modelId="{BA94D1C7-D3B7-ED44-A350-BF5E8151D014}" type="presParOf" srcId="{78180BF5-680B-544B-B4D8-941D09FDC363}" destId="{08ECBB5D-AFD3-B240-AE81-B9DABD52328E}" srcOrd="0" destOrd="0" presId="urn:microsoft.com/office/officeart/2005/8/layout/hierarchy4"/>
    <dgm:cxn modelId="{421D72C7-FF30-0942-B9E7-7CFB10C56651}" type="presParOf" srcId="{08ECBB5D-AFD3-B240-AE81-B9DABD52328E}" destId="{756F3483-F3B7-0545-BB06-E15A84D799D9}" srcOrd="0" destOrd="0" presId="urn:microsoft.com/office/officeart/2005/8/layout/hierarchy4"/>
    <dgm:cxn modelId="{129F724E-9B7D-5D44-A7E6-2BE7E213D422}" type="presParOf" srcId="{08ECBB5D-AFD3-B240-AE81-B9DABD52328E}" destId="{99C2A852-141D-B440-8841-F3918C41E54E}" srcOrd="1" destOrd="0" presId="urn:microsoft.com/office/officeart/2005/8/layout/hierarchy4"/>
    <dgm:cxn modelId="{F967CA05-88A6-3A49-B770-5BD1D05C0AA1}" type="presParOf" srcId="{78180BF5-680B-544B-B4D8-941D09FDC363}" destId="{6DF9C230-1CCD-ED44-AE08-C2BC2B871764}" srcOrd="1" destOrd="0" presId="urn:microsoft.com/office/officeart/2005/8/layout/hierarchy4"/>
    <dgm:cxn modelId="{EF90E520-E6C6-684F-BBC1-1C658B73ECB4}" type="presParOf" srcId="{78180BF5-680B-544B-B4D8-941D09FDC363}" destId="{46EFE200-8936-C645-9870-A93CAB38410A}" srcOrd="2" destOrd="0" presId="urn:microsoft.com/office/officeart/2005/8/layout/hierarchy4"/>
    <dgm:cxn modelId="{967EBBDB-EA65-1242-92F6-B3896375361C}" type="presParOf" srcId="{46EFE200-8936-C645-9870-A93CAB38410A}" destId="{6128EBC5-D924-8E48-B722-72F52A16B8A9}" srcOrd="0" destOrd="0" presId="urn:microsoft.com/office/officeart/2005/8/layout/hierarchy4"/>
    <dgm:cxn modelId="{CB1AD8CA-B383-FB47-BC4D-4A293EC31CA9}" type="presParOf" srcId="{46EFE200-8936-C645-9870-A93CAB38410A}" destId="{EE3CB31F-E7BB-2240-AE71-BAB780448CF1}" srcOrd="1" destOrd="0" presId="urn:microsoft.com/office/officeart/2005/8/layout/hierarchy4"/>
    <dgm:cxn modelId="{E5C93CDF-8711-6D40-84E9-E6B1E19A58E7}" type="presParOf" srcId="{78180BF5-680B-544B-B4D8-941D09FDC363}" destId="{4FB7813F-73F3-A24F-9649-8D73DED7A6C3}" srcOrd="3" destOrd="0" presId="urn:microsoft.com/office/officeart/2005/8/layout/hierarchy4"/>
    <dgm:cxn modelId="{0130EA8B-7017-4349-8700-9D3E07DA403D}" type="presParOf" srcId="{78180BF5-680B-544B-B4D8-941D09FDC363}" destId="{0A494A06-A9D8-0B4A-AA4E-4EFD54BC2759}" srcOrd="4" destOrd="0" presId="urn:microsoft.com/office/officeart/2005/8/layout/hierarchy4"/>
    <dgm:cxn modelId="{C9D40ACE-F861-E347-A5D1-37E22D1F4693}" type="presParOf" srcId="{0A494A06-A9D8-0B4A-AA4E-4EFD54BC2759}" destId="{51CA4B7E-3601-6F43-B250-EFE4A7C07B52}" srcOrd="0" destOrd="0" presId="urn:microsoft.com/office/officeart/2005/8/layout/hierarchy4"/>
    <dgm:cxn modelId="{9DD444CB-BD11-BF45-A59F-96C42B9E74B4}" type="presParOf" srcId="{0A494A06-A9D8-0B4A-AA4E-4EFD54BC2759}" destId="{35F5E178-271D-A946-9B2A-078963425149}" srcOrd="1" destOrd="0" presId="urn:microsoft.com/office/officeart/2005/8/layout/hierarchy4"/>
    <dgm:cxn modelId="{00E94023-382C-A541-A1DE-42DE6494C86D}" type="presParOf" srcId="{A17A6FDC-6164-5948-B183-C800A24B09CD}" destId="{F4832C8E-9A6F-864A-992F-16BE55F2776E}" srcOrd="3" destOrd="0" presId="urn:microsoft.com/office/officeart/2005/8/layout/hierarchy4"/>
    <dgm:cxn modelId="{3475919E-E105-0044-8BEE-1FCA03AE40CD}" type="presParOf" srcId="{A17A6FDC-6164-5948-B183-C800A24B09CD}" destId="{A151CFBB-1280-B341-9065-AA7657AEFD56}" srcOrd="4" destOrd="0" presId="urn:microsoft.com/office/officeart/2005/8/layout/hierarchy4"/>
    <dgm:cxn modelId="{6DFC583E-4381-0E41-AB4D-C01A93C0F8DB}" type="presParOf" srcId="{A151CFBB-1280-B341-9065-AA7657AEFD56}" destId="{514CA09A-389B-424B-B839-4565C9E8B012}" srcOrd="0" destOrd="0" presId="urn:microsoft.com/office/officeart/2005/8/layout/hierarchy4"/>
    <dgm:cxn modelId="{D2E377C1-915D-3440-AFA3-A9A32CD1E0CF}" type="presParOf" srcId="{A151CFBB-1280-B341-9065-AA7657AEFD56}" destId="{38841FA9-6DDB-B442-BDF1-AF19F2A50D63}" srcOrd="1" destOrd="0" presId="urn:microsoft.com/office/officeart/2005/8/layout/hierarchy4"/>
    <dgm:cxn modelId="{FF388ABA-B423-C440-8E4E-924E90EFD9F7}" type="presParOf" srcId="{A151CFBB-1280-B341-9065-AA7657AEFD56}" destId="{8B0C9A3D-ADB9-8F4C-8F05-E8040E1A235D}" srcOrd="2" destOrd="0" presId="urn:microsoft.com/office/officeart/2005/8/layout/hierarchy4"/>
    <dgm:cxn modelId="{9CFFE360-254E-B84E-8465-D64AF034D620}" type="presParOf" srcId="{8B0C9A3D-ADB9-8F4C-8F05-E8040E1A235D}" destId="{09CFC728-5F12-1646-BD34-6A80A0854BDD}" srcOrd="0" destOrd="0" presId="urn:microsoft.com/office/officeart/2005/8/layout/hierarchy4"/>
    <dgm:cxn modelId="{0FC919FE-D059-FD40-8FEA-F01B5F885B5E}" type="presParOf" srcId="{09CFC728-5F12-1646-BD34-6A80A0854BDD}" destId="{BF2B3B78-F120-EB43-AFAA-B04E465DF584}" srcOrd="0" destOrd="0" presId="urn:microsoft.com/office/officeart/2005/8/layout/hierarchy4"/>
    <dgm:cxn modelId="{0E4F93FC-B954-7943-84BE-5C629CFDD02B}" type="presParOf" srcId="{09CFC728-5F12-1646-BD34-6A80A0854BDD}" destId="{5ED5E878-C011-9141-B876-E4BEA7F23340}" srcOrd="1" destOrd="0" presId="urn:microsoft.com/office/officeart/2005/8/layout/hierarchy4"/>
    <dgm:cxn modelId="{C5C8BE08-BEE4-9549-8EA4-116310E7D796}" type="presParOf" srcId="{8B0C9A3D-ADB9-8F4C-8F05-E8040E1A235D}" destId="{A860415B-429F-F441-8929-3BFF2B630A48}" srcOrd="1" destOrd="0" presId="urn:microsoft.com/office/officeart/2005/8/layout/hierarchy4"/>
    <dgm:cxn modelId="{E282EB4F-5413-FC43-91CA-087E8421759B}" type="presParOf" srcId="{8B0C9A3D-ADB9-8F4C-8F05-E8040E1A235D}" destId="{1FF98E15-6DB2-5E40-BB23-36747D0969DB}" srcOrd="2" destOrd="0" presId="urn:microsoft.com/office/officeart/2005/8/layout/hierarchy4"/>
    <dgm:cxn modelId="{230DBE57-A0F3-4C43-9A91-EF23893E416F}" type="presParOf" srcId="{1FF98E15-6DB2-5E40-BB23-36747D0969DB}" destId="{402970F2-344E-C54F-9D39-B73C256745A5}" srcOrd="0" destOrd="0" presId="urn:microsoft.com/office/officeart/2005/8/layout/hierarchy4"/>
    <dgm:cxn modelId="{BDCF49E5-AE89-5647-B7F0-14F22CCA1F7B}" type="presParOf" srcId="{1FF98E15-6DB2-5E40-BB23-36747D0969DB}" destId="{DC50ED75-8D3C-D646-A2E9-991D539DA6AB}" srcOrd="1" destOrd="0" presId="urn:microsoft.com/office/officeart/2005/8/layout/hierarchy4"/>
    <dgm:cxn modelId="{803518B0-FFCA-9846-B60E-2701AB0DE395}" type="presParOf" srcId="{8B0C9A3D-ADB9-8F4C-8F05-E8040E1A235D}" destId="{2A2835C5-F6CE-8D49-8B49-2A39307BA1C1}" srcOrd="3" destOrd="0" presId="urn:microsoft.com/office/officeart/2005/8/layout/hierarchy4"/>
    <dgm:cxn modelId="{3157A7F6-3220-F848-A380-78E67C91F35B}" type="presParOf" srcId="{8B0C9A3D-ADB9-8F4C-8F05-E8040E1A235D}" destId="{F636CB58-3BF3-DB46-BDB9-1AAA7C466F0E}" srcOrd="4" destOrd="0" presId="urn:microsoft.com/office/officeart/2005/8/layout/hierarchy4"/>
    <dgm:cxn modelId="{F70E460C-FD8D-F94E-9518-D17BCC92630C}" type="presParOf" srcId="{F636CB58-3BF3-DB46-BDB9-1AAA7C466F0E}" destId="{AC8DC05C-7F12-BB4A-8CEF-E930BF2C8A9F}" srcOrd="0" destOrd="0" presId="urn:microsoft.com/office/officeart/2005/8/layout/hierarchy4"/>
    <dgm:cxn modelId="{4CB09372-20F0-824C-8197-B8140539C6BA}" type="presParOf" srcId="{F636CB58-3BF3-DB46-BDB9-1AAA7C466F0E}" destId="{2F8D476F-40D6-B042-94A0-CC48E463CC3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79552-42B6-4B44-A1EB-70F7C3A22EFE}">
      <dsp:nvSpPr>
        <dsp:cNvPr id="0" name=""/>
        <dsp:cNvSpPr/>
      </dsp:nvSpPr>
      <dsp:spPr>
        <a:xfrm>
          <a:off x="2581" y="347"/>
          <a:ext cx="1957483" cy="488447"/>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OD</a:t>
          </a:r>
        </a:p>
      </dsp:txBody>
      <dsp:txXfrm>
        <a:off x="16887" y="14653"/>
        <a:ext cx="1928871" cy="459835"/>
      </dsp:txXfrm>
    </dsp:sp>
    <dsp:sp modelId="{BD2F7CF0-7214-D042-AE3C-8DD68BE94BB2}">
      <dsp:nvSpPr>
        <dsp:cNvPr id="0" name=""/>
        <dsp:cNvSpPr/>
      </dsp:nvSpPr>
      <dsp:spPr>
        <a:xfrm>
          <a:off x="2581" y="681193"/>
          <a:ext cx="939291" cy="488447"/>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IOD</a:t>
          </a:r>
        </a:p>
      </dsp:txBody>
      <dsp:txXfrm>
        <a:off x="16887" y="695499"/>
        <a:ext cx="910679" cy="459835"/>
      </dsp:txXfrm>
    </dsp:sp>
    <dsp:sp modelId="{5FDBF90A-1408-FC41-9982-7098ACA605CC}">
      <dsp:nvSpPr>
        <dsp:cNvPr id="0" name=""/>
        <dsp:cNvSpPr/>
      </dsp:nvSpPr>
      <dsp:spPr>
        <a:xfrm>
          <a:off x="1020773" y="681193"/>
          <a:ext cx="939291" cy="488447"/>
        </a:xfrm>
        <a:prstGeom prst="roundRect">
          <a:avLst>
            <a:gd name="adj" fmla="val 1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OSMO</a:t>
          </a:r>
        </a:p>
      </dsp:txBody>
      <dsp:txXfrm>
        <a:off x="1035079" y="695499"/>
        <a:ext cx="910679" cy="459835"/>
      </dsp:txXfrm>
    </dsp:sp>
    <dsp:sp modelId="{D074A216-D0D2-7548-9563-5CC09B09545D}">
      <dsp:nvSpPr>
        <dsp:cNvPr id="0" name=""/>
        <dsp:cNvSpPr/>
      </dsp:nvSpPr>
      <dsp:spPr>
        <a:xfrm>
          <a:off x="2117866" y="347"/>
          <a:ext cx="2975675" cy="488447"/>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Extramural</a:t>
          </a:r>
          <a:endParaRPr lang="en-US" sz="2100" kern="1200" dirty="0"/>
        </a:p>
      </dsp:txBody>
      <dsp:txXfrm>
        <a:off x="2132172" y="14653"/>
        <a:ext cx="2947063" cy="459835"/>
      </dsp:txXfrm>
    </dsp:sp>
    <dsp:sp modelId="{756F3483-F3B7-0545-BB06-E15A84D799D9}">
      <dsp:nvSpPr>
        <dsp:cNvPr id="0" name=""/>
        <dsp:cNvSpPr/>
      </dsp:nvSpPr>
      <dsp:spPr>
        <a:xfrm>
          <a:off x="2117866" y="681193"/>
          <a:ext cx="939291" cy="488447"/>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DMID</a:t>
          </a:r>
        </a:p>
      </dsp:txBody>
      <dsp:txXfrm>
        <a:off x="2132172" y="695499"/>
        <a:ext cx="910679" cy="459835"/>
      </dsp:txXfrm>
    </dsp:sp>
    <dsp:sp modelId="{6128EBC5-D924-8E48-B722-72F52A16B8A9}">
      <dsp:nvSpPr>
        <dsp:cNvPr id="0" name=""/>
        <dsp:cNvSpPr/>
      </dsp:nvSpPr>
      <dsp:spPr>
        <a:xfrm>
          <a:off x="3136058" y="681193"/>
          <a:ext cx="939291" cy="488447"/>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DAIDS</a:t>
          </a:r>
        </a:p>
      </dsp:txBody>
      <dsp:txXfrm>
        <a:off x="3150364" y="695499"/>
        <a:ext cx="910679" cy="459835"/>
      </dsp:txXfrm>
    </dsp:sp>
    <dsp:sp modelId="{51CA4B7E-3601-6F43-B250-EFE4A7C07B52}">
      <dsp:nvSpPr>
        <dsp:cNvPr id="0" name=""/>
        <dsp:cNvSpPr/>
      </dsp:nvSpPr>
      <dsp:spPr>
        <a:xfrm>
          <a:off x="4154250" y="681193"/>
          <a:ext cx="939291" cy="488447"/>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DAIT</a:t>
          </a:r>
        </a:p>
      </dsp:txBody>
      <dsp:txXfrm>
        <a:off x="4168556" y="695499"/>
        <a:ext cx="910679" cy="459835"/>
      </dsp:txXfrm>
    </dsp:sp>
    <dsp:sp modelId="{514CA09A-389B-424B-B839-4565C9E8B012}">
      <dsp:nvSpPr>
        <dsp:cNvPr id="0" name=""/>
        <dsp:cNvSpPr/>
      </dsp:nvSpPr>
      <dsp:spPr>
        <a:xfrm>
          <a:off x="5251342" y="347"/>
          <a:ext cx="2975675" cy="488447"/>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Intramural</a:t>
          </a:r>
          <a:endParaRPr lang="en-US" sz="2100" kern="1200" dirty="0"/>
        </a:p>
      </dsp:txBody>
      <dsp:txXfrm>
        <a:off x="5265648" y="14653"/>
        <a:ext cx="2947063" cy="459835"/>
      </dsp:txXfrm>
    </dsp:sp>
    <dsp:sp modelId="{BF2B3B78-F120-EB43-AFAA-B04E465DF584}">
      <dsp:nvSpPr>
        <dsp:cNvPr id="0" name=""/>
        <dsp:cNvSpPr/>
      </dsp:nvSpPr>
      <dsp:spPr>
        <a:xfrm>
          <a:off x="5251342" y="681193"/>
          <a:ext cx="939291" cy="488447"/>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VRC</a:t>
          </a:r>
        </a:p>
      </dsp:txBody>
      <dsp:txXfrm>
        <a:off x="5265648" y="695499"/>
        <a:ext cx="910679" cy="459835"/>
      </dsp:txXfrm>
    </dsp:sp>
    <dsp:sp modelId="{402970F2-344E-C54F-9D39-B73C256745A5}">
      <dsp:nvSpPr>
        <dsp:cNvPr id="0" name=""/>
        <dsp:cNvSpPr/>
      </dsp:nvSpPr>
      <dsp:spPr>
        <a:xfrm>
          <a:off x="6269534" y="681193"/>
          <a:ext cx="939291" cy="488447"/>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DCR</a:t>
          </a:r>
        </a:p>
      </dsp:txBody>
      <dsp:txXfrm>
        <a:off x="6283840" y="695499"/>
        <a:ext cx="910679" cy="459835"/>
      </dsp:txXfrm>
    </dsp:sp>
    <dsp:sp modelId="{AC8DC05C-7F12-BB4A-8CEF-E930BF2C8A9F}">
      <dsp:nvSpPr>
        <dsp:cNvPr id="0" name=""/>
        <dsp:cNvSpPr/>
      </dsp:nvSpPr>
      <dsp:spPr>
        <a:xfrm>
          <a:off x="7287726" y="681193"/>
          <a:ext cx="939291" cy="488447"/>
        </a:xfrm>
        <a:prstGeom prst="roundRect">
          <a:avLst>
            <a:gd name="adj" fmla="val 1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DIR</a:t>
          </a:r>
        </a:p>
      </dsp:txBody>
      <dsp:txXfrm>
        <a:off x="7302032" y="695499"/>
        <a:ext cx="910679" cy="4598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E56A1-759E-0249-B29D-F1C783C36942}" type="datetimeFigureOut">
              <a:rPr lang="en-US" smtClean="0"/>
              <a:t>9/10/2019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DEB41-F090-BE4E-9050-84ABF122C523}" type="slidenum">
              <a:rPr lang="en-US" smtClean="0"/>
              <a:t>‹#›</a:t>
            </a:fld>
            <a:endParaRPr lang="en-US"/>
          </a:p>
        </p:txBody>
      </p:sp>
    </p:spTree>
    <p:extLst>
      <p:ext uri="{BB962C8B-B14F-4D97-AF65-F5344CB8AC3E}">
        <p14:creationId xmlns:p14="http://schemas.microsoft.com/office/powerpoint/2010/main" val="2440517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8B9A8CB-F5C0-4F71-B122-5DADB57B8F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0051" name="Rectangle 2"/>
          <p:cNvSpPr>
            <a:spLocks noGrp="1" noRot="1" noChangeAspect="1" noChangeArrowheads="1" noTextEdit="1"/>
          </p:cNvSpPr>
          <p:nvPr>
            <p:ph type="sldImg"/>
          </p:nvPr>
        </p:nvSpPr>
        <p:spPr bwMode="auto">
          <a:xfrm>
            <a:off x="406400" y="6921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xfrm>
            <a:off x="701675" y="4418013"/>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472" tIns="47736" rIns="95472" bIns="47736"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50827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Microscopy: Beth Fischer &amp; Owen Schwartz</a:t>
            </a:r>
          </a:p>
          <a:p>
            <a:r>
              <a:rPr lang="en-US" sz="1200" dirty="0"/>
              <a:t>Genomics: Tim Myers &amp; Craig Martens</a:t>
            </a:r>
          </a:p>
        </p:txBody>
      </p:sp>
      <p:sp>
        <p:nvSpPr>
          <p:cNvPr id="4" name="Slide Number Placeholder 3"/>
          <p:cNvSpPr>
            <a:spLocks noGrp="1"/>
          </p:cNvSpPr>
          <p:nvPr>
            <p:ph type="sldNum" sz="quarter" idx="5"/>
          </p:nvPr>
        </p:nvSpPr>
        <p:spPr/>
        <p:txBody>
          <a:bodyPr/>
          <a:lstStyle/>
          <a:p>
            <a:fld id="{6E3DEB41-F090-BE4E-9050-84ABF122C523}" type="slidenum">
              <a:rPr lang="en-US" smtClean="0"/>
              <a:t>12</a:t>
            </a:fld>
            <a:endParaRPr lang="en-US"/>
          </a:p>
        </p:txBody>
      </p:sp>
    </p:spTree>
    <p:extLst>
      <p:ext uri="{BB962C8B-B14F-4D97-AF65-F5344CB8AC3E}">
        <p14:creationId xmlns:p14="http://schemas.microsoft.com/office/powerpoint/2010/main" val="146998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3000 compute cores</a:t>
            </a:r>
          </a:p>
          <a:p>
            <a:r>
              <a:rPr lang="en-US" dirty="0"/>
              <a:t>54 GPUs with nearly 270,000 total cores</a:t>
            </a:r>
          </a:p>
        </p:txBody>
      </p:sp>
      <p:sp>
        <p:nvSpPr>
          <p:cNvPr id="4" name="Slide Number Placeholder 3"/>
          <p:cNvSpPr>
            <a:spLocks noGrp="1"/>
          </p:cNvSpPr>
          <p:nvPr>
            <p:ph type="sldNum" sz="quarter" idx="5"/>
          </p:nvPr>
        </p:nvSpPr>
        <p:spPr/>
        <p:txBody>
          <a:bodyPr/>
          <a:lstStyle/>
          <a:p>
            <a:fld id="{6E3DEB41-F090-BE4E-9050-84ABF122C523}" type="slidenum">
              <a:rPr lang="en-US" smtClean="0"/>
              <a:t>13</a:t>
            </a:fld>
            <a:endParaRPr lang="en-US"/>
          </a:p>
        </p:txBody>
      </p:sp>
    </p:spTree>
    <p:extLst>
      <p:ext uri="{BB962C8B-B14F-4D97-AF65-F5344CB8AC3E}">
        <p14:creationId xmlns:p14="http://schemas.microsoft.com/office/powerpoint/2010/main" val="330767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DEB41-F090-BE4E-9050-84ABF122C523}" type="slidenum">
              <a:rPr lang="en-US" smtClean="0"/>
              <a:t>18</a:t>
            </a:fld>
            <a:endParaRPr lang="en-US"/>
          </a:p>
        </p:txBody>
      </p:sp>
    </p:spTree>
    <p:extLst>
      <p:ext uri="{BB962C8B-B14F-4D97-AF65-F5344CB8AC3E}">
        <p14:creationId xmlns:p14="http://schemas.microsoft.com/office/powerpoint/2010/main" val="167970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VR has entered the mainstream is now driven by gaming and entertainment; therefore, technical advances will be rapid, affordability will increase, it will be more normal and expected by students</a:t>
            </a:r>
          </a:p>
          <a:p>
            <a:endParaRPr lang="en-US" dirty="0"/>
          </a:p>
          <a:p>
            <a:r>
              <a:rPr lang="en-US" dirty="0"/>
              <a:t>Technology Advances Make VR Viable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Goal is immersion (or “presence”); </a:t>
            </a:r>
            <a:r>
              <a:rPr lang="en-US" dirty="0">
                <a:solidFill>
                  <a:schemeClr val="tx1"/>
                </a:solidFill>
              </a:rPr>
              <a:t>VR makes you feel like you’re present and experiencing things you may never get the opportunity to experience in real life</a:t>
            </a:r>
          </a:p>
        </p:txBody>
      </p:sp>
      <p:sp>
        <p:nvSpPr>
          <p:cNvPr id="4" name="Slide Number Placeholder 3"/>
          <p:cNvSpPr>
            <a:spLocks noGrp="1"/>
          </p:cNvSpPr>
          <p:nvPr>
            <p:ph type="sldNum" sz="quarter" idx="5"/>
          </p:nvPr>
        </p:nvSpPr>
        <p:spPr/>
        <p:txBody>
          <a:bodyPr/>
          <a:lstStyle/>
          <a:p>
            <a:fld id="{6E3DEB41-F090-BE4E-9050-84ABF122C523}" type="slidenum">
              <a:rPr lang="en-US" smtClean="0"/>
              <a:t>19</a:t>
            </a:fld>
            <a:endParaRPr lang="en-US"/>
          </a:p>
        </p:txBody>
      </p:sp>
    </p:spTree>
    <p:extLst>
      <p:ext uri="{BB962C8B-B14F-4D97-AF65-F5344CB8AC3E}">
        <p14:creationId xmlns:p14="http://schemas.microsoft.com/office/powerpoint/2010/main" val="326973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3DPX: 14,000+ unique visitors/month; &gt;6700 published models; about a million views of top 100 models; &gt;2400 registered users who have published models</a:t>
            </a:r>
          </a:p>
        </p:txBody>
      </p:sp>
      <p:sp>
        <p:nvSpPr>
          <p:cNvPr id="4" name="Slide Number Placeholder 3"/>
          <p:cNvSpPr>
            <a:spLocks noGrp="1"/>
          </p:cNvSpPr>
          <p:nvPr>
            <p:ph type="sldNum" sz="quarter" idx="5"/>
          </p:nvPr>
        </p:nvSpPr>
        <p:spPr/>
        <p:txBody>
          <a:bodyPr/>
          <a:lstStyle/>
          <a:p>
            <a:fld id="{6E3DEB41-F090-BE4E-9050-84ABF122C523}" type="slidenum">
              <a:rPr lang="en-US" smtClean="0"/>
              <a:t>20</a:t>
            </a:fld>
            <a:endParaRPr lang="en-US"/>
          </a:p>
        </p:txBody>
      </p:sp>
    </p:spTree>
    <p:extLst>
      <p:ext uri="{BB962C8B-B14F-4D97-AF65-F5344CB8AC3E}">
        <p14:creationId xmlns:p14="http://schemas.microsoft.com/office/powerpoint/2010/main" val="2933969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3DPX: 14,000+ unique visitors/month; &gt;6700 published models; about a million views of top 100 models; &gt;2400 registered users who have published models</a:t>
            </a:r>
          </a:p>
        </p:txBody>
      </p:sp>
      <p:sp>
        <p:nvSpPr>
          <p:cNvPr id="4" name="Slide Number Placeholder 3"/>
          <p:cNvSpPr>
            <a:spLocks noGrp="1"/>
          </p:cNvSpPr>
          <p:nvPr>
            <p:ph type="sldNum" sz="quarter" idx="5"/>
          </p:nvPr>
        </p:nvSpPr>
        <p:spPr/>
        <p:txBody>
          <a:bodyPr/>
          <a:lstStyle/>
          <a:p>
            <a:fld id="{6E3DEB41-F090-BE4E-9050-84ABF122C523}" type="slidenum">
              <a:rPr lang="en-US" smtClean="0"/>
              <a:t>21</a:t>
            </a:fld>
            <a:endParaRPr lang="en-US"/>
          </a:p>
        </p:txBody>
      </p:sp>
    </p:spTree>
    <p:extLst>
      <p:ext uri="{BB962C8B-B14F-4D97-AF65-F5344CB8AC3E}">
        <p14:creationId xmlns:p14="http://schemas.microsoft.com/office/powerpoint/2010/main" val="247844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68F494-0C48-417A-A877-0763ACB88C1A}" type="slidenum">
              <a:rPr lang="en-US" smtClean="0"/>
              <a:pPr/>
              <a:t>24</a:t>
            </a:fld>
            <a:endParaRPr lang="en-US"/>
          </a:p>
        </p:txBody>
      </p:sp>
    </p:spTree>
    <p:extLst>
      <p:ext uri="{BB962C8B-B14F-4D97-AF65-F5344CB8AC3E}">
        <p14:creationId xmlns:p14="http://schemas.microsoft.com/office/powerpoint/2010/main" val="441780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Education and Other Training Resources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0268F494-0C48-417A-A877-0763ACB88C1A}" type="slidenum">
              <a:rPr lang="en-US" smtClean="0"/>
              <a:pPr/>
              <a:t>31</a:t>
            </a:fld>
            <a:endParaRPr lang="en-US"/>
          </a:p>
        </p:txBody>
      </p:sp>
    </p:spTree>
    <p:extLst>
      <p:ext uri="{BB962C8B-B14F-4D97-AF65-F5344CB8AC3E}">
        <p14:creationId xmlns:p14="http://schemas.microsoft.com/office/powerpoint/2010/main" val="331945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3DEB41-F090-BE4E-9050-84ABF122C523}" type="slidenum">
              <a:rPr lang="en-US" smtClean="0"/>
              <a:t>3</a:t>
            </a:fld>
            <a:endParaRPr lang="en-US"/>
          </a:p>
        </p:txBody>
      </p:sp>
    </p:spTree>
    <p:extLst>
      <p:ext uri="{BB962C8B-B14F-4D97-AF65-F5344CB8AC3E}">
        <p14:creationId xmlns:p14="http://schemas.microsoft.com/office/powerpoint/2010/main" val="257135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 of BCBB was in late 2004, when the ”Bioinformatics &amp; Scientific IT Program” was formed. </a:t>
            </a:r>
          </a:p>
          <a:p>
            <a:pPr algn="l"/>
            <a:endParaRPr lang="en-US" dirty="0"/>
          </a:p>
          <a:p>
            <a:pPr marL="0" indent="0" algn="l">
              <a:buNone/>
            </a:pPr>
            <a:r>
              <a:rPr lang="en-US" sz="1200" dirty="0"/>
              <a:t>The mission of BCBB is to harness biomedical informatics, scientific computing, and data science techniques to offer innovative </a:t>
            </a:r>
            <a:r>
              <a:rPr lang="en-US" sz="1200" b="1" dirty="0"/>
              <a:t>products</a:t>
            </a:r>
            <a:r>
              <a:rPr lang="en-US" sz="1200" dirty="0"/>
              <a:t> and </a:t>
            </a:r>
            <a:r>
              <a:rPr lang="en-US" sz="1200" b="1" dirty="0"/>
              <a:t>services </a:t>
            </a:r>
            <a:r>
              <a:rPr lang="en-US" sz="1200" dirty="0"/>
              <a:t>that participate in and foster intramural, extramural, and international clinical and basic research to reduce human suffering caused by infectious, immunologic, and allergic diseases.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“Biomedical Informatics” is essentially the superset of bioinformatics and medical informatics; </a:t>
            </a:r>
            <a:r>
              <a:rPr lang="en-US" sz="1200" dirty="0"/>
              <a:t>“</a:t>
            </a:r>
            <a:r>
              <a:rPr lang="en-US" sz="1200" b="1" dirty="0"/>
              <a:t>Biomedical informatics </a:t>
            </a:r>
            <a:r>
              <a:rPr lang="is-IS" sz="1200" dirty="0"/>
              <a:t>… </a:t>
            </a:r>
            <a:r>
              <a:rPr lang="en-US" sz="1200" dirty="0"/>
              <a:t>studies and pursues the effective uses of biomedical data, information, and knowledge for scientific inquiry, problem solving, and </a:t>
            </a:r>
            <a:r>
              <a:rPr lang="en-US" sz="1200" b="1" dirty="0"/>
              <a:t>decision making</a:t>
            </a:r>
            <a:r>
              <a:rPr lang="en-US" sz="1200" dirty="0"/>
              <a:t>, </a:t>
            </a:r>
            <a:r>
              <a:rPr lang="is-IS" sz="1200" dirty="0"/>
              <a:t>…</a:t>
            </a:r>
            <a:r>
              <a:rPr lang="en-US" sz="1200" dirty="0"/>
              <a:t> to improve human health.” — AMIA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“Computational Science” (or “Scientific Computing”) tends to refer more to the use of simulation techniques (differential equations, molecular dynamics, etc.) with high-performance computing; it often includes the writing of code.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“Data Science” (deprecated term: “Computational Statistics”) tends to refer to computationally-intensive data analysis. It is the infusion of computer science with statistics and often includes learning software to do ”big data” analyses.</a:t>
            </a:r>
          </a:p>
          <a:p>
            <a:pPr marL="0" indent="0">
              <a:lnSpc>
                <a:spcPct val="100000"/>
              </a:lnSpc>
              <a:buNone/>
            </a:pPr>
            <a:r>
              <a:rPr lang="en-US" sz="1200" dirty="0"/>
              <a:t>“A </a:t>
            </a:r>
            <a:r>
              <a:rPr lang="en-US" sz="1200" b="1" dirty="0"/>
              <a:t>data scientist </a:t>
            </a:r>
            <a:r>
              <a:rPr lang="en-US" sz="1200" dirty="0"/>
              <a:t>is someone who blends, math, algorithms, and an understanding of human behavior with the ability to hack systems together to </a:t>
            </a:r>
            <a:r>
              <a:rPr lang="en-US" sz="1200" b="1" dirty="0"/>
              <a:t>get answers </a:t>
            </a:r>
            <a:r>
              <a:rPr lang="en-US" sz="1200" dirty="0"/>
              <a:t>to interesting human questions from data.” — </a:t>
            </a:r>
            <a:r>
              <a:rPr lang="en-US" sz="800" dirty="0"/>
              <a:t>Hilary Mason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Data scientist =</a:t>
            </a:r>
            <a:r>
              <a:rPr lang="en-US" sz="800" b="0" i="0" kern="1200" baseline="0" dirty="0">
                <a:solidFill>
                  <a:schemeClr val="tx1"/>
                </a:solidFill>
                <a:effectLst/>
                <a:latin typeface="+mn-lt"/>
                <a:ea typeface="+mn-ea"/>
                <a:cs typeface="+mn-cs"/>
              </a:rPr>
              <a:t> </a:t>
            </a:r>
            <a:r>
              <a:rPr lang="en-US" sz="800" b="0" i="0" kern="1200" dirty="0">
                <a:solidFill>
                  <a:schemeClr val="tx1"/>
                </a:solidFill>
                <a:effectLst/>
                <a:latin typeface="+mn-lt"/>
                <a:ea typeface="+mn-ea"/>
                <a:cs typeface="+mn-cs"/>
              </a:rPr>
              <a:t>a data analyst who lives in California</a:t>
            </a:r>
            <a:endParaRPr lang="en-US" sz="800" dirty="0"/>
          </a:p>
        </p:txBody>
      </p:sp>
      <p:sp>
        <p:nvSpPr>
          <p:cNvPr id="4" name="Slide Number Placeholder 3"/>
          <p:cNvSpPr>
            <a:spLocks noGrp="1"/>
          </p:cNvSpPr>
          <p:nvPr>
            <p:ph type="sldNum" sz="quarter" idx="5"/>
          </p:nvPr>
        </p:nvSpPr>
        <p:spPr/>
        <p:txBody>
          <a:bodyPr/>
          <a:lstStyle/>
          <a:p>
            <a:fld id="{6E3DEB41-F090-BE4E-9050-84ABF122C523}" type="slidenum">
              <a:rPr lang="en-US" smtClean="0"/>
              <a:t>4</a:t>
            </a:fld>
            <a:endParaRPr lang="en-US"/>
          </a:p>
        </p:txBody>
      </p:sp>
    </p:spTree>
    <p:extLst>
      <p:ext uri="{BB962C8B-B14F-4D97-AF65-F5344CB8AC3E}">
        <p14:creationId xmlns:p14="http://schemas.microsoft.com/office/powerpoint/2010/main" val="206309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Although many of these fields have been around for a long time, their current incarnations are vastly different and of much greater scale than when BCBB was founded.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p>
            <a:r>
              <a:rPr lang="en-US" dirty="0"/>
              <a:t>Titan/</a:t>
            </a:r>
            <a:r>
              <a:rPr lang="en-US" dirty="0" err="1"/>
              <a:t>Krios</a:t>
            </a:r>
            <a:r>
              <a:rPr lang="en-US" dirty="0"/>
              <a:t> 1.1 PB/year</a:t>
            </a:r>
          </a:p>
          <a:p>
            <a:endParaRPr lang="en-US" dirty="0"/>
          </a:p>
          <a:p>
            <a:r>
              <a:rPr lang="en-US" dirty="0"/>
              <a:t>OLD DIVISIONS</a:t>
            </a:r>
          </a:p>
          <a:p>
            <a:r>
              <a:rPr lang="en-US" dirty="0"/>
              <a:t>–Omics</a:t>
            </a:r>
          </a:p>
          <a:p>
            <a:r>
              <a:rPr lang="en-US" dirty="0"/>
              <a:t>Molecular modeling &amp; simulation</a:t>
            </a:r>
          </a:p>
          <a:p>
            <a:r>
              <a:rPr lang="en-US" dirty="0"/>
              <a:t>Pathways &amp; network analysis</a:t>
            </a:r>
          </a:p>
          <a:p>
            <a:r>
              <a:rPr lang="en-US" dirty="0"/>
              <a:t>Phylogenetics &amp; evolutionary biology</a:t>
            </a:r>
          </a:p>
          <a:p>
            <a:r>
              <a:rPr lang="en-US" dirty="0"/>
              <a:t>Biostatistics &amp; experimental design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Computational Science </a:t>
            </a:r>
            <a:r>
              <a:rPr lang="en-US" dirty="0"/>
              <a:t>(or </a:t>
            </a:r>
            <a:r>
              <a:rPr lang="en-US" b="1" dirty="0"/>
              <a:t>Scientific Computing</a:t>
            </a:r>
            <a:r>
              <a:rPr lang="en-US" dirty="0"/>
              <a:t>): the use of simulation techniques (e.g. molecular dynamics) with high-performance computing; it often includes the writing of code.</a:t>
            </a:r>
          </a:p>
          <a:p>
            <a:endParaRPr lang="en-US" dirty="0"/>
          </a:p>
          <a:p>
            <a:r>
              <a:rPr lang="en-US" sz="1200" b="0" i="0" u="none" strike="noStrike" kern="1200" dirty="0">
                <a:solidFill>
                  <a:schemeClr val="tx1"/>
                </a:solidFill>
                <a:effectLst/>
                <a:latin typeface="+mn-lt"/>
                <a:ea typeface="+mn-ea"/>
                <a:cs typeface="+mn-cs"/>
              </a:rPr>
              <a:t>NoSQL, on one hand, is about real-time, interactive access to data. NoSQL use cases often entail end user interactivity, like in web applications, but more broadly they are about reading and writing data very quickly.</a:t>
            </a:r>
          </a:p>
          <a:p>
            <a:r>
              <a:rPr lang="en-US" sz="1200" b="0" i="0" u="none" strike="noStrike" kern="1200" dirty="0">
                <a:solidFill>
                  <a:schemeClr val="tx1"/>
                </a:solidFill>
                <a:effectLst/>
                <a:latin typeface="+mn-lt"/>
                <a:ea typeface="+mn-ea"/>
                <a:cs typeface="+mn-cs"/>
              </a:rPr>
              <a:t>Hadoop, on the other hand, is about large-scale processing of data. To process large volumes of data, you want to do the work in parallel, and typically across many servers. Hadoop manages the distribution of work across many servers in a divide-and-conquer methodology known as MapReduce.</a:t>
            </a:r>
          </a:p>
          <a:p>
            <a:endParaRPr lang="en-US" dirty="0"/>
          </a:p>
          <a:p>
            <a:r>
              <a:rPr lang="en-US" sz="1200" b="0" i="0" u="none" strike="noStrike" kern="1200" dirty="0">
                <a:solidFill>
                  <a:schemeClr val="tx1"/>
                </a:solidFill>
                <a:effectLst/>
                <a:latin typeface="+mn-lt"/>
                <a:ea typeface="+mn-ea"/>
                <a:cs typeface="+mn-cs"/>
              </a:rPr>
              <a:t>Calculating average income? Ask a relational database.</a:t>
            </a:r>
          </a:p>
          <a:p>
            <a:r>
              <a:rPr lang="en-US" sz="1200" b="0" i="0" u="none" strike="noStrike" kern="1200" dirty="0">
                <a:solidFill>
                  <a:schemeClr val="tx1"/>
                </a:solidFill>
                <a:effectLst/>
                <a:latin typeface="+mn-lt"/>
                <a:ea typeface="+mn-ea"/>
                <a:cs typeface="+mn-cs"/>
              </a:rPr>
              <a:t>Building a shopping cart? Use a key-value Store.</a:t>
            </a:r>
          </a:p>
          <a:p>
            <a:r>
              <a:rPr lang="en-US" sz="1200" b="0" i="0" u="none" strike="noStrike" kern="1200" dirty="0">
                <a:solidFill>
                  <a:schemeClr val="tx1"/>
                </a:solidFill>
                <a:effectLst/>
                <a:latin typeface="+mn-lt"/>
                <a:ea typeface="+mn-ea"/>
                <a:cs typeface="+mn-cs"/>
              </a:rPr>
              <a:t>Storing structured product information? Store as a document.</a:t>
            </a:r>
          </a:p>
          <a:p>
            <a:r>
              <a:rPr lang="en-US" sz="1200" b="0" i="0" u="none" strike="noStrike" kern="1200" dirty="0">
                <a:solidFill>
                  <a:schemeClr val="tx1"/>
                </a:solidFill>
                <a:effectLst/>
                <a:latin typeface="+mn-lt"/>
                <a:ea typeface="+mn-ea"/>
                <a:cs typeface="+mn-cs"/>
              </a:rPr>
              <a:t>Describing how a user got from point A to point B? Follow a graph.</a:t>
            </a:r>
          </a:p>
        </p:txBody>
      </p:sp>
      <p:sp>
        <p:nvSpPr>
          <p:cNvPr id="4" name="Slide Number Placeholder 3"/>
          <p:cNvSpPr>
            <a:spLocks noGrp="1"/>
          </p:cNvSpPr>
          <p:nvPr>
            <p:ph type="sldNum" sz="quarter" idx="5"/>
          </p:nvPr>
        </p:nvSpPr>
        <p:spPr/>
        <p:txBody>
          <a:bodyPr/>
          <a:lstStyle/>
          <a:p>
            <a:fld id="{E7A539E0-EB0A-B14A-A109-470AC1E44557}" type="slidenum">
              <a:rPr lang="en-US" smtClean="0"/>
              <a:t>5</a:t>
            </a:fld>
            <a:endParaRPr lang="en-US"/>
          </a:p>
        </p:txBody>
      </p:sp>
    </p:spTree>
    <p:extLst>
      <p:ext uri="{BB962C8B-B14F-4D97-AF65-F5344CB8AC3E}">
        <p14:creationId xmlns:p14="http://schemas.microsoft.com/office/powerpoint/2010/main" val="35134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Nephele</a:t>
            </a:r>
            <a:r>
              <a:rPr lang="en-US" dirty="0"/>
              <a:t>: more than 150 jobs/month by more than 160 registered users; truly Agile, DevOps with automated testing; 14 publications</a:t>
            </a:r>
          </a:p>
          <a:p>
            <a:r>
              <a:rPr lang="en-US" dirty="0"/>
              <a:t>METAGENOTE: 34 registered users from 8 labs; leverages ontologies and standards</a:t>
            </a:r>
          </a:p>
        </p:txBody>
      </p:sp>
      <p:sp>
        <p:nvSpPr>
          <p:cNvPr id="4" name="Slide Number Placeholder 3"/>
          <p:cNvSpPr>
            <a:spLocks noGrp="1"/>
          </p:cNvSpPr>
          <p:nvPr>
            <p:ph type="sldNum" sz="quarter" idx="5"/>
          </p:nvPr>
        </p:nvSpPr>
        <p:spPr/>
        <p:txBody>
          <a:bodyPr/>
          <a:lstStyle/>
          <a:p>
            <a:fld id="{6E3DEB41-F090-BE4E-9050-84ABF122C523}" type="slidenum">
              <a:rPr lang="en-US" smtClean="0"/>
              <a:t>6</a:t>
            </a:fld>
            <a:endParaRPr lang="en-US"/>
          </a:p>
        </p:txBody>
      </p:sp>
    </p:spTree>
    <p:extLst>
      <p:ext uri="{BB962C8B-B14F-4D97-AF65-F5344CB8AC3E}">
        <p14:creationId xmlns:p14="http://schemas.microsoft.com/office/powerpoint/2010/main" val="253002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GRIS integrates patient, family, and genomic data and provides tools for analysis</a:t>
            </a:r>
          </a:p>
          <a:p>
            <a:r>
              <a:rPr lang="en-US" dirty="0"/>
              <a:t>Nearly 6000 patient records and nearly 1300 human genomes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Users: 160 users (30 PIs, 12 Labs, including one from NHLBI)</a:t>
            </a:r>
          </a:p>
        </p:txBody>
      </p:sp>
      <p:sp>
        <p:nvSpPr>
          <p:cNvPr id="4" name="Slide Number Placeholder 3"/>
          <p:cNvSpPr>
            <a:spLocks noGrp="1"/>
          </p:cNvSpPr>
          <p:nvPr>
            <p:ph type="sldNum" sz="quarter" idx="5"/>
          </p:nvPr>
        </p:nvSpPr>
        <p:spPr/>
        <p:txBody>
          <a:bodyPr/>
          <a:lstStyle/>
          <a:p>
            <a:fld id="{6E3DEB41-F090-BE4E-9050-84ABF122C523}" type="slidenum">
              <a:rPr lang="en-US" smtClean="0"/>
              <a:t>7</a:t>
            </a:fld>
            <a:endParaRPr lang="en-US"/>
          </a:p>
        </p:txBody>
      </p:sp>
    </p:spTree>
    <p:extLst>
      <p:ext uri="{BB962C8B-B14F-4D97-AF65-F5344CB8AC3E}">
        <p14:creationId xmlns:p14="http://schemas.microsoft.com/office/powerpoint/2010/main" val="50875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animation is a visualization of a rigid CT/MR registration process created with </a:t>
            </a:r>
            <a:r>
              <a:rPr lang="en-US" sz="1200" b="0" i="0" u="none" strike="noStrike" kern="1200" dirty="0" err="1">
                <a:solidFill>
                  <a:schemeClr val="tx1"/>
                </a:solidFill>
                <a:effectLst/>
                <a:latin typeface="+mn-lt"/>
                <a:ea typeface="+mn-ea"/>
                <a:cs typeface="+mn-cs"/>
              </a:rPr>
              <a:t>SimpleITK</a:t>
            </a:r>
            <a:r>
              <a:rPr lang="en-US" sz="1200" b="0" i="0" u="none" strike="noStrike" kern="1200" dirty="0">
                <a:solidFill>
                  <a:schemeClr val="tx1"/>
                </a:solidFill>
                <a:effectLst/>
                <a:latin typeface="+mn-lt"/>
                <a:ea typeface="+mn-ea"/>
                <a:cs typeface="+mn-cs"/>
              </a:rPr>
              <a:t> and Python.</a:t>
            </a:r>
            <a:endParaRPr lang="en-US" dirty="0"/>
          </a:p>
        </p:txBody>
      </p:sp>
      <p:sp>
        <p:nvSpPr>
          <p:cNvPr id="4" name="Slide Number Placeholder 3"/>
          <p:cNvSpPr>
            <a:spLocks noGrp="1"/>
          </p:cNvSpPr>
          <p:nvPr>
            <p:ph type="sldNum" sz="quarter" idx="5"/>
          </p:nvPr>
        </p:nvSpPr>
        <p:spPr/>
        <p:txBody>
          <a:bodyPr/>
          <a:lstStyle/>
          <a:p>
            <a:fld id="{6E3DEB41-F090-BE4E-9050-84ABF122C523}" type="slidenum">
              <a:rPr lang="en-US" smtClean="0"/>
              <a:t>8</a:t>
            </a:fld>
            <a:endParaRPr lang="en-US"/>
          </a:p>
        </p:txBody>
      </p:sp>
    </p:spTree>
    <p:extLst>
      <p:ext uri="{BB962C8B-B14F-4D97-AF65-F5344CB8AC3E}">
        <p14:creationId xmlns:p14="http://schemas.microsoft.com/office/powerpoint/2010/main" val="303410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3000 patient cases, more than 2200 CTs, more than 2800 CXRs, more than 1200 microbial genomic sequences</a:t>
            </a:r>
          </a:p>
          <a:p>
            <a:r>
              <a:rPr lang="en-US" dirty="0"/>
              <a:t>More than 11 publications</a:t>
            </a:r>
          </a:p>
        </p:txBody>
      </p:sp>
      <p:sp>
        <p:nvSpPr>
          <p:cNvPr id="4" name="Slide Number Placeholder 3"/>
          <p:cNvSpPr>
            <a:spLocks noGrp="1"/>
          </p:cNvSpPr>
          <p:nvPr>
            <p:ph type="sldNum" sz="quarter" idx="5"/>
          </p:nvPr>
        </p:nvSpPr>
        <p:spPr/>
        <p:txBody>
          <a:bodyPr/>
          <a:lstStyle/>
          <a:p>
            <a:fld id="{6E3DEB41-F090-BE4E-9050-84ABF122C523}" type="slidenum">
              <a:rPr lang="en-US" smtClean="0"/>
              <a:t>9</a:t>
            </a:fld>
            <a:endParaRPr lang="en-US"/>
          </a:p>
        </p:txBody>
      </p:sp>
    </p:spTree>
    <p:extLst>
      <p:ext uri="{BB962C8B-B14F-4D97-AF65-F5344CB8AC3E}">
        <p14:creationId xmlns:p14="http://schemas.microsoft.com/office/powerpoint/2010/main" val="411119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$277K/year; training included!</a:t>
            </a:r>
          </a:p>
          <a:p>
            <a:r>
              <a:rPr lang="en-US" dirty="0"/>
              <a:t>IPA = Ingenuity Pathways Analysis</a:t>
            </a:r>
          </a:p>
        </p:txBody>
      </p:sp>
      <p:sp>
        <p:nvSpPr>
          <p:cNvPr id="4" name="Slide Number Placeholder 3"/>
          <p:cNvSpPr>
            <a:spLocks noGrp="1"/>
          </p:cNvSpPr>
          <p:nvPr>
            <p:ph type="sldNum" sz="quarter" idx="10"/>
          </p:nvPr>
        </p:nvSpPr>
        <p:spPr/>
        <p:txBody>
          <a:bodyPr/>
          <a:lstStyle/>
          <a:p>
            <a:fld id="{0268F494-0C48-417A-A877-0763ACB88C1A}" type="slidenum">
              <a:rPr lang="en-US" smtClean="0"/>
              <a:pPr/>
              <a:t>11</a:t>
            </a:fld>
            <a:endParaRPr lang="en-US"/>
          </a:p>
        </p:txBody>
      </p:sp>
    </p:spTree>
    <p:extLst>
      <p:ext uri="{BB962C8B-B14F-4D97-AF65-F5344CB8AC3E}">
        <p14:creationId xmlns:p14="http://schemas.microsoft.com/office/powerpoint/2010/main" val="3687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A7A4DA-8E60-EE4B-9792-FB5F5E0C7908}"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374886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7A4DA-8E60-EE4B-9792-FB5F5E0C7908}"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52257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7A4DA-8E60-EE4B-9792-FB5F5E0C7908}"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390327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235576B-7F3C-4840-ADD7-A9DF1158E3A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473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A7A4DA-8E60-EE4B-9792-FB5F5E0C7908}"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220107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A7A4DA-8E60-EE4B-9792-FB5F5E0C7908}"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275054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A7A4DA-8E60-EE4B-9792-FB5F5E0C7908}"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27718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A7A4DA-8E60-EE4B-9792-FB5F5E0C7908}" type="datetimeFigureOut">
              <a:rPr lang="en-US" smtClean="0"/>
              <a:t>9/10/2019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135856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A7A4DA-8E60-EE4B-9792-FB5F5E0C7908}" type="datetimeFigureOut">
              <a:rPr lang="en-US" smtClean="0"/>
              <a:t>9/10/2019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269906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7A4DA-8E60-EE4B-9792-FB5F5E0C7908}" type="datetimeFigureOut">
              <a:rPr lang="en-US" smtClean="0"/>
              <a:t>9/10/2019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2827167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8A7A4DA-8E60-EE4B-9792-FB5F5E0C7908}"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34116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8A7A4DA-8E60-EE4B-9792-FB5F5E0C7908}"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C7D85-5E1F-C744-92D7-108383201DD5}" type="slidenum">
              <a:rPr lang="en-US" smtClean="0"/>
              <a:t>‹#›</a:t>
            </a:fld>
            <a:endParaRPr lang="en-US"/>
          </a:p>
        </p:txBody>
      </p:sp>
    </p:spTree>
    <p:extLst>
      <p:ext uri="{BB962C8B-B14F-4D97-AF65-F5344CB8AC3E}">
        <p14:creationId xmlns:p14="http://schemas.microsoft.com/office/powerpoint/2010/main" val="379378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8A7A4DA-8E60-EE4B-9792-FB5F5E0C7908}" type="datetimeFigureOut">
              <a:rPr lang="en-US" smtClean="0"/>
              <a:t>9/10/2019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D7C7D85-5E1F-C744-92D7-108383201DD5}" type="slidenum">
              <a:rPr lang="en-US" smtClean="0"/>
              <a:t>‹#›</a:t>
            </a:fld>
            <a:endParaRPr lang="en-US"/>
          </a:p>
        </p:txBody>
      </p:sp>
    </p:spTree>
    <p:extLst>
      <p:ext uri="{BB962C8B-B14F-4D97-AF65-F5344CB8AC3E}">
        <p14:creationId xmlns:p14="http://schemas.microsoft.com/office/powerpoint/2010/main" val="1011121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hyperlink" Target="https://ace.niaid.nih.gov/" TargetMode="External"/><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hyperlink" Target="https://bioinformatics.niaid.nih.gov/" TargetMode="External"/><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hyperlink" Target="https://ncbr.ncifcrf.go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jpg"/><Relationship Id="rId11" Type="http://schemas.openxmlformats.org/officeDocument/2006/relationships/hyperlink" Target="https://myrtb.nih.gov/" TargetMode="External"/><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gif"/><Relationship Id="rId14" Type="http://schemas.openxmlformats.org/officeDocument/2006/relationships/hyperlink" Target="https://www.niaid.nih.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mailto:bioinformatics@niaid.nih.gov"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niaid.github.io/R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rbvi.ucsf.edu/chimera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hyperlink" Target="http://vr.ucsf.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5.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hyperlink" Target="https://3dprint.nih.gov/" TargetMode="External"/><Relationship Id="rId5" Type="http://schemas.openxmlformats.org/officeDocument/2006/relationships/image" Target="../media/image8.png"/><Relationship Id="rId10" Type="http://schemas.openxmlformats.org/officeDocument/2006/relationships/hyperlink" Target="mailto:bioviz@mail.nih.gov" TargetMode="External"/><Relationship Id="rId4" Type="http://schemas.openxmlformats.org/officeDocument/2006/relationships/image" Target="../media/image6.png"/><Relationship Id="rId9" Type="http://schemas.openxmlformats.org/officeDocument/2006/relationships/hyperlink" Target="mailto:3dprint@nih.gov"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hyperlink" Target="https://nihrecord.nih.gov/newsletters/2017/06_30_2017/story4.htm" TargetMode="External"/><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hyperlink" Target="http://mgl.scripps.edu/projects/tangible_models/" TargetMode="External"/><Relationship Id="rId3" Type="http://schemas.openxmlformats.org/officeDocument/2006/relationships/slideLayout" Target="../slideLayouts/slideLayout6.xml"/><Relationship Id="rId7" Type="http://schemas.openxmlformats.org/officeDocument/2006/relationships/image" Target="../media/image51.jpe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hyperlink" Target="https://www.extremetech.com/extreme/249328-mixed-reality-can-take-augmented-reality-mainstream" TargetMode="External"/><Relationship Id="rId5" Type="http://schemas.openxmlformats.org/officeDocument/2006/relationships/image" Target="../media/image50.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vr.ucsf.edu/" TargetMode="External"/><Relationship Id="rId3" Type="http://schemas.openxmlformats.org/officeDocument/2006/relationships/image" Target="../media/image55.jpeg"/><Relationship Id="rId7" Type="http://schemas.openxmlformats.org/officeDocument/2006/relationships/hyperlink" Target="http://rbvi.ucsf.edu/chimerax" TargetMode="Externa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hyperlink" Target="http://vr.ucsf.edu/" TargetMode="Externa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doi.org/10.1007/s10055-018-0346-3" TargetMode="External"/><Relationship Id="rId5" Type="http://schemas.openxmlformats.org/officeDocument/2006/relationships/image" Target="../media/image63.png"/><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hyperlink" Target="https://exhibits.si.edu/1-outbreak/" TargetMode="Externa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2" Type="http://schemas.openxmlformats.org/officeDocument/2006/relationships/hyperlink" Target="mailto:bioviz@mail.nih.gov"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bioinformatics@niaid.nih.gov" TargetMode="External"/><Relationship Id="rId2" Type="http://schemas.openxmlformats.org/officeDocument/2006/relationships/hyperlink" Target="https://bioinformatics.niaid.nih.gov/"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metagenote.niaid.nih.gov/"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nephele.niaid.nih.gov/" TargetMode="External"/><Relationship Id="rId5" Type="http://schemas.openxmlformats.org/officeDocument/2006/relationships/image" Target="../media/image10.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simpleitk.or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hyperlink" Target="https://tbportals.niaid.nih.gov/"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6712-3ED5-6F42-A2C8-542FA9E99F2A}"/>
              </a:ext>
            </a:extLst>
          </p:cNvPr>
          <p:cNvSpPr>
            <a:spLocks noGrp="1"/>
          </p:cNvSpPr>
          <p:nvPr>
            <p:ph type="title"/>
          </p:nvPr>
        </p:nvSpPr>
        <p:spPr>
          <a:xfrm>
            <a:off x="457200" y="618671"/>
            <a:ext cx="8229600" cy="857250"/>
          </a:xfrm>
        </p:spPr>
        <p:txBody>
          <a:bodyPr>
            <a:normAutofit fontScale="90000"/>
          </a:bodyPr>
          <a:lstStyle/>
          <a:p>
            <a:r>
              <a:rPr lang="en-US" b="1" dirty="0"/>
              <a:t>How Can BCBB’s Computational Resources Help Advance Your Research? </a:t>
            </a:r>
          </a:p>
        </p:txBody>
      </p:sp>
      <p:sp>
        <p:nvSpPr>
          <p:cNvPr id="3" name="Subtitle 2">
            <a:extLst>
              <a:ext uri="{FF2B5EF4-FFF2-40B4-BE49-F238E27FC236}">
                <a16:creationId xmlns:a16="http://schemas.microsoft.com/office/drawing/2014/main" id="{30E323F4-8AD6-D24D-9FB4-2151D78E3649}"/>
              </a:ext>
            </a:extLst>
          </p:cNvPr>
          <p:cNvSpPr>
            <a:spLocks noGrp="1"/>
          </p:cNvSpPr>
          <p:nvPr>
            <p:ph sz="half" idx="1"/>
          </p:nvPr>
        </p:nvSpPr>
        <p:spPr>
          <a:xfrm>
            <a:off x="457200" y="2443795"/>
            <a:ext cx="4038600" cy="2150827"/>
          </a:xfrm>
        </p:spPr>
        <p:txBody>
          <a:bodyPr>
            <a:normAutofit fontScale="92500"/>
          </a:bodyPr>
          <a:lstStyle/>
          <a:p>
            <a:pPr marL="0" indent="0">
              <a:buNone/>
            </a:pPr>
            <a:r>
              <a:rPr lang="en-US" sz="2400" dirty="0"/>
              <a:t>“</a:t>
            </a:r>
            <a:r>
              <a:rPr lang="en-US" sz="2400" b="1" dirty="0"/>
              <a:t>Bioinformatics</a:t>
            </a:r>
            <a:r>
              <a:rPr lang="en-US" sz="2400" dirty="0"/>
              <a:t> is the creation of tools (algorithms, databases) that solve problems. The goal is to build useful tools that work on biological data. It is about </a:t>
            </a:r>
            <a:r>
              <a:rPr lang="en-US" sz="2400" b="1" dirty="0"/>
              <a:t>engineering</a:t>
            </a:r>
            <a:r>
              <a:rPr lang="en-US" sz="2400" dirty="0"/>
              <a:t>.”</a:t>
            </a:r>
          </a:p>
        </p:txBody>
      </p:sp>
      <p:sp>
        <p:nvSpPr>
          <p:cNvPr id="7" name="Content Placeholder 6">
            <a:extLst>
              <a:ext uri="{FF2B5EF4-FFF2-40B4-BE49-F238E27FC236}">
                <a16:creationId xmlns:a16="http://schemas.microsoft.com/office/drawing/2014/main" id="{ACBBB0C5-9FE2-9040-BFFF-2BBFE18859A2}"/>
              </a:ext>
            </a:extLst>
          </p:cNvPr>
          <p:cNvSpPr>
            <a:spLocks noGrp="1"/>
          </p:cNvSpPr>
          <p:nvPr>
            <p:ph sz="half" idx="2"/>
          </p:nvPr>
        </p:nvSpPr>
        <p:spPr>
          <a:xfrm>
            <a:off x="4648200" y="2443795"/>
            <a:ext cx="4038600" cy="2150827"/>
          </a:xfrm>
        </p:spPr>
        <p:txBody>
          <a:bodyPr>
            <a:normAutofit fontScale="92500"/>
          </a:bodyPr>
          <a:lstStyle/>
          <a:p>
            <a:pPr marL="0" indent="0">
              <a:buNone/>
            </a:pPr>
            <a:r>
              <a:rPr lang="en-US" sz="2400" dirty="0"/>
              <a:t>“</a:t>
            </a:r>
            <a:r>
              <a:rPr lang="en-US" sz="2400" b="1" dirty="0"/>
              <a:t>Computational biology </a:t>
            </a:r>
            <a:r>
              <a:rPr lang="en-US" sz="2400" dirty="0"/>
              <a:t>is the study of biology using computational techniques. The goal is to learn new biology, knowledge about living systems. It is about </a:t>
            </a:r>
            <a:r>
              <a:rPr lang="en-US" sz="2400" b="1" dirty="0"/>
              <a:t>science</a:t>
            </a:r>
            <a:r>
              <a:rPr lang="en-US" sz="2400" dirty="0"/>
              <a:t>.”</a:t>
            </a:r>
          </a:p>
          <a:p>
            <a:pPr marL="0" indent="0">
              <a:buNone/>
            </a:pPr>
            <a:endParaRPr lang="en-US" dirty="0"/>
          </a:p>
        </p:txBody>
      </p:sp>
      <p:sp>
        <p:nvSpPr>
          <p:cNvPr id="6" name="TextBox 5">
            <a:extLst>
              <a:ext uri="{FF2B5EF4-FFF2-40B4-BE49-F238E27FC236}">
                <a16:creationId xmlns:a16="http://schemas.microsoft.com/office/drawing/2014/main" id="{C8E95032-85D9-9449-88E1-17EB4C037AF9}"/>
              </a:ext>
            </a:extLst>
          </p:cNvPr>
          <p:cNvSpPr txBox="1"/>
          <p:nvPr/>
        </p:nvSpPr>
        <p:spPr>
          <a:xfrm>
            <a:off x="4325053" y="4589502"/>
            <a:ext cx="4818947" cy="553998"/>
          </a:xfrm>
          <a:prstGeom prst="rect">
            <a:avLst/>
          </a:prstGeom>
          <a:noFill/>
        </p:spPr>
        <p:txBody>
          <a:bodyPr wrap="none" rtlCol="0">
            <a:spAutoFit/>
          </a:bodyPr>
          <a:lstStyle/>
          <a:p>
            <a:pPr algn="r"/>
            <a:r>
              <a:rPr lang="en-US" sz="1000" dirty="0"/>
              <a:t>Russ Altman </a:t>
            </a:r>
            <a:br>
              <a:rPr lang="en-US" sz="1000" dirty="0"/>
            </a:br>
            <a:r>
              <a:rPr lang="en-US" sz="1000" dirty="0"/>
              <a:t>Chair of the Dep’t of Bioengineering &amp; Director of the Program in Biomedical Informatics </a:t>
            </a:r>
            <a:br>
              <a:rPr lang="en-US" sz="1000" dirty="0"/>
            </a:br>
            <a:r>
              <a:rPr lang="en-US" sz="1000" dirty="0"/>
              <a:t>Stanford University Medical School, California, USA</a:t>
            </a:r>
          </a:p>
        </p:txBody>
      </p:sp>
      <p:sp>
        <p:nvSpPr>
          <p:cNvPr id="8" name="TextBox 7">
            <a:extLst>
              <a:ext uri="{FF2B5EF4-FFF2-40B4-BE49-F238E27FC236}">
                <a16:creationId xmlns:a16="http://schemas.microsoft.com/office/drawing/2014/main" id="{36F51175-5E38-EF4A-9470-FF54177E9A71}"/>
              </a:ext>
            </a:extLst>
          </p:cNvPr>
          <p:cNvSpPr txBox="1"/>
          <p:nvPr/>
        </p:nvSpPr>
        <p:spPr>
          <a:xfrm>
            <a:off x="1421425" y="1532565"/>
            <a:ext cx="6301149" cy="646331"/>
          </a:xfrm>
          <a:prstGeom prst="rect">
            <a:avLst/>
          </a:prstGeom>
          <a:noFill/>
        </p:spPr>
        <p:txBody>
          <a:bodyPr wrap="none" rtlCol="0">
            <a:spAutoFit/>
          </a:bodyPr>
          <a:lstStyle/>
          <a:p>
            <a:pPr algn="ctr"/>
            <a:r>
              <a:rPr lang="en-US" dirty="0"/>
              <a:t>Darrell Hurt, PhD</a:t>
            </a:r>
          </a:p>
          <a:p>
            <a:pPr algn="ctr"/>
            <a:r>
              <a:rPr lang="en-US" dirty="0"/>
              <a:t>Chief, Bioinformatics &amp; Computational Biosciences Branch, OCICB</a:t>
            </a:r>
          </a:p>
        </p:txBody>
      </p:sp>
    </p:spTree>
    <p:extLst>
      <p:ext uri="{BB962C8B-B14F-4D97-AF65-F5344CB8AC3E}">
        <p14:creationId xmlns:p14="http://schemas.microsoft.com/office/powerpoint/2010/main" val="124225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A7516-3F43-314C-BDF7-A25008A9E931}"/>
              </a:ext>
            </a:extLst>
          </p:cNvPr>
          <p:cNvSpPr>
            <a:spLocks noGrp="1"/>
          </p:cNvSpPr>
          <p:nvPr>
            <p:ph type="title"/>
          </p:nvPr>
        </p:nvSpPr>
        <p:spPr>
          <a:xfrm>
            <a:off x="722312" y="3305176"/>
            <a:ext cx="4046371" cy="1838324"/>
          </a:xfrm>
        </p:spPr>
        <p:txBody>
          <a:bodyPr>
            <a:normAutofit fontScale="90000"/>
          </a:bodyPr>
          <a:lstStyle/>
          <a:p>
            <a:r>
              <a:rPr lang="en-US" dirty="0"/>
              <a:t>African Centers of Excellence in Bioinformatics and Data-Intensive Sciences</a:t>
            </a:r>
          </a:p>
        </p:txBody>
      </p:sp>
      <p:sp>
        <p:nvSpPr>
          <p:cNvPr id="5" name="Text Placeholder 4">
            <a:extLst>
              <a:ext uri="{FF2B5EF4-FFF2-40B4-BE49-F238E27FC236}">
                <a16:creationId xmlns:a16="http://schemas.microsoft.com/office/drawing/2014/main" id="{9B234291-FA82-7349-B34A-23BFBCDA605B}"/>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D88002CF-FD89-CD4B-B453-EBFC0F14077E}"/>
              </a:ext>
            </a:extLst>
          </p:cNvPr>
          <p:cNvPicPr>
            <a:picLocks noChangeAspect="1"/>
          </p:cNvPicPr>
          <p:nvPr/>
        </p:nvPicPr>
        <p:blipFill rotWithShape="1">
          <a:blip r:embed="rId2"/>
          <a:srcRect l="6167" t="14035" r="6167" b="28187"/>
          <a:stretch/>
        </p:blipFill>
        <p:spPr>
          <a:xfrm>
            <a:off x="1946748" y="356143"/>
            <a:ext cx="918069" cy="605066"/>
          </a:xfrm>
          <a:prstGeom prst="rect">
            <a:avLst/>
          </a:prstGeom>
        </p:spPr>
      </p:pic>
      <p:pic>
        <p:nvPicPr>
          <p:cNvPr id="8" name="Picture 7">
            <a:extLst>
              <a:ext uri="{FF2B5EF4-FFF2-40B4-BE49-F238E27FC236}">
                <a16:creationId xmlns:a16="http://schemas.microsoft.com/office/drawing/2014/main" id="{A816D22B-A621-B341-89FD-11121DDD0409}"/>
              </a:ext>
            </a:extLst>
          </p:cNvPr>
          <p:cNvPicPr>
            <a:picLocks noChangeAspect="1"/>
          </p:cNvPicPr>
          <p:nvPr/>
        </p:nvPicPr>
        <p:blipFill rotWithShape="1">
          <a:blip r:embed="rId3"/>
          <a:srcRect b="16491"/>
          <a:stretch/>
        </p:blipFill>
        <p:spPr>
          <a:xfrm>
            <a:off x="982225" y="275342"/>
            <a:ext cx="918069" cy="766668"/>
          </a:xfrm>
          <a:prstGeom prst="rect">
            <a:avLst/>
          </a:prstGeom>
        </p:spPr>
      </p:pic>
      <p:pic>
        <p:nvPicPr>
          <p:cNvPr id="9" name="Picture 8">
            <a:extLst>
              <a:ext uri="{FF2B5EF4-FFF2-40B4-BE49-F238E27FC236}">
                <a16:creationId xmlns:a16="http://schemas.microsoft.com/office/drawing/2014/main" id="{B0928D12-D41F-B84D-B2BF-14A6C312AB5E}"/>
              </a:ext>
            </a:extLst>
          </p:cNvPr>
          <p:cNvPicPr>
            <a:picLocks noChangeAspect="1"/>
          </p:cNvPicPr>
          <p:nvPr/>
        </p:nvPicPr>
        <p:blipFill rotWithShape="1">
          <a:blip r:embed="rId4"/>
          <a:srcRect b="14020"/>
          <a:stretch/>
        </p:blipFill>
        <p:spPr>
          <a:xfrm>
            <a:off x="171765" y="275342"/>
            <a:ext cx="764006" cy="656890"/>
          </a:xfrm>
          <a:prstGeom prst="rect">
            <a:avLst/>
          </a:prstGeom>
        </p:spPr>
      </p:pic>
      <p:pic>
        <p:nvPicPr>
          <p:cNvPr id="10" name="Picture 9">
            <a:extLst>
              <a:ext uri="{FF2B5EF4-FFF2-40B4-BE49-F238E27FC236}">
                <a16:creationId xmlns:a16="http://schemas.microsoft.com/office/drawing/2014/main" id="{29A9187E-CD21-7142-8213-5900632D66F4}"/>
              </a:ext>
            </a:extLst>
          </p:cNvPr>
          <p:cNvPicPr>
            <a:picLocks noChangeAspect="1"/>
          </p:cNvPicPr>
          <p:nvPr/>
        </p:nvPicPr>
        <p:blipFill rotWithShape="1">
          <a:blip r:embed="rId5"/>
          <a:srcRect l="11149" t="13516" r="5088" b="31901"/>
          <a:stretch/>
        </p:blipFill>
        <p:spPr>
          <a:xfrm>
            <a:off x="2989808" y="373841"/>
            <a:ext cx="856913" cy="558391"/>
          </a:xfrm>
          <a:prstGeom prst="rect">
            <a:avLst/>
          </a:prstGeom>
        </p:spPr>
      </p:pic>
      <p:pic>
        <p:nvPicPr>
          <p:cNvPr id="11" name="Picture 10">
            <a:extLst>
              <a:ext uri="{FF2B5EF4-FFF2-40B4-BE49-F238E27FC236}">
                <a16:creationId xmlns:a16="http://schemas.microsoft.com/office/drawing/2014/main" id="{F2C73385-6210-F542-AEFC-D0EFD3D37B16}"/>
              </a:ext>
            </a:extLst>
          </p:cNvPr>
          <p:cNvPicPr>
            <a:picLocks noChangeAspect="1"/>
          </p:cNvPicPr>
          <p:nvPr/>
        </p:nvPicPr>
        <p:blipFill rotWithShape="1">
          <a:blip r:embed="rId6"/>
          <a:srcRect b="13918"/>
          <a:stretch/>
        </p:blipFill>
        <p:spPr>
          <a:xfrm>
            <a:off x="3893376" y="208245"/>
            <a:ext cx="918990" cy="791084"/>
          </a:xfrm>
          <a:prstGeom prst="rect">
            <a:avLst/>
          </a:prstGeom>
        </p:spPr>
      </p:pic>
      <p:pic>
        <p:nvPicPr>
          <p:cNvPr id="12" name="Picture 11">
            <a:extLst>
              <a:ext uri="{FF2B5EF4-FFF2-40B4-BE49-F238E27FC236}">
                <a16:creationId xmlns:a16="http://schemas.microsoft.com/office/drawing/2014/main" id="{C7D666CE-2663-204E-87BC-F964F41321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97629" y="0"/>
            <a:ext cx="4046371" cy="5143500"/>
          </a:xfrm>
          <a:prstGeom prst="rect">
            <a:avLst/>
          </a:prstGeom>
        </p:spPr>
      </p:pic>
      <p:cxnSp>
        <p:nvCxnSpPr>
          <p:cNvPr id="13" name="Straight Connector 12">
            <a:extLst>
              <a:ext uri="{FF2B5EF4-FFF2-40B4-BE49-F238E27FC236}">
                <a16:creationId xmlns:a16="http://schemas.microsoft.com/office/drawing/2014/main" id="{72CE8CC6-1F15-F046-AE1B-719336F84191}"/>
              </a:ext>
            </a:extLst>
          </p:cNvPr>
          <p:cNvCxnSpPr>
            <a:cxnSpLocks/>
          </p:cNvCxnSpPr>
          <p:nvPr/>
        </p:nvCxnSpPr>
        <p:spPr>
          <a:xfrm>
            <a:off x="5311087" y="438405"/>
            <a:ext cx="681889" cy="1138025"/>
          </a:xfrm>
          <a:prstGeom prst="line">
            <a:avLst/>
          </a:prstGeom>
          <a:ln w="44450" cap="rnd">
            <a:solidFill>
              <a:srgbClr val="C1252B"/>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9CFC668-D6B2-F84A-ACF9-E648A8651344}"/>
              </a:ext>
            </a:extLst>
          </p:cNvPr>
          <p:cNvSpPr txBox="1"/>
          <p:nvPr/>
        </p:nvSpPr>
        <p:spPr>
          <a:xfrm>
            <a:off x="5139640" y="22907"/>
            <a:ext cx="1664686" cy="415498"/>
          </a:xfrm>
          <a:prstGeom prst="rect">
            <a:avLst/>
          </a:prstGeom>
          <a:noFill/>
        </p:spPr>
        <p:txBody>
          <a:bodyPr wrap="none" rtlCol="0">
            <a:spAutoFit/>
          </a:bodyPr>
          <a:lstStyle/>
          <a:p>
            <a:r>
              <a:rPr lang="en-US" sz="2100" dirty="0">
                <a:latin typeface="Calibri" panose="020F0502020204030204" pitchFamily="34" charset="0"/>
              </a:rPr>
              <a:t>Bamako, Mali</a:t>
            </a:r>
          </a:p>
        </p:txBody>
      </p:sp>
      <p:cxnSp>
        <p:nvCxnSpPr>
          <p:cNvPr id="15" name="Straight Connector 14">
            <a:extLst>
              <a:ext uri="{FF2B5EF4-FFF2-40B4-BE49-F238E27FC236}">
                <a16:creationId xmlns:a16="http://schemas.microsoft.com/office/drawing/2014/main" id="{3E7AE053-A8E9-2249-AE75-C3A8C53AC527}"/>
              </a:ext>
            </a:extLst>
          </p:cNvPr>
          <p:cNvCxnSpPr>
            <a:cxnSpLocks/>
          </p:cNvCxnSpPr>
          <p:nvPr/>
        </p:nvCxnSpPr>
        <p:spPr>
          <a:xfrm flipH="1">
            <a:off x="8009702" y="438405"/>
            <a:ext cx="894153" cy="2180035"/>
          </a:xfrm>
          <a:prstGeom prst="line">
            <a:avLst/>
          </a:prstGeom>
          <a:ln w="44450" cap="rnd">
            <a:solidFill>
              <a:srgbClr val="C1252B"/>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914209-A8E8-7F41-B529-BB5066FBDEF7}"/>
              </a:ext>
            </a:extLst>
          </p:cNvPr>
          <p:cNvSpPr txBox="1"/>
          <p:nvPr/>
        </p:nvSpPr>
        <p:spPr>
          <a:xfrm>
            <a:off x="7071067" y="22907"/>
            <a:ext cx="2084353" cy="415498"/>
          </a:xfrm>
          <a:prstGeom prst="rect">
            <a:avLst/>
          </a:prstGeom>
          <a:noFill/>
        </p:spPr>
        <p:txBody>
          <a:bodyPr wrap="none" rtlCol="0">
            <a:spAutoFit/>
          </a:bodyPr>
          <a:lstStyle/>
          <a:p>
            <a:r>
              <a:rPr lang="en-US" sz="2100" dirty="0">
                <a:latin typeface="Calibri" panose="020F0502020204030204" pitchFamily="34" charset="0"/>
              </a:rPr>
              <a:t>Kampala, Uganda</a:t>
            </a:r>
          </a:p>
        </p:txBody>
      </p:sp>
      <p:sp>
        <p:nvSpPr>
          <p:cNvPr id="2" name="TextBox 1">
            <a:extLst>
              <a:ext uri="{FF2B5EF4-FFF2-40B4-BE49-F238E27FC236}">
                <a16:creationId xmlns:a16="http://schemas.microsoft.com/office/drawing/2014/main" id="{9A8695F9-91B9-D547-8D48-D2DB0824D4CB}"/>
              </a:ext>
            </a:extLst>
          </p:cNvPr>
          <p:cNvSpPr txBox="1"/>
          <p:nvPr/>
        </p:nvSpPr>
        <p:spPr>
          <a:xfrm>
            <a:off x="2320594" y="1124554"/>
            <a:ext cx="2491772" cy="369332"/>
          </a:xfrm>
          <a:prstGeom prst="rect">
            <a:avLst/>
          </a:prstGeom>
          <a:noFill/>
        </p:spPr>
        <p:txBody>
          <a:bodyPr wrap="none" rtlCol="0">
            <a:spAutoFit/>
          </a:bodyPr>
          <a:lstStyle/>
          <a:p>
            <a:r>
              <a:rPr lang="en-US" dirty="0">
                <a:hlinkClick r:id="rId8"/>
              </a:rPr>
              <a:t>https://ace.niaid.nih.gov</a:t>
            </a:r>
            <a:endParaRPr lang="en-US" dirty="0"/>
          </a:p>
        </p:txBody>
      </p:sp>
    </p:spTree>
    <p:extLst>
      <p:ext uri="{BB962C8B-B14F-4D97-AF65-F5344CB8AC3E}">
        <p14:creationId xmlns:p14="http://schemas.microsoft.com/office/powerpoint/2010/main" val="2265175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24173C1-8D46-3C45-8528-1C3C6A1B6200}"/>
              </a:ext>
            </a:extLst>
          </p:cNvPr>
          <p:cNvSpPr/>
          <p:nvPr/>
        </p:nvSpPr>
        <p:spPr>
          <a:xfrm>
            <a:off x="0" y="3072989"/>
            <a:ext cx="9144000" cy="1619670"/>
          </a:xfrm>
          <a:prstGeom prst="rect">
            <a:avLst/>
          </a:prstGeom>
          <a:solidFill>
            <a:schemeClr val="accent1">
              <a:lumMod val="20000"/>
              <a:lumOff val="8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57870F-6C2B-1540-8AFC-B18EE62D5B41}"/>
              </a:ext>
            </a:extLst>
          </p:cNvPr>
          <p:cNvSpPr/>
          <p:nvPr/>
        </p:nvSpPr>
        <p:spPr>
          <a:xfrm>
            <a:off x="0" y="1357449"/>
            <a:ext cx="9144000" cy="1619670"/>
          </a:xfrm>
          <a:prstGeom prst="rect">
            <a:avLst/>
          </a:prstGeom>
          <a:solidFill>
            <a:schemeClr val="accent3">
              <a:lumMod val="20000"/>
              <a:lumOff val="80000"/>
            </a:schemeClr>
          </a:solidFill>
          <a:ln>
            <a:solidFill>
              <a:schemeClr val="accent3">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Provisioned and Supported Software</a:t>
            </a:r>
          </a:p>
        </p:txBody>
      </p:sp>
      <p:sp>
        <p:nvSpPr>
          <p:cNvPr id="4" name="Slide Number Placeholder 3"/>
          <p:cNvSpPr>
            <a:spLocks noGrp="1"/>
          </p:cNvSpPr>
          <p:nvPr>
            <p:ph type="sldNum" sz="quarter" idx="12"/>
          </p:nvPr>
        </p:nvSpPr>
        <p:spPr/>
        <p:txBody>
          <a:bodyPr/>
          <a:lstStyle/>
          <a:p>
            <a:fld id="{0235576B-7F3C-4840-ADD7-A9DF1158E3A5}" type="slidenum">
              <a:rPr lang="en-US" smtClean="0"/>
              <a:pPr/>
              <a:t>11</a:t>
            </a:fld>
            <a:endParaRPr lang="en-US" dirty="0"/>
          </a:p>
        </p:txBody>
      </p:sp>
      <p:sp>
        <p:nvSpPr>
          <p:cNvPr id="5" name="Content Placeholder 4"/>
          <p:cNvSpPr>
            <a:spLocks noGrp="1"/>
          </p:cNvSpPr>
          <p:nvPr>
            <p:ph sz="half" idx="4294967295"/>
          </p:nvPr>
        </p:nvSpPr>
        <p:spPr>
          <a:xfrm>
            <a:off x="83851" y="1389348"/>
            <a:ext cx="1463040" cy="3655568"/>
          </a:xfrm>
        </p:spPr>
        <p:txBody>
          <a:bodyPr>
            <a:noAutofit/>
          </a:bodyPr>
          <a:lstStyle/>
          <a:p>
            <a:pPr marL="0" indent="0">
              <a:buNone/>
            </a:pPr>
            <a:r>
              <a:rPr lang="en-US" sz="1600" b="1" dirty="0"/>
              <a:t>Sequence</a:t>
            </a:r>
          </a:p>
          <a:p>
            <a:pPr marL="115888" indent="-115888"/>
            <a:r>
              <a:rPr lang="en-US" sz="1600" dirty="0" err="1"/>
              <a:t>Lasergene</a:t>
            </a:r>
            <a:endParaRPr lang="en-US" sz="1600" dirty="0"/>
          </a:p>
          <a:p>
            <a:pPr marL="115888" indent="-115888"/>
            <a:r>
              <a:rPr lang="en-US" sz="1600" dirty="0" err="1"/>
              <a:t>MacVector</a:t>
            </a:r>
            <a:endParaRPr lang="en-US" sz="1600" dirty="0"/>
          </a:p>
          <a:p>
            <a:pPr marL="115888" indent="-115888"/>
            <a:r>
              <a:rPr lang="en-US" sz="1600" dirty="0" err="1"/>
              <a:t>Sequencher</a:t>
            </a:r>
            <a:endParaRPr lang="en-US" sz="1600" dirty="0"/>
          </a:p>
          <a:p>
            <a:pPr marL="115888" indent="-115888"/>
            <a:r>
              <a:rPr lang="en-US" sz="1600" dirty="0" err="1"/>
              <a:t>Geneious</a:t>
            </a:r>
            <a:endParaRPr lang="en-US" sz="1600" dirty="0"/>
          </a:p>
          <a:p>
            <a:pPr marL="115888" indent="-115888"/>
            <a:endParaRPr lang="en-US" sz="1600" dirty="0"/>
          </a:p>
          <a:p>
            <a:pPr marL="115888" indent="-115888"/>
            <a:r>
              <a:rPr lang="en-US" sz="1600" dirty="0"/>
              <a:t>MEGA</a:t>
            </a:r>
          </a:p>
          <a:p>
            <a:pPr marL="115888" indent="-115888"/>
            <a:r>
              <a:rPr lang="en-US" sz="1600" dirty="0" err="1"/>
              <a:t>FigTree</a:t>
            </a:r>
            <a:endParaRPr lang="en-US" sz="1600" dirty="0"/>
          </a:p>
          <a:p>
            <a:pPr marL="115888" indent="-115888"/>
            <a:r>
              <a:rPr lang="en-US" sz="1600" dirty="0"/>
              <a:t>Galaxy</a:t>
            </a:r>
          </a:p>
          <a:p>
            <a:pPr marL="115888" indent="-115888"/>
            <a:r>
              <a:rPr lang="en-US" sz="1600" dirty="0" err="1"/>
              <a:t>Ugene</a:t>
            </a:r>
            <a:endParaRPr lang="en-US" sz="1600" dirty="0"/>
          </a:p>
          <a:p>
            <a:pPr marL="115888" indent="-115888"/>
            <a:r>
              <a:rPr lang="en-US" sz="1600" dirty="0"/>
              <a:t>IGV, etc.</a:t>
            </a:r>
          </a:p>
        </p:txBody>
      </p:sp>
      <p:sp>
        <p:nvSpPr>
          <p:cNvPr id="6" name="Content Placeholder 5"/>
          <p:cNvSpPr>
            <a:spLocks noGrp="1"/>
          </p:cNvSpPr>
          <p:nvPr>
            <p:ph sz="half" idx="4294967295"/>
          </p:nvPr>
        </p:nvSpPr>
        <p:spPr>
          <a:xfrm>
            <a:off x="4699534" y="1389348"/>
            <a:ext cx="1463040" cy="3657600"/>
          </a:xfrm>
        </p:spPr>
        <p:txBody>
          <a:bodyPr>
            <a:normAutofit/>
          </a:bodyPr>
          <a:lstStyle/>
          <a:p>
            <a:pPr marL="0" indent="0">
              <a:buNone/>
            </a:pPr>
            <a:r>
              <a:rPr lang="en-US" sz="1600" b="1" dirty="0"/>
              <a:t>Literature</a:t>
            </a:r>
          </a:p>
          <a:p>
            <a:pPr marL="115888" indent="-115888"/>
            <a:r>
              <a:rPr lang="en-US" sz="1600" dirty="0"/>
              <a:t>EndNote</a:t>
            </a:r>
          </a:p>
          <a:p>
            <a:pPr marL="115888" indent="-115888"/>
            <a:r>
              <a:rPr lang="en-US" sz="1600" dirty="0"/>
              <a:t>Reference Manager</a:t>
            </a:r>
          </a:p>
        </p:txBody>
      </p:sp>
      <p:sp>
        <p:nvSpPr>
          <p:cNvPr id="7" name="Content Placeholder 5">
            <a:extLst>
              <a:ext uri="{FF2B5EF4-FFF2-40B4-BE49-F238E27FC236}">
                <a16:creationId xmlns:a16="http://schemas.microsoft.com/office/drawing/2014/main" id="{2E9AD286-FC4B-6B41-8F00-7A2D2AD57243}"/>
              </a:ext>
            </a:extLst>
          </p:cNvPr>
          <p:cNvSpPr txBox="1">
            <a:spLocks/>
          </p:cNvSpPr>
          <p:nvPr/>
        </p:nvSpPr>
        <p:spPr>
          <a:xfrm>
            <a:off x="7776655" y="1389348"/>
            <a:ext cx="1463040" cy="3657600"/>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1600" b="1" dirty="0"/>
              <a:t>Structural</a:t>
            </a:r>
          </a:p>
          <a:p>
            <a:pPr marL="115888" indent="-115888"/>
            <a:r>
              <a:rPr lang="en-US" sz="1600" dirty="0"/>
              <a:t>ACEMD</a:t>
            </a:r>
          </a:p>
          <a:p>
            <a:pPr marL="115888" indent="-115888"/>
            <a:endParaRPr lang="en-US" sz="1600" dirty="0"/>
          </a:p>
          <a:p>
            <a:pPr marL="115888" indent="-115888"/>
            <a:endParaRPr lang="en-US" sz="1600" dirty="0"/>
          </a:p>
          <a:p>
            <a:pPr marL="115888" indent="-115888"/>
            <a:endParaRPr lang="en-US" sz="1600" dirty="0"/>
          </a:p>
          <a:p>
            <a:pPr marL="115888" indent="-115888"/>
            <a:endParaRPr lang="en-US" sz="1600" dirty="0"/>
          </a:p>
          <a:p>
            <a:pPr marL="115888" indent="-115888"/>
            <a:r>
              <a:rPr lang="en-US" sz="1600" dirty="0"/>
              <a:t>Chimera</a:t>
            </a:r>
          </a:p>
          <a:p>
            <a:pPr marL="115888" indent="-115888"/>
            <a:r>
              <a:rPr lang="en-US" sz="1600" dirty="0" err="1"/>
              <a:t>ChimeraX</a:t>
            </a:r>
            <a:endParaRPr lang="en-US" sz="1600" dirty="0"/>
          </a:p>
          <a:p>
            <a:pPr marL="115888" indent="-115888"/>
            <a:r>
              <a:rPr lang="en-US" sz="1600" dirty="0" err="1"/>
              <a:t>PyMOL</a:t>
            </a:r>
            <a:endParaRPr lang="en-US" sz="1600" dirty="0"/>
          </a:p>
          <a:p>
            <a:pPr marL="115888" indent="-115888"/>
            <a:r>
              <a:rPr lang="en-US" sz="1600" dirty="0"/>
              <a:t>VMD/NAMD</a:t>
            </a:r>
          </a:p>
        </p:txBody>
      </p:sp>
      <p:sp>
        <p:nvSpPr>
          <p:cNvPr id="11" name="TextBox 10">
            <a:extLst>
              <a:ext uri="{FF2B5EF4-FFF2-40B4-BE49-F238E27FC236}">
                <a16:creationId xmlns:a16="http://schemas.microsoft.com/office/drawing/2014/main" id="{8F792330-EA7C-5841-8704-2BF275ADB6A9}"/>
              </a:ext>
            </a:extLst>
          </p:cNvPr>
          <p:cNvSpPr txBox="1"/>
          <p:nvPr/>
        </p:nvSpPr>
        <p:spPr>
          <a:xfrm>
            <a:off x="1622412" y="1389348"/>
            <a:ext cx="1463040" cy="3657600"/>
          </a:xfrm>
          <a:prstGeom prst="rect">
            <a:avLst/>
          </a:prstGeom>
          <a:noFill/>
        </p:spPr>
        <p:txBody>
          <a:bodyPr wrap="none" rtlCol="0" anchor="t">
            <a:noAutofit/>
          </a:bodyPr>
          <a:lstStyle/>
          <a:p>
            <a:r>
              <a:rPr lang="en-US" sz="1600" b="1" dirty="0"/>
              <a:t>Pathways</a:t>
            </a:r>
            <a:r>
              <a:rPr lang="en-US" sz="1600" b="1"/>
              <a:t> /</a:t>
            </a:r>
            <a:endParaRPr lang="en-US" sz="1600" b="1" dirty="0"/>
          </a:p>
          <a:p>
            <a:r>
              <a:rPr lang="en-US" sz="1600" b="1" dirty="0"/>
              <a:t>Networks</a:t>
            </a:r>
            <a:endParaRPr lang="en-US" sz="1600" b="1" dirty="0">
              <a:cs typeface="Calibri"/>
            </a:endParaRPr>
          </a:p>
          <a:p>
            <a:pPr marL="115570" indent="-115570">
              <a:buFont typeface="Arial" panose="020B0604020202020204" pitchFamily="34" charset="0"/>
              <a:buChar char="•"/>
            </a:pPr>
            <a:r>
              <a:rPr lang="en-US" sz="1600" dirty="0"/>
              <a:t>IPA</a:t>
            </a:r>
            <a:endParaRPr lang="en-US" sz="1600" dirty="0">
              <a:cs typeface="Calibri"/>
            </a:endParaRPr>
          </a:p>
          <a:p>
            <a:pPr marL="115570" indent="-115570">
              <a:buFont typeface="Arial" panose="020B0604020202020204" pitchFamily="34" charset="0"/>
              <a:buChar char="•"/>
            </a:pPr>
            <a:r>
              <a:rPr lang="en-US" sz="1600" dirty="0" err="1"/>
              <a:t>Biobase</a:t>
            </a: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r>
              <a:rPr lang="en-US" sz="1600" dirty="0" err="1"/>
              <a:t>Cytoscape</a:t>
            </a:r>
            <a:endParaRPr lang="en-US" sz="1600" dirty="0">
              <a:cs typeface="Calibri"/>
            </a:endParaRPr>
          </a:p>
          <a:p>
            <a:pPr marL="115570" indent="-115570">
              <a:buFont typeface="Arial" panose="020B0604020202020204" pitchFamily="34" charset="0"/>
              <a:buChar char="•"/>
            </a:pPr>
            <a:r>
              <a:rPr lang="en-US" sz="1600" dirty="0" err="1"/>
              <a:t>Gephi</a:t>
            </a:r>
            <a:endParaRPr lang="en-US" sz="1600" dirty="0">
              <a:cs typeface="Calibri"/>
            </a:endParaRPr>
          </a:p>
          <a:p>
            <a:pPr marL="115570" indent="-115570">
              <a:buFont typeface="Arial" panose="020B0604020202020204" pitchFamily="34" charset="0"/>
              <a:buChar char="•"/>
            </a:pPr>
            <a:r>
              <a:rPr lang="en-US" sz="1600" dirty="0">
                <a:cs typeface="Calibri"/>
              </a:rPr>
              <a:t>String</a:t>
            </a:r>
          </a:p>
          <a:p>
            <a:pPr marL="115570" indent="-115570">
              <a:buFont typeface="Arial" panose="020B0604020202020204" pitchFamily="34" charset="0"/>
              <a:buChar char="•"/>
            </a:pPr>
            <a:r>
              <a:rPr lang="en-US" sz="1600" dirty="0">
                <a:cs typeface="Calibri"/>
              </a:rPr>
              <a:t>Gene Ontology</a:t>
            </a:r>
          </a:p>
          <a:p>
            <a:endParaRPr lang="en-US" sz="1600" dirty="0">
              <a:cs typeface="Calibri"/>
            </a:endParaRPr>
          </a:p>
        </p:txBody>
      </p:sp>
      <p:sp>
        <p:nvSpPr>
          <p:cNvPr id="12" name="TextBox 11">
            <a:extLst>
              <a:ext uri="{FF2B5EF4-FFF2-40B4-BE49-F238E27FC236}">
                <a16:creationId xmlns:a16="http://schemas.microsoft.com/office/drawing/2014/main" id="{AA659826-0642-7B42-854C-8F338D2B77D1}"/>
              </a:ext>
            </a:extLst>
          </p:cNvPr>
          <p:cNvSpPr txBox="1"/>
          <p:nvPr/>
        </p:nvSpPr>
        <p:spPr>
          <a:xfrm>
            <a:off x="3160973" y="1389348"/>
            <a:ext cx="1463040" cy="3657600"/>
          </a:xfrm>
          <a:prstGeom prst="rect">
            <a:avLst/>
          </a:prstGeom>
          <a:noFill/>
        </p:spPr>
        <p:txBody>
          <a:bodyPr wrap="none" rtlCol="0" anchor="t">
            <a:noAutofit/>
          </a:bodyPr>
          <a:lstStyle/>
          <a:p>
            <a:r>
              <a:rPr lang="en-US" sz="1600" b="1" dirty="0"/>
              <a:t>Proteomics</a:t>
            </a:r>
          </a:p>
          <a:p>
            <a:pPr marL="115570" indent="-115570">
              <a:buFont typeface="Arial" panose="020B0604020202020204" pitchFamily="34" charset="0"/>
              <a:buChar char="•"/>
            </a:pPr>
            <a:r>
              <a:rPr lang="en-US" sz="1600" dirty="0"/>
              <a:t>PEAKS</a:t>
            </a: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endParaRPr lang="en-US" sz="1600" dirty="0">
              <a:cs typeface="Calibri"/>
            </a:endParaRPr>
          </a:p>
          <a:p>
            <a:pPr marL="115570" indent="-115570">
              <a:buFont typeface="Arial" panose="020B0604020202020204" pitchFamily="34" charset="0"/>
              <a:buChar char="•"/>
            </a:pPr>
            <a:r>
              <a:rPr lang="en-US" sz="1600" dirty="0" err="1"/>
              <a:t>MaxQuant</a:t>
            </a:r>
            <a:endParaRPr lang="en-US" sz="1600" dirty="0" err="1">
              <a:cs typeface="Calibri"/>
            </a:endParaRPr>
          </a:p>
        </p:txBody>
      </p:sp>
      <p:sp>
        <p:nvSpPr>
          <p:cNvPr id="13" name="TextBox 12">
            <a:extLst>
              <a:ext uri="{FF2B5EF4-FFF2-40B4-BE49-F238E27FC236}">
                <a16:creationId xmlns:a16="http://schemas.microsoft.com/office/drawing/2014/main" id="{E759FD90-0FA8-E043-8901-3C58F706D316}"/>
              </a:ext>
            </a:extLst>
          </p:cNvPr>
          <p:cNvSpPr txBox="1"/>
          <p:nvPr/>
        </p:nvSpPr>
        <p:spPr>
          <a:xfrm>
            <a:off x="6238095" y="1389348"/>
            <a:ext cx="1463040" cy="3657600"/>
          </a:xfrm>
          <a:prstGeom prst="rect">
            <a:avLst/>
          </a:prstGeom>
          <a:noFill/>
        </p:spPr>
        <p:txBody>
          <a:bodyPr wrap="none" rtlCol="0">
            <a:noAutofit/>
          </a:bodyPr>
          <a:lstStyle/>
          <a:p>
            <a:r>
              <a:rPr lang="en-US" sz="1600" b="1" dirty="0"/>
              <a:t>Biostats</a:t>
            </a:r>
          </a:p>
          <a:p>
            <a:pPr marL="115888" indent="-115888">
              <a:buFont typeface="Arial" panose="020B0604020202020204" pitchFamily="34" charset="0"/>
              <a:buChar char="•"/>
            </a:pPr>
            <a:r>
              <a:rPr lang="en-US" sz="1600" dirty="0"/>
              <a:t>PRISM</a:t>
            </a:r>
          </a:p>
          <a:p>
            <a:pPr marL="115888" indent="-115888">
              <a:buFont typeface="Arial" panose="020B0604020202020204" pitchFamily="34" charset="0"/>
              <a:buChar char="•"/>
            </a:pPr>
            <a:r>
              <a:rPr lang="en-US" sz="1600" dirty="0"/>
              <a:t>JMP*</a:t>
            </a:r>
          </a:p>
          <a:p>
            <a:pPr marL="115888" indent="-115888">
              <a:buFont typeface="Arial" panose="020B0604020202020204" pitchFamily="34" charset="0"/>
              <a:buChar char="•"/>
            </a:pPr>
            <a:r>
              <a:rPr lang="en-US" sz="1600" dirty="0"/>
              <a:t>SAS*</a:t>
            </a:r>
          </a:p>
          <a:p>
            <a:pPr marL="115888" indent="-115888">
              <a:buFont typeface="Arial" panose="020B0604020202020204" pitchFamily="34" charset="0"/>
              <a:buChar char="•"/>
            </a:pPr>
            <a:r>
              <a:rPr lang="en-US" sz="1600" dirty="0"/>
              <a:t>Mathematica*</a:t>
            </a:r>
          </a:p>
          <a:p>
            <a:pPr marL="115888" indent="-115888">
              <a:buFont typeface="Arial" panose="020B0604020202020204" pitchFamily="34" charset="0"/>
              <a:buChar char="•"/>
            </a:pPr>
            <a:r>
              <a:rPr lang="en-US" sz="1600" dirty="0"/>
              <a:t>Spotfire S+ *</a:t>
            </a:r>
          </a:p>
          <a:p>
            <a:pPr marL="115888" indent="-115888">
              <a:buFont typeface="Arial" panose="020B0604020202020204" pitchFamily="34" charset="0"/>
              <a:buChar char="•"/>
            </a:pPr>
            <a:endParaRPr lang="en-US" sz="1600" dirty="0"/>
          </a:p>
          <a:p>
            <a:pPr marL="115888" indent="-115888">
              <a:buFont typeface="Arial" panose="020B0604020202020204" pitchFamily="34" charset="0"/>
              <a:buChar char="•"/>
            </a:pPr>
            <a:r>
              <a:rPr lang="en-US" sz="1600" dirty="0"/>
              <a:t>R/R Studio</a:t>
            </a:r>
          </a:p>
        </p:txBody>
      </p:sp>
      <p:sp>
        <p:nvSpPr>
          <p:cNvPr id="14" name="TextBox 13">
            <a:extLst>
              <a:ext uri="{FF2B5EF4-FFF2-40B4-BE49-F238E27FC236}">
                <a16:creationId xmlns:a16="http://schemas.microsoft.com/office/drawing/2014/main" id="{63381C15-E40D-8449-B934-C9E7A5F578E4}"/>
              </a:ext>
            </a:extLst>
          </p:cNvPr>
          <p:cNvSpPr txBox="1"/>
          <p:nvPr/>
        </p:nvSpPr>
        <p:spPr>
          <a:xfrm>
            <a:off x="6440463" y="4712065"/>
            <a:ext cx="1058303" cy="307777"/>
          </a:xfrm>
          <a:prstGeom prst="rect">
            <a:avLst/>
          </a:prstGeom>
          <a:noFill/>
        </p:spPr>
        <p:txBody>
          <a:bodyPr wrap="none" rtlCol="0">
            <a:spAutoFit/>
          </a:bodyPr>
          <a:lstStyle/>
          <a:p>
            <a:r>
              <a:rPr lang="en-US" sz="1400" dirty="0"/>
              <a:t> (* with CIT)</a:t>
            </a:r>
          </a:p>
        </p:txBody>
      </p:sp>
      <p:sp>
        <p:nvSpPr>
          <p:cNvPr id="18" name="Explosion 2 17">
            <a:extLst>
              <a:ext uri="{FF2B5EF4-FFF2-40B4-BE49-F238E27FC236}">
                <a16:creationId xmlns:a16="http://schemas.microsoft.com/office/drawing/2014/main" id="{8F31A329-4408-CE4E-BFCB-2EBBE75C4487}"/>
              </a:ext>
            </a:extLst>
          </p:cNvPr>
          <p:cNvSpPr/>
          <p:nvPr/>
        </p:nvSpPr>
        <p:spPr>
          <a:xfrm>
            <a:off x="3032485" y="3318859"/>
            <a:ext cx="4224222" cy="1607136"/>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Many more HPC</a:t>
            </a:r>
          </a:p>
          <a:p>
            <a:pPr algn="ctr"/>
            <a:r>
              <a:rPr lang="en-US" dirty="0"/>
              <a:t>and web apps!</a:t>
            </a:r>
          </a:p>
        </p:txBody>
      </p:sp>
      <p:sp>
        <p:nvSpPr>
          <p:cNvPr id="19" name="TextBox 18">
            <a:extLst>
              <a:ext uri="{FF2B5EF4-FFF2-40B4-BE49-F238E27FC236}">
                <a16:creationId xmlns:a16="http://schemas.microsoft.com/office/drawing/2014/main" id="{DDECCD74-209E-B142-A21A-16468FCF69B6}"/>
              </a:ext>
            </a:extLst>
          </p:cNvPr>
          <p:cNvSpPr txBox="1"/>
          <p:nvPr/>
        </p:nvSpPr>
        <p:spPr>
          <a:xfrm>
            <a:off x="3574996" y="850393"/>
            <a:ext cx="1994008" cy="400110"/>
          </a:xfrm>
          <a:prstGeom prst="rect">
            <a:avLst/>
          </a:prstGeom>
          <a:noFill/>
        </p:spPr>
        <p:txBody>
          <a:bodyPr wrap="none" rtlCol="0">
            <a:spAutoFit/>
          </a:bodyPr>
          <a:lstStyle/>
          <a:p>
            <a:pPr algn="ctr"/>
            <a:r>
              <a:rPr lang="en-US" sz="2000" dirty="0"/>
              <a:t>Includes training!</a:t>
            </a:r>
          </a:p>
        </p:txBody>
      </p:sp>
    </p:spTree>
    <p:extLst>
      <p:ext uri="{BB962C8B-B14F-4D97-AF65-F5344CB8AC3E}">
        <p14:creationId xmlns:p14="http://schemas.microsoft.com/office/powerpoint/2010/main" val="203586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EEE6-83B0-6A4A-853F-631F44FD0E85}"/>
              </a:ext>
            </a:extLst>
          </p:cNvPr>
          <p:cNvSpPr>
            <a:spLocks noGrp="1"/>
          </p:cNvSpPr>
          <p:nvPr>
            <p:ph type="title"/>
          </p:nvPr>
        </p:nvSpPr>
        <p:spPr>
          <a:xfrm>
            <a:off x="722313" y="4233411"/>
            <a:ext cx="7772400" cy="1021556"/>
          </a:xfrm>
        </p:spPr>
        <p:txBody>
          <a:bodyPr/>
          <a:lstStyle/>
          <a:p>
            <a:r>
              <a:rPr lang="en-US" dirty="0"/>
              <a:t>Bioinformatics Consulting</a:t>
            </a:r>
          </a:p>
        </p:txBody>
      </p:sp>
      <p:sp>
        <p:nvSpPr>
          <p:cNvPr id="3" name="Text Placeholder 2">
            <a:extLst>
              <a:ext uri="{FF2B5EF4-FFF2-40B4-BE49-F238E27FC236}">
                <a16:creationId xmlns:a16="http://schemas.microsoft.com/office/drawing/2014/main" id="{642CC896-6A27-9E4F-987C-628A57B2B5EF}"/>
              </a:ext>
            </a:extLst>
          </p:cNvPr>
          <p:cNvSpPr>
            <a:spLocks noGrp="1"/>
          </p:cNvSpPr>
          <p:nvPr>
            <p:ph type="body" idx="1"/>
          </p:nvPr>
        </p:nvSpPr>
        <p:spPr>
          <a:xfrm>
            <a:off x="722313" y="3108270"/>
            <a:ext cx="7772400" cy="1125140"/>
          </a:xfrm>
        </p:spPr>
        <p:txBody>
          <a:bodyPr/>
          <a:lstStyle/>
          <a:p>
            <a:endParaRPr lang="en-US" dirty="0"/>
          </a:p>
        </p:txBody>
      </p:sp>
      <p:pic>
        <p:nvPicPr>
          <p:cNvPr id="6" name="Picture 5">
            <a:extLst>
              <a:ext uri="{FF2B5EF4-FFF2-40B4-BE49-F238E27FC236}">
                <a16:creationId xmlns:a16="http://schemas.microsoft.com/office/drawing/2014/main" id="{FC981A39-F4EF-E04A-8885-27FFF963E337}"/>
              </a:ext>
            </a:extLst>
          </p:cNvPr>
          <p:cNvPicPr>
            <a:picLocks noChangeAspect="1"/>
          </p:cNvPicPr>
          <p:nvPr/>
        </p:nvPicPr>
        <p:blipFill rotWithShape="1">
          <a:blip r:embed="rId3"/>
          <a:srcRect l="10166" t="7566" r="9504" b="16793"/>
          <a:stretch/>
        </p:blipFill>
        <p:spPr>
          <a:xfrm>
            <a:off x="7125451" y="208732"/>
            <a:ext cx="1075664" cy="1371600"/>
          </a:xfrm>
          <a:prstGeom prst="rect">
            <a:avLst/>
          </a:prstGeom>
        </p:spPr>
      </p:pic>
      <p:pic>
        <p:nvPicPr>
          <p:cNvPr id="10" name="Picture 9">
            <a:extLst>
              <a:ext uri="{FF2B5EF4-FFF2-40B4-BE49-F238E27FC236}">
                <a16:creationId xmlns:a16="http://schemas.microsoft.com/office/drawing/2014/main" id="{F4EE20A3-78DD-7744-A69F-238FC0028670}"/>
              </a:ext>
            </a:extLst>
          </p:cNvPr>
          <p:cNvPicPr>
            <a:picLocks noChangeAspect="1"/>
          </p:cNvPicPr>
          <p:nvPr/>
        </p:nvPicPr>
        <p:blipFill>
          <a:blip r:embed="rId4"/>
          <a:stretch>
            <a:fillRect/>
          </a:stretch>
        </p:blipFill>
        <p:spPr>
          <a:xfrm>
            <a:off x="216808" y="204286"/>
            <a:ext cx="1197033" cy="1371600"/>
          </a:xfrm>
          <a:prstGeom prst="rect">
            <a:avLst/>
          </a:prstGeom>
        </p:spPr>
      </p:pic>
      <p:pic>
        <p:nvPicPr>
          <p:cNvPr id="12" name="Picture 11">
            <a:extLst>
              <a:ext uri="{FF2B5EF4-FFF2-40B4-BE49-F238E27FC236}">
                <a16:creationId xmlns:a16="http://schemas.microsoft.com/office/drawing/2014/main" id="{DED44A47-E0B4-B74E-A81A-37528CEAB7C3}"/>
              </a:ext>
            </a:extLst>
          </p:cNvPr>
          <p:cNvPicPr>
            <a:picLocks noChangeAspect="1"/>
          </p:cNvPicPr>
          <p:nvPr/>
        </p:nvPicPr>
        <p:blipFill>
          <a:blip r:embed="rId5"/>
          <a:stretch>
            <a:fillRect/>
          </a:stretch>
        </p:blipFill>
        <p:spPr>
          <a:xfrm>
            <a:off x="2106208" y="208732"/>
            <a:ext cx="558615" cy="640080"/>
          </a:xfrm>
          <a:prstGeom prst="rect">
            <a:avLst/>
          </a:prstGeom>
        </p:spPr>
      </p:pic>
      <p:pic>
        <p:nvPicPr>
          <p:cNvPr id="14" name="Picture 13">
            <a:extLst>
              <a:ext uri="{FF2B5EF4-FFF2-40B4-BE49-F238E27FC236}">
                <a16:creationId xmlns:a16="http://schemas.microsoft.com/office/drawing/2014/main" id="{4333A2DC-71BF-764D-BA66-A4529640C592}"/>
              </a:ext>
            </a:extLst>
          </p:cNvPr>
          <p:cNvPicPr>
            <a:picLocks noChangeAspect="1"/>
          </p:cNvPicPr>
          <p:nvPr/>
        </p:nvPicPr>
        <p:blipFill>
          <a:blip r:embed="rId6"/>
          <a:stretch>
            <a:fillRect/>
          </a:stretch>
        </p:blipFill>
        <p:spPr>
          <a:xfrm>
            <a:off x="2106208" y="933454"/>
            <a:ext cx="486821" cy="640080"/>
          </a:xfrm>
          <a:prstGeom prst="rect">
            <a:avLst/>
          </a:prstGeom>
        </p:spPr>
      </p:pic>
      <p:pic>
        <p:nvPicPr>
          <p:cNvPr id="16" name="Picture 15">
            <a:extLst>
              <a:ext uri="{FF2B5EF4-FFF2-40B4-BE49-F238E27FC236}">
                <a16:creationId xmlns:a16="http://schemas.microsoft.com/office/drawing/2014/main" id="{1F518389-E57C-B143-B66C-C7FA025383C7}"/>
              </a:ext>
            </a:extLst>
          </p:cNvPr>
          <p:cNvPicPr>
            <a:picLocks noChangeAspect="1"/>
          </p:cNvPicPr>
          <p:nvPr/>
        </p:nvPicPr>
        <p:blipFill rotWithShape="1">
          <a:blip r:embed="rId7"/>
          <a:srcRect l="12727"/>
          <a:stretch/>
        </p:blipFill>
        <p:spPr>
          <a:xfrm>
            <a:off x="1480717" y="933454"/>
            <a:ext cx="558616" cy="640080"/>
          </a:xfrm>
          <a:prstGeom prst="rect">
            <a:avLst/>
          </a:prstGeom>
        </p:spPr>
      </p:pic>
      <p:pic>
        <p:nvPicPr>
          <p:cNvPr id="18" name="Picture 17">
            <a:extLst>
              <a:ext uri="{FF2B5EF4-FFF2-40B4-BE49-F238E27FC236}">
                <a16:creationId xmlns:a16="http://schemas.microsoft.com/office/drawing/2014/main" id="{9B1F2146-549D-3C40-8FD2-081B79A3E72E}"/>
              </a:ext>
            </a:extLst>
          </p:cNvPr>
          <p:cNvPicPr>
            <a:picLocks noChangeAspect="1"/>
          </p:cNvPicPr>
          <p:nvPr/>
        </p:nvPicPr>
        <p:blipFill>
          <a:blip r:embed="rId8"/>
          <a:stretch>
            <a:fillRect/>
          </a:stretch>
        </p:blipFill>
        <p:spPr>
          <a:xfrm>
            <a:off x="1480717" y="204286"/>
            <a:ext cx="558615" cy="640080"/>
          </a:xfrm>
          <a:prstGeom prst="rect">
            <a:avLst/>
          </a:prstGeom>
        </p:spPr>
      </p:pic>
      <p:pic>
        <p:nvPicPr>
          <p:cNvPr id="23" name="Picture 22">
            <a:extLst>
              <a:ext uri="{FF2B5EF4-FFF2-40B4-BE49-F238E27FC236}">
                <a16:creationId xmlns:a16="http://schemas.microsoft.com/office/drawing/2014/main" id="{20D74E9F-549C-8649-94B9-007A39C734FA}"/>
              </a:ext>
            </a:extLst>
          </p:cNvPr>
          <p:cNvPicPr>
            <a:picLocks noChangeAspect="1"/>
          </p:cNvPicPr>
          <p:nvPr/>
        </p:nvPicPr>
        <p:blipFill>
          <a:blip r:embed="rId9"/>
          <a:stretch>
            <a:fillRect/>
          </a:stretch>
        </p:blipFill>
        <p:spPr>
          <a:xfrm>
            <a:off x="4652165" y="208732"/>
            <a:ext cx="1371600" cy="1371600"/>
          </a:xfrm>
          <a:prstGeom prst="rect">
            <a:avLst/>
          </a:prstGeom>
        </p:spPr>
      </p:pic>
      <p:pic>
        <p:nvPicPr>
          <p:cNvPr id="32" name="Picture 31">
            <a:extLst>
              <a:ext uri="{FF2B5EF4-FFF2-40B4-BE49-F238E27FC236}">
                <a16:creationId xmlns:a16="http://schemas.microsoft.com/office/drawing/2014/main" id="{56ED6404-3F6A-3542-B095-67D9DB283DAC}"/>
              </a:ext>
            </a:extLst>
          </p:cNvPr>
          <p:cNvPicPr>
            <a:picLocks noChangeAspect="1"/>
          </p:cNvPicPr>
          <p:nvPr/>
        </p:nvPicPr>
        <p:blipFill>
          <a:blip r:embed="rId10"/>
          <a:stretch>
            <a:fillRect/>
          </a:stretch>
        </p:blipFill>
        <p:spPr>
          <a:xfrm>
            <a:off x="2936797" y="208732"/>
            <a:ext cx="1371600" cy="1371600"/>
          </a:xfrm>
          <a:prstGeom prst="rect">
            <a:avLst/>
          </a:prstGeom>
        </p:spPr>
      </p:pic>
      <p:graphicFrame>
        <p:nvGraphicFramePr>
          <p:cNvPr id="33" name="Table 32">
            <a:extLst>
              <a:ext uri="{FF2B5EF4-FFF2-40B4-BE49-F238E27FC236}">
                <a16:creationId xmlns:a16="http://schemas.microsoft.com/office/drawing/2014/main" id="{915E2492-3816-DA4C-86AC-C7384BA1EE16}"/>
              </a:ext>
            </a:extLst>
          </p:cNvPr>
          <p:cNvGraphicFramePr>
            <a:graphicFrameLocks noGrp="1"/>
          </p:cNvGraphicFramePr>
          <p:nvPr>
            <p:extLst>
              <p:ext uri="{D42A27DB-BD31-4B8C-83A1-F6EECF244321}">
                <p14:modId xmlns:p14="http://schemas.microsoft.com/office/powerpoint/2010/main" val="3966779276"/>
              </p:ext>
            </p:extLst>
          </p:nvPr>
        </p:nvGraphicFramePr>
        <p:xfrm>
          <a:off x="216806" y="1759570"/>
          <a:ext cx="8707220" cy="2286000"/>
        </p:xfrm>
        <a:graphic>
          <a:graphicData uri="http://schemas.openxmlformats.org/drawingml/2006/table">
            <a:tbl>
              <a:tblPr firstCol="1" bandRow="1">
                <a:tableStyleId>{5C22544A-7EE6-4342-B048-85BDC9FD1C3A}</a:tableStyleId>
              </a:tblPr>
              <a:tblGrid>
                <a:gridCol w="839484">
                  <a:extLst>
                    <a:ext uri="{9D8B030D-6E8A-4147-A177-3AD203B41FA5}">
                      <a16:colId xmlns:a16="http://schemas.microsoft.com/office/drawing/2014/main" val="1649816925"/>
                    </a:ext>
                  </a:extLst>
                </a:gridCol>
                <a:gridCol w="1828800">
                  <a:extLst>
                    <a:ext uri="{9D8B030D-6E8A-4147-A177-3AD203B41FA5}">
                      <a16:colId xmlns:a16="http://schemas.microsoft.com/office/drawing/2014/main" val="4032869405"/>
                    </a:ext>
                  </a:extLst>
                </a:gridCol>
                <a:gridCol w="1718441">
                  <a:extLst>
                    <a:ext uri="{9D8B030D-6E8A-4147-A177-3AD203B41FA5}">
                      <a16:colId xmlns:a16="http://schemas.microsoft.com/office/drawing/2014/main" val="3099725403"/>
                    </a:ext>
                  </a:extLst>
                </a:gridCol>
                <a:gridCol w="2475186">
                  <a:extLst>
                    <a:ext uri="{9D8B030D-6E8A-4147-A177-3AD203B41FA5}">
                      <a16:colId xmlns:a16="http://schemas.microsoft.com/office/drawing/2014/main" val="2659062856"/>
                    </a:ext>
                  </a:extLst>
                </a:gridCol>
                <a:gridCol w="1845309">
                  <a:extLst>
                    <a:ext uri="{9D8B030D-6E8A-4147-A177-3AD203B41FA5}">
                      <a16:colId xmlns:a16="http://schemas.microsoft.com/office/drawing/2014/main" val="3966969205"/>
                    </a:ext>
                  </a:extLst>
                </a:gridCol>
              </a:tblGrid>
              <a:tr h="164592">
                <a:tc>
                  <a:txBody>
                    <a:bodyPr/>
                    <a:lstStyle/>
                    <a:p>
                      <a:r>
                        <a:rPr lang="en-US" sz="1200" dirty="0"/>
                        <a:t>Lead</a:t>
                      </a:r>
                    </a:p>
                  </a:txBody>
                  <a:tcPr/>
                </a:tc>
                <a:tc>
                  <a:txBody>
                    <a:bodyPr/>
                    <a:lstStyle/>
                    <a:p>
                      <a:r>
                        <a:rPr lang="en-US" sz="1200" b="1" dirty="0"/>
                        <a:t>Bob Hohman</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b="1" dirty="0"/>
                        <a:t>Justin Lack</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b="1" dirty="0"/>
                        <a:t>Mariam </a:t>
                      </a:r>
                      <a:r>
                        <a:rPr lang="en-US" sz="1200" b="1" dirty="0" err="1"/>
                        <a:t>Quiñones</a:t>
                      </a:r>
                      <a:endParaRPr lang="en-US" sz="1200" b="1"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b="1" dirty="0"/>
                        <a:t>Dean </a:t>
                      </a:r>
                      <a:r>
                        <a:rPr lang="en-US" sz="1200" b="1" dirty="0" err="1"/>
                        <a:t>Follmann</a:t>
                      </a:r>
                      <a:endParaRPr lang="en-US" sz="1200" b="1" dirty="0"/>
                    </a:p>
                  </a:txBody>
                  <a:tcPr/>
                </a:tc>
                <a:extLst>
                  <a:ext uri="{0D108BD9-81ED-4DB2-BD59-A6C34878D82A}">
                    <a16:rowId xmlns:a16="http://schemas.microsoft.com/office/drawing/2014/main" val="480419002"/>
                  </a:ext>
                </a:extLst>
              </a:tr>
              <a:tr h="384048">
                <a:tc>
                  <a:txBody>
                    <a:bodyPr/>
                    <a:lstStyle/>
                    <a:p>
                      <a:r>
                        <a:rPr lang="en-US" sz="1200" dirty="0"/>
                        <a:t>Org</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Research Technologies Branch (</a:t>
                      </a:r>
                      <a:r>
                        <a:rPr lang="en-US" sz="1200" b="1" dirty="0"/>
                        <a:t>RTB</a:t>
                      </a:r>
                      <a:r>
                        <a:rPr lang="en-US" sz="1200" dirty="0"/>
                        <a:t>/DIR)</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NIAID Collaborative Bioinformatics Resource (</a:t>
                      </a:r>
                      <a:r>
                        <a:rPr lang="en-US" sz="1200" b="1" dirty="0"/>
                        <a:t>NCBR</a:t>
                      </a:r>
                      <a:r>
                        <a:rPr lang="en-US" sz="1200" dirty="0"/>
                        <a:t>/DIR)</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Bioinformatics &amp; Computational Biosciences Branch (</a:t>
                      </a:r>
                      <a:r>
                        <a:rPr lang="en-US" sz="1200" b="1" dirty="0"/>
                        <a:t>BCBB</a:t>
                      </a:r>
                      <a:r>
                        <a:rPr lang="en-US" sz="1200" dirty="0"/>
                        <a:t>/OCICB)</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Biostatistics Research Branch (</a:t>
                      </a:r>
                      <a:r>
                        <a:rPr lang="en-US" sz="1200" b="1" dirty="0"/>
                        <a:t>BRB</a:t>
                      </a:r>
                      <a:r>
                        <a:rPr lang="en-US" sz="1200" dirty="0"/>
                        <a:t>/DCR)</a:t>
                      </a:r>
                    </a:p>
                  </a:txBody>
                  <a:tcPr/>
                </a:tc>
                <a:extLst>
                  <a:ext uri="{0D108BD9-81ED-4DB2-BD59-A6C34878D82A}">
                    <a16:rowId xmlns:a16="http://schemas.microsoft.com/office/drawing/2014/main" val="908029333"/>
                  </a:ext>
                </a:extLst>
              </a:tr>
              <a:tr h="493776">
                <a:tc>
                  <a:txBody>
                    <a:bodyPr/>
                    <a:lstStyle/>
                    <a:p>
                      <a:r>
                        <a:rPr lang="en-US" sz="1200" dirty="0"/>
                        <a:t>Resources</a:t>
                      </a:r>
                    </a:p>
                  </a:txBody>
                  <a:tcPr/>
                </a:tc>
                <a:tc>
                  <a:txBody>
                    <a:bodyPr/>
                    <a:lstStyle/>
                    <a:p>
                      <a:r>
                        <a:rPr lang="en-US" sz="1200" dirty="0"/>
                        <a:t>Microscopy; Genomics; Flow Cytometry; Structural Biology; Visual &amp; Medical Arts</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4 bioinformaticians, 1 sequencing support tech</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14+ bioinformaticians</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24 biostatisticians</a:t>
                      </a:r>
                    </a:p>
                  </a:txBody>
                  <a:tcPr/>
                </a:tc>
                <a:extLst>
                  <a:ext uri="{0D108BD9-81ED-4DB2-BD59-A6C34878D82A}">
                    <a16:rowId xmlns:a16="http://schemas.microsoft.com/office/drawing/2014/main" val="892382154"/>
                  </a:ext>
                </a:extLst>
              </a:tr>
              <a:tr h="164592">
                <a:tc>
                  <a:txBody>
                    <a:bodyPr/>
                    <a:lstStyle/>
                    <a:p>
                      <a:r>
                        <a:rPr lang="en-US" sz="1200" dirty="0"/>
                        <a:t>Location</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Campus, RML, </a:t>
                      </a:r>
                      <a:r>
                        <a:rPr lang="en-US" sz="1200" dirty="0" err="1"/>
                        <a:t>Twinbrook</a:t>
                      </a:r>
                      <a:endParaRPr lang="en-US" sz="12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Building 29</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Building 31, RML, 5601 Fishers Lane</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5601 Fishers Lane</a:t>
                      </a:r>
                    </a:p>
                  </a:txBody>
                  <a:tcPr/>
                </a:tc>
                <a:extLst>
                  <a:ext uri="{0D108BD9-81ED-4DB2-BD59-A6C34878D82A}">
                    <a16:rowId xmlns:a16="http://schemas.microsoft.com/office/drawing/2014/main" val="1234108594"/>
                  </a:ext>
                </a:extLst>
              </a:tr>
              <a:tr h="164592">
                <a:tc>
                  <a:txBody>
                    <a:bodyPr/>
                    <a:lstStyle/>
                    <a:p>
                      <a:r>
                        <a:rPr lang="en-US" sz="1200" dirty="0"/>
                        <a:t>Web</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hlinkClick r:id="rId11"/>
                        </a:rPr>
                        <a:t>https://myrtb.nih.gov</a:t>
                      </a:r>
                      <a:endParaRPr lang="en-US" sz="12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hlinkClick r:id="rId12"/>
                        </a:rPr>
                        <a:t>https://ncbr.ncifcrf.gov</a:t>
                      </a:r>
                      <a:endParaRPr lang="en-US" sz="12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hlinkClick r:id="rId13"/>
                        </a:rPr>
                        <a:t>https://bioinformatics.niaid.nih.gov</a:t>
                      </a:r>
                      <a:endParaRPr lang="en-US" sz="12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hlinkClick r:id="rId14"/>
                        </a:rPr>
                        <a:t>https://www.niaid.nih.gov</a:t>
                      </a:r>
                      <a:endParaRPr lang="en-US" sz="1200" dirty="0"/>
                    </a:p>
                  </a:txBody>
                  <a:tcPr/>
                </a:tc>
                <a:extLst>
                  <a:ext uri="{0D108BD9-81ED-4DB2-BD59-A6C34878D82A}">
                    <a16:rowId xmlns:a16="http://schemas.microsoft.com/office/drawing/2014/main" val="1859579620"/>
                  </a:ext>
                </a:extLst>
              </a:tr>
            </a:tbl>
          </a:graphicData>
        </a:graphic>
      </p:graphicFrame>
    </p:spTree>
    <p:extLst>
      <p:ext uri="{BB962C8B-B14F-4D97-AF65-F5344CB8AC3E}">
        <p14:creationId xmlns:p14="http://schemas.microsoft.com/office/powerpoint/2010/main" val="2204166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A6AC-980A-E740-B29D-8298CA5992E3}"/>
              </a:ext>
            </a:extLst>
          </p:cNvPr>
          <p:cNvSpPr>
            <a:spLocks noGrp="1"/>
          </p:cNvSpPr>
          <p:nvPr>
            <p:ph type="title"/>
          </p:nvPr>
        </p:nvSpPr>
        <p:spPr/>
        <p:txBody>
          <a:bodyPr/>
          <a:lstStyle/>
          <a:p>
            <a:r>
              <a:rPr lang="en-US" dirty="0"/>
              <a:t>Locus</a:t>
            </a:r>
          </a:p>
        </p:txBody>
      </p:sp>
      <p:sp>
        <p:nvSpPr>
          <p:cNvPr id="3" name="Content Placeholder 2">
            <a:extLst>
              <a:ext uri="{FF2B5EF4-FFF2-40B4-BE49-F238E27FC236}">
                <a16:creationId xmlns:a16="http://schemas.microsoft.com/office/drawing/2014/main" id="{066704CC-5102-8C47-BF9B-83D6786705DD}"/>
              </a:ext>
            </a:extLst>
          </p:cNvPr>
          <p:cNvSpPr>
            <a:spLocks noGrp="1"/>
          </p:cNvSpPr>
          <p:nvPr>
            <p:ph sz="half" idx="1"/>
          </p:nvPr>
        </p:nvSpPr>
        <p:spPr>
          <a:xfrm>
            <a:off x="457200" y="1200151"/>
            <a:ext cx="3876675" cy="3394472"/>
          </a:xfrm>
        </p:spPr>
        <p:txBody>
          <a:bodyPr>
            <a:normAutofit fontScale="77500" lnSpcReduction="20000"/>
          </a:bodyPr>
          <a:lstStyle/>
          <a:p>
            <a:pPr marL="0" indent="0">
              <a:buNone/>
            </a:pPr>
            <a:r>
              <a:rPr lang="en-US" b="1" dirty="0"/>
              <a:t>Summary</a:t>
            </a:r>
          </a:p>
          <a:p>
            <a:r>
              <a:rPr lang="en-US" dirty="0"/>
              <a:t>Key features: storage, GPUs, no cost!</a:t>
            </a:r>
          </a:p>
          <a:p>
            <a:r>
              <a:rPr lang="en-US" dirty="0"/>
              <a:t>Optimized for genomic analyses</a:t>
            </a:r>
          </a:p>
          <a:p>
            <a:r>
              <a:rPr lang="en-US" dirty="0"/>
              <a:t>Well-positioned for artificial intelligence and image analysis (medical and microscopy)</a:t>
            </a:r>
          </a:p>
        </p:txBody>
      </p:sp>
      <p:sp>
        <p:nvSpPr>
          <p:cNvPr id="6" name="Content Placeholder 5">
            <a:extLst>
              <a:ext uri="{FF2B5EF4-FFF2-40B4-BE49-F238E27FC236}">
                <a16:creationId xmlns:a16="http://schemas.microsoft.com/office/drawing/2014/main" id="{7F9B72F8-6F0D-417E-8CAB-D5B63A867A78}"/>
              </a:ext>
            </a:extLst>
          </p:cNvPr>
          <p:cNvSpPr>
            <a:spLocks noGrp="1"/>
          </p:cNvSpPr>
          <p:nvPr>
            <p:ph sz="half" idx="2"/>
          </p:nvPr>
        </p:nvSpPr>
        <p:spPr>
          <a:xfrm>
            <a:off x="4487589" y="1200150"/>
            <a:ext cx="4361136" cy="3809999"/>
          </a:xfrm>
        </p:spPr>
        <p:txBody>
          <a:bodyPr>
            <a:normAutofit fontScale="77500" lnSpcReduction="20000"/>
          </a:bodyPr>
          <a:lstStyle/>
          <a:p>
            <a:pPr marL="0" indent="0">
              <a:buNone/>
            </a:pPr>
            <a:r>
              <a:rPr lang="en-US" b="1" dirty="0"/>
              <a:t>Compute</a:t>
            </a:r>
          </a:p>
          <a:p>
            <a:r>
              <a:rPr lang="en-US" dirty="0"/>
              <a:t>170 regular nodes (256 GB memory, 16 cores)</a:t>
            </a:r>
          </a:p>
          <a:p>
            <a:r>
              <a:rPr lang="en-US" dirty="0"/>
              <a:t>14 GPU nodes (24 GB memory, 4 GPUs)</a:t>
            </a:r>
          </a:p>
          <a:p>
            <a:r>
              <a:rPr lang="en-US" dirty="0"/>
              <a:t>2 high-memory nodes (768 GB, 32 cores)</a:t>
            </a:r>
          </a:p>
          <a:p>
            <a:r>
              <a:rPr lang="en-US" dirty="0"/>
              <a:t>2 super-high-memory nodes (3 TB, 32 cores)</a:t>
            </a:r>
          </a:p>
          <a:p>
            <a:endParaRPr lang="en-US" dirty="0"/>
          </a:p>
          <a:p>
            <a:pPr marL="0" indent="0">
              <a:buNone/>
            </a:pPr>
            <a:r>
              <a:rPr lang="en-US" b="1" dirty="0"/>
              <a:t>Storage</a:t>
            </a:r>
          </a:p>
          <a:p>
            <a:r>
              <a:rPr lang="en-US" dirty="0"/>
              <a:t>Total storage: 2.2+ PB</a:t>
            </a:r>
          </a:p>
          <a:p>
            <a:r>
              <a:rPr lang="en-US" dirty="0"/>
              <a:t>No quotas on storage; 90-day backup</a:t>
            </a:r>
          </a:p>
          <a:p>
            <a:endParaRPr lang="en-US" dirty="0"/>
          </a:p>
          <a:p>
            <a:pPr marL="0" indent="0">
              <a:buNone/>
            </a:pPr>
            <a:r>
              <a:rPr lang="en-US" b="1" dirty="0"/>
              <a:t>Additional</a:t>
            </a:r>
            <a:r>
              <a:rPr lang="en-US" dirty="0"/>
              <a:t> Features</a:t>
            </a:r>
          </a:p>
          <a:p>
            <a:r>
              <a:rPr lang="en-US" dirty="0"/>
              <a:t>56 GB/s </a:t>
            </a:r>
            <a:r>
              <a:rPr lang="en-US" dirty="0" err="1"/>
              <a:t>Infiniband</a:t>
            </a:r>
            <a:endParaRPr lang="en-US" dirty="0"/>
          </a:p>
          <a:p>
            <a:r>
              <a:rPr lang="en-US" dirty="0"/>
              <a:t>Fast file transfer with Globus</a:t>
            </a:r>
          </a:p>
          <a:p>
            <a:r>
              <a:rPr lang="en-US" dirty="0"/>
              <a:t>400+ apps with ability to easily add more</a:t>
            </a:r>
          </a:p>
          <a:p>
            <a:r>
              <a:rPr lang="en-US" dirty="0"/>
              <a:t>Singularity containers</a:t>
            </a:r>
          </a:p>
          <a:p>
            <a:endParaRPr lang="en-US" dirty="0"/>
          </a:p>
          <a:p>
            <a:endParaRPr lang="en-US" dirty="0"/>
          </a:p>
          <a:p>
            <a:endParaRPr lang="en-US" dirty="0"/>
          </a:p>
        </p:txBody>
      </p:sp>
      <p:pic>
        <p:nvPicPr>
          <p:cNvPr id="7" name="Picture 7">
            <a:extLst>
              <a:ext uri="{FF2B5EF4-FFF2-40B4-BE49-F238E27FC236}">
                <a16:creationId xmlns:a16="http://schemas.microsoft.com/office/drawing/2014/main" id="{153CD0A0-D9F7-44EA-9C67-E143216E6A20}"/>
              </a:ext>
            </a:extLst>
          </p:cNvPr>
          <p:cNvPicPr>
            <a:picLocks noChangeAspect="1"/>
          </p:cNvPicPr>
          <p:nvPr/>
        </p:nvPicPr>
        <p:blipFill>
          <a:blip r:embed="rId3"/>
          <a:stretch>
            <a:fillRect/>
          </a:stretch>
        </p:blipFill>
        <p:spPr>
          <a:xfrm>
            <a:off x="544238" y="2698058"/>
            <a:ext cx="3608661" cy="2050775"/>
          </a:xfrm>
          <a:prstGeom prst="rect">
            <a:avLst/>
          </a:prstGeom>
        </p:spPr>
      </p:pic>
      <p:sp>
        <p:nvSpPr>
          <p:cNvPr id="10" name="Explosion 2 9">
            <a:extLst>
              <a:ext uri="{FF2B5EF4-FFF2-40B4-BE49-F238E27FC236}">
                <a16:creationId xmlns:a16="http://schemas.microsoft.com/office/drawing/2014/main" id="{8D22B9B2-6167-904C-959B-1EACDF370427}"/>
              </a:ext>
            </a:extLst>
          </p:cNvPr>
          <p:cNvSpPr/>
          <p:nvPr/>
        </p:nvSpPr>
        <p:spPr>
          <a:xfrm>
            <a:off x="96022" y="2571749"/>
            <a:ext cx="4475978" cy="2438399"/>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BCBB are power users and advise you on use!</a:t>
            </a:r>
          </a:p>
        </p:txBody>
      </p:sp>
    </p:spTree>
    <p:extLst>
      <p:ext uri="{BB962C8B-B14F-4D97-AF65-F5344CB8AC3E}">
        <p14:creationId xmlns:p14="http://schemas.microsoft.com/office/powerpoint/2010/main" val="129638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3BE19BF-8383-45C2-A95F-F5E953391A6A}"/>
              </a:ext>
            </a:extLst>
          </p:cNvPr>
          <p:cNvPicPr>
            <a:picLocks noChangeAspect="1"/>
          </p:cNvPicPr>
          <p:nvPr/>
        </p:nvPicPr>
        <p:blipFill>
          <a:blip r:embed="rId2"/>
          <a:stretch>
            <a:fillRect/>
          </a:stretch>
        </p:blipFill>
        <p:spPr>
          <a:xfrm>
            <a:off x="123168" y="1200151"/>
            <a:ext cx="5433427" cy="3524249"/>
          </a:xfrm>
          <a:prstGeom prst="rect">
            <a:avLst/>
          </a:prstGeom>
        </p:spPr>
      </p:pic>
      <p:sp>
        <p:nvSpPr>
          <p:cNvPr id="2" name="Title 1">
            <a:extLst>
              <a:ext uri="{FF2B5EF4-FFF2-40B4-BE49-F238E27FC236}">
                <a16:creationId xmlns:a16="http://schemas.microsoft.com/office/drawing/2014/main" id="{2D991993-04F6-6046-B1A5-119269DCE3AF}"/>
              </a:ext>
            </a:extLst>
          </p:cNvPr>
          <p:cNvSpPr>
            <a:spLocks noGrp="1"/>
          </p:cNvSpPr>
          <p:nvPr>
            <p:ph type="title"/>
          </p:nvPr>
        </p:nvSpPr>
        <p:spPr/>
        <p:txBody>
          <a:bodyPr/>
          <a:lstStyle/>
          <a:p>
            <a:r>
              <a:rPr lang="en-US" dirty="0"/>
              <a:t>https://</a:t>
            </a:r>
            <a:r>
              <a:rPr lang="en-US" dirty="0" err="1"/>
              <a:t>bioinformatics.niaid.nih.gov</a:t>
            </a:r>
            <a:endParaRPr lang="en-US" dirty="0"/>
          </a:p>
        </p:txBody>
      </p:sp>
      <p:sp>
        <p:nvSpPr>
          <p:cNvPr id="3" name="Content Placeholder 2">
            <a:extLst>
              <a:ext uri="{FF2B5EF4-FFF2-40B4-BE49-F238E27FC236}">
                <a16:creationId xmlns:a16="http://schemas.microsoft.com/office/drawing/2014/main" id="{FF2E2236-F46F-DE48-87D6-F02AAA56F332}"/>
              </a:ext>
            </a:extLst>
          </p:cNvPr>
          <p:cNvSpPr>
            <a:spLocks noGrp="1"/>
          </p:cNvSpPr>
          <p:nvPr>
            <p:ph idx="1"/>
          </p:nvPr>
        </p:nvSpPr>
        <p:spPr>
          <a:xfrm>
            <a:off x="5629275" y="1200150"/>
            <a:ext cx="3391557" cy="3818217"/>
          </a:xfrm>
        </p:spPr>
        <p:txBody>
          <a:bodyPr>
            <a:normAutofit fontScale="77500" lnSpcReduction="20000"/>
          </a:bodyPr>
          <a:lstStyle/>
          <a:p>
            <a:pPr marL="0" indent="0">
              <a:buNone/>
            </a:pPr>
            <a:r>
              <a:rPr lang="en-US" b="1" dirty="0"/>
              <a:t>One-Stop Shop for NIAID Bioinformatics</a:t>
            </a:r>
          </a:p>
          <a:p>
            <a:pPr marL="0" indent="0">
              <a:buNone/>
            </a:pPr>
            <a:endParaRPr lang="en-US" dirty="0"/>
          </a:p>
          <a:p>
            <a:pPr marL="0" indent="0">
              <a:buNone/>
            </a:pPr>
            <a:r>
              <a:rPr lang="en-US" b="1" dirty="0"/>
              <a:t>Consulting Services</a:t>
            </a:r>
          </a:p>
          <a:p>
            <a:r>
              <a:rPr lang="en-US" dirty="0"/>
              <a:t>Form</a:t>
            </a:r>
          </a:p>
          <a:p>
            <a:r>
              <a:rPr lang="en-US" u="sng" dirty="0">
                <a:hlinkClick r:id="rId3"/>
              </a:rPr>
              <a:t>bioinformatics@niaid.nih.gov</a:t>
            </a:r>
            <a:endParaRPr lang="en-US" u="sng" dirty="0"/>
          </a:p>
          <a:p>
            <a:pPr marL="0" indent="0">
              <a:buNone/>
            </a:pPr>
            <a:endParaRPr lang="en-US" b="1" dirty="0"/>
          </a:p>
          <a:p>
            <a:pPr marL="0" indent="0">
              <a:buNone/>
            </a:pPr>
            <a:r>
              <a:rPr lang="en-US" b="1" dirty="0"/>
              <a:t>Software Development &amp; Infrastructure</a:t>
            </a:r>
          </a:p>
          <a:p>
            <a:r>
              <a:rPr lang="en-US" dirty="0"/>
              <a:t>Custom application development</a:t>
            </a:r>
          </a:p>
          <a:p>
            <a:r>
              <a:rPr lang="en-US" dirty="0"/>
              <a:t>Database development</a:t>
            </a:r>
          </a:p>
          <a:p>
            <a:r>
              <a:rPr lang="en-US" dirty="0"/>
              <a:t>Custom scripting</a:t>
            </a:r>
          </a:p>
        </p:txBody>
      </p:sp>
    </p:spTree>
    <p:extLst>
      <p:ext uri="{BB962C8B-B14F-4D97-AF65-F5344CB8AC3E}">
        <p14:creationId xmlns:p14="http://schemas.microsoft.com/office/powerpoint/2010/main" val="364418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AED74-CB7A-A143-9137-332CB68E8E83}"/>
              </a:ext>
            </a:extLst>
          </p:cNvPr>
          <p:cNvSpPr>
            <a:spLocks noGrp="1"/>
          </p:cNvSpPr>
          <p:nvPr>
            <p:ph type="title"/>
          </p:nvPr>
        </p:nvSpPr>
        <p:spPr/>
        <p:txBody>
          <a:bodyPr/>
          <a:lstStyle/>
          <a:p>
            <a:r>
              <a:rPr lang="en-US" dirty="0"/>
              <a:t>Training Materials</a:t>
            </a:r>
          </a:p>
        </p:txBody>
      </p:sp>
      <p:pic>
        <p:nvPicPr>
          <p:cNvPr id="2" name="Picture 2">
            <a:extLst>
              <a:ext uri="{FF2B5EF4-FFF2-40B4-BE49-F238E27FC236}">
                <a16:creationId xmlns:a16="http://schemas.microsoft.com/office/drawing/2014/main" id="{FFB09DC9-0F98-4D2A-81BC-4B74862CFA05}"/>
              </a:ext>
            </a:extLst>
          </p:cNvPr>
          <p:cNvPicPr>
            <a:picLocks noGrp="1" noChangeAspect="1"/>
          </p:cNvPicPr>
          <p:nvPr>
            <p:ph sz="half" idx="1"/>
          </p:nvPr>
        </p:nvPicPr>
        <p:blipFill>
          <a:blip r:embed="rId2"/>
          <a:stretch>
            <a:fillRect/>
          </a:stretch>
        </p:blipFill>
        <p:spPr>
          <a:xfrm>
            <a:off x="371475" y="1063229"/>
            <a:ext cx="4038600" cy="3376164"/>
          </a:xfrm>
          <a:prstGeom prst="rect">
            <a:avLst/>
          </a:prstGeom>
        </p:spPr>
      </p:pic>
      <p:sp>
        <p:nvSpPr>
          <p:cNvPr id="6" name="Content Placeholder 5">
            <a:extLst>
              <a:ext uri="{FF2B5EF4-FFF2-40B4-BE49-F238E27FC236}">
                <a16:creationId xmlns:a16="http://schemas.microsoft.com/office/drawing/2014/main" id="{5DE48813-7BCD-4A52-8032-792FA1E41A39}"/>
              </a:ext>
            </a:extLst>
          </p:cNvPr>
          <p:cNvSpPr>
            <a:spLocks noGrp="1"/>
          </p:cNvSpPr>
          <p:nvPr>
            <p:ph sz="half" idx="2"/>
          </p:nvPr>
        </p:nvSpPr>
        <p:spPr/>
        <p:txBody>
          <a:bodyPr vert="horz" lIns="91440" tIns="45720" rIns="91440" bIns="45720" rtlCol="0" anchor="t">
            <a:normAutofit/>
          </a:bodyPr>
          <a:lstStyle/>
          <a:p>
            <a:r>
              <a:rPr lang="en-US" dirty="0">
                <a:cs typeface="Calibri"/>
              </a:rPr>
              <a:t>On-demand, publicly available</a:t>
            </a:r>
            <a:endParaRPr lang="en-US" dirty="0"/>
          </a:p>
          <a:p>
            <a:pPr marL="556895" lvl="1" indent="-213995"/>
            <a:r>
              <a:rPr lang="en-US" dirty="0">
                <a:cs typeface="Calibri"/>
              </a:rPr>
              <a:t>Slides (SlideShare)</a:t>
            </a:r>
          </a:p>
          <a:p>
            <a:pPr marL="556895" lvl="1" indent="-213995"/>
            <a:r>
              <a:rPr lang="en-US" dirty="0">
                <a:cs typeface="Calibri"/>
              </a:rPr>
              <a:t>Video (YouTube)</a:t>
            </a:r>
          </a:p>
          <a:p>
            <a:pPr marL="556895" lvl="1" indent="-213995"/>
            <a:r>
              <a:rPr lang="en-US" dirty="0">
                <a:cs typeface="Calibri"/>
              </a:rPr>
              <a:t>Code (GitHub)</a:t>
            </a:r>
          </a:p>
          <a:p>
            <a:pPr marL="556895" lvl="1" indent="-213995"/>
            <a:r>
              <a:rPr lang="en-US" dirty="0">
                <a:cs typeface="Calibri"/>
              </a:rPr>
              <a:t>Sample data (AWS)</a:t>
            </a:r>
          </a:p>
          <a:p>
            <a:endParaRPr lang="en-US" dirty="0">
              <a:cs typeface="Calibri"/>
            </a:endParaRPr>
          </a:p>
          <a:p>
            <a:r>
              <a:rPr lang="en-US" dirty="0">
                <a:cs typeface="Calibri"/>
              </a:rPr>
              <a:t>Optimized for NIAID science and resources!</a:t>
            </a:r>
          </a:p>
        </p:txBody>
      </p:sp>
    </p:spTree>
    <p:extLst>
      <p:ext uri="{BB962C8B-B14F-4D97-AF65-F5344CB8AC3E}">
        <p14:creationId xmlns:p14="http://schemas.microsoft.com/office/powerpoint/2010/main" val="373714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B77E64-61A9-3142-B448-6EC5C93F68B1}"/>
              </a:ext>
            </a:extLst>
          </p:cNvPr>
          <p:cNvSpPr>
            <a:spLocks noGrp="1"/>
          </p:cNvSpPr>
          <p:nvPr>
            <p:ph type="title"/>
          </p:nvPr>
        </p:nvSpPr>
        <p:spPr>
          <a:xfrm>
            <a:off x="3756270" y="196454"/>
            <a:ext cx="5258462" cy="857250"/>
          </a:xfrm>
        </p:spPr>
        <p:txBody>
          <a:bodyPr>
            <a:normAutofit fontScale="90000"/>
          </a:bodyPr>
          <a:lstStyle/>
          <a:p>
            <a:pPr algn="l"/>
            <a:r>
              <a:rPr lang="en-US" dirty="0"/>
              <a:t>Hands-On Training This Week!</a:t>
            </a:r>
            <a:br>
              <a:rPr lang="en-US" dirty="0"/>
            </a:br>
            <a:r>
              <a:rPr lang="en-US" sz="2200" u="sng" dirty="0">
                <a:hlinkClick r:id="rId2"/>
              </a:rPr>
              <a:t>https://niaid.github.io/RML/</a:t>
            </a:r>
            <a:r>
              <a:rPr lang="en-US" sz="2200" dirty="0"/>
              <a:t> </a:t>
            </a:r>
          </a:p>
        </p:txBody>
      </p:sp>
      <p:sp>
        <p:nvSpPr>
          <p:cNvPr id="5" name="Content Placeholder 4">
            <a:extLst>
              <a:ext uri="{FF2B5EF4-FFF2-40B4-BE49-F238E27FC236}">
                <a16:creationId xmlns:a16="http://schemas.microsoft.com/office/drawing/2014/main" id="{536FBFB2-79BD-F542-B6FF-552C375580C5}"/>
              </a:ext>
            </a:extLst>
          </p:cNvPr>
          <p:cNvSpPr>
            <a:spLocks noGrp="1"/>
          </p:cNvSpPr>
          <p:nvPr>
            <p:ph idx="1"/>
          </p:nvPr>
        </p:nvSpPr>
        <p:spPr>
          <a:xfrm>
            <a:off x="3756269" y="1466849"/>
            <a:ext cx="5115587" cy="3552825"/>
          </a:xfrm>
        </p:spPr>
        <p:txBody>
          <a:bodyPr vert="horz" lIns="91440" tIns="45720" rIns="91440" bIns="45720" rtlCol="0" anchor="t">
            <a:normAutofit fontScale="85000" lnSpcReduction="20000"/>
          </a:bodyPr>
          <a:lstStyle/>
          <a:p>
            <a:r>
              <a:rPr lang="en-US" b="1" dirty="0"/>
              <a:t>Science</a:t>
            </a:r>
            <a:r>
              <a:rPr lang="en-US" dirty="0"/>
              <a:t>: genomics, biostats, structural, microbiome, pathways analysis</a:t>
            </a:r>
          </a:p>
          <a:p>
            <a:endParaRPr lang="en-US" dirty="0"/>
          </a:p>
          <a:p>
            <a:r>
              <a:rPr lang="en-US" b="1" dirty="0"/>
              <a:t>Software</a:t>
            </a:r>
            <a:r>
              <a:rPr lang="en-US" dirty="0"/>
              <a:t>: </a:t>
            </a:r>
            <a:r>
              <a:rPr lang="en-US" dirty="0" err="1"/>
              <a:t>Nephele</a:t>
            </a:r>
            <a:r>
              <a:rPr lang="en-US" dirty="0"/>
              <a:t>, METAGENOTE, </a:t>
            </a:r>
            <a:r>
              <a:rPr lang="en-US" dirty="0" err="1"/>
              <a:t>ChimeraX</a:t>
            </a:r>
            <a:r>
              <a:rPr lang="en-US" dirty="0"/>
              <a:t>, </a:t>
            </a:r>
            <a:r>
              <a:rPr lang="en-US" dirty="0" err="1"/>
              <a:t>Geneious</a:t>
            </a:r>
            <a:r>
              <a:rPr lang="en-US" dirty="0"/>
              <a:t>, Prism, IPA</a:t>
            </a:r>
          </a:p>
          <a:p>
            <a:endParaRPr lang="en-US" dirty="0"/>
          </a:p>
          <a:p>
            <a:r>
              <a:rPr lang="en-US" b="1" dirty="0"/>
              <a:t>Languages</a:t>
            </a:r>
            <a:r>
              <a:rPr lang="en-US" dirty="0"/>
              <a:t>: UNIX, R, Python</a:t>
            </a:r>
          </a:p>
          <a:p>
            <a:endParaRPr lang="en-US" dirty="0"/>
          </a:p>
          <a:p>
            <a:r>
              <a:rPr lang="en-US" dirty="0"/>
              <a:t>One-on-one consultations</a:t>
            </a:r>
          </a:p>
          <a:p>
            <a:endParaRPr lang="en-US" dirty="0"/>
          </a:p>
          <a:p>
            <a:r>
              <a:rPr lang="en-US" dirty="0"/>
              <a:t>Virtual Reality demos</a:t>
            </a:r>
          </a:p>
        </p:txBody>
      </p:sp>
      <p:pic>
        <p:nvPicPr>
          <p:cNvPr id="9" name="Picture 8">
            <a:extLst>
              <a:ext uri="{FF2B5EF4-FFF2-40B4-BE49-F238E27FC236}">
                <a16:creationId xmlns:a16="http://schemas.microsoft.com/office/drawing/2014/main" id="{1F789749-F05F-A64B-8C41-42047AE0775D}"/>
              </a:ext>
            </a:extLst>
          </p:cNvPr>
          <p:cNvPicPr>
            <a:picLocks noChangeAspect="1"/>
          </p:cNvPicPr>
          <p:nvPr/>
        </p:nvPicPr>
        <p:blipFill>
          <a:blip r:embed="rId3"/>
          <a:stretch>
            <a:fillRect/>
          </a:stretch>
        </p:blipFill>
        <p:spPr>
          <a:xfrm>
            <a:off x="163287" y="0"/>
            <a:ext cx="3428338" cy="5143500"/>
          </a:xfrm>
          <a:prstGeom prst="rect">
            <a:avLst/>
          </a:prstGeom>
        </p:spPr>
      </p:pic>
    </p:spTree>
    <p:extLst>
      <p:ext uri="{BB962C8B-B14F-4D97-AF65-F5344CB8AC3E}">
        <p14:creationId xmlns:p14="http://schemas.microsoft.com/office/powerpoint/2010/main" val="586535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BC0B79-B08D-B94C-A688-E2AA858D80F9}"/>
              </a:ext>
            </a:extLst>
          </p:cNvPr>
          <p:cNvGrpSpPr/>
          <p:nvPr/>
        </p:nvGrpSpPr>
        <p:grpSpPr>
          <a:xfrm>
            <a:off x="409808" y="175632"/>
            <a:ext cx="8324386" cy="4684478"/>
            <a:chOff x="546410" y="234176"/>
            <a:chExt cx="11099180" cy="6245970"/>
          </a:xfrm>
        </p:grpSpPr>
        <p:pic>
          <p:nvPicPr>
            <p:cNvPr id="3" name="Picture 2">
              <a:extLst>
                <a:ext uri="{FF2B5EF4-FFF2-40B4-BE49-F238E27FC236}">
                  <a16:creationId xmlns:a16="http://schemas.microsoft.com/office/drawing/2014/main" id="{7290E48C-B8B1-F847-8EF0-68FEA4F4328E}"/>
                </a:ext>
              </a:extLst>
            </p:cNvPr>
            <p:cNvPicPr>
              <a:picLocks noChangeAspect="1"/>
            </p:cNvPicPr>
            <p:nvPr/>
          </p:nvPicPr>
          <p:blipFill>
            <a:blip r:embed="rId2"/>
            <a:stretch>
              <a:fillRect/>
            </a:stretch>
          </p:blipFill>
          <p:spPr>
            <a:xfrm>
              <a:off x="546410" y="917546"/>
              <a:ext cx="3962400" cy="5562600"/>
            </a:xfrm>
            <a:prstGeom prst="rect">
              <a:avLst/>
            </a:prstGeom>
          </p:spPr>
        </p:pic>
        <p:sp>
          <p:nvSpPr>
            <p:cNvPr id="22" name="TextBox 21">
              <a:extLst>
                <a:ext uri="{FF2B5EF4-FFF2-40B4-BE49-F238E27FC236}">
                  <a16:creationId xmlns:a16="http://schemas.microsoft.com/office/drawing/2014/main" id="{A6E1561A-D655-9543-A257-26DAE7623612}"/>
                </a:ext>
              </a:extLst>
            </p:cNvPr>
            <p:cNvSpPr txBox="1"/>
            <p:nvPr/>
          </p:nvSpPr>
          <p:spPr>
            <a:xfrm>
              <a:off x="4871549" y="920764"/>
              <a:ext cx="2811644"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Genomics</a:t>
              </a:r>
            </a:p>
            <a:p>
              <a:pPr marL="214313" indent="-214313">
                <a:buFont typeface="Arial" panose="020B0604020202020204" pitchFamily="34" charset="0"/>
                <a:buChar char="•"/>
              </a:pPr>
              <a:r>
                <a:rPr lang="en-US" sz="1350" dirty="0"/>
                <a:t>Metagenomics</a:t>
              </a:r>
            </a:p>
            <a:p>
              <a:pPr marL="214313" indent="-214313">
                <a:buFont typeface="Arial" panose="020B0604020202020204" pitchFamily="34" charset="0"/>
                <a:buChar char="•"/>
              </a:pPr>
              <a:r>
                <a:rPr lang="en-US" sz="1350" dirty="0"/>
                <a:t>Molecular microbiology</a:t>
              </a:r>
            </a:p>
            <a:p>
              <a:pPr marL="214313" indent="-214313">
                <a:buFont typeface="Arial" panose="020B0604020202020204" pitchFamily="34" charset="0"/>
                <a:buChar char="•"/>
              </a:pPr>
              <a:endParaRPr lang="en-US" sz="1350" dirty="0"/>
            </a:p>
          </p:txBody>
        </p:sp>
        <p:sp>
          <p:nvSpPr>
            <p:cNvPr id="25" name="TextBox 24">
              <a:extLst>
                <a:ext uri="{FF2B5EF4-FFF2-40B4-BE49-F238E27FC236}">
                  <a16:creationId xmlns:a16="http://schemas.microsoft.com/office/drawing/2014/main" id="{EEB7A963-73CA-D448-92D2-FE88CA543924}"/>
                </a:ext>
              </a:extLst>
            </p:cNvPr>
            <p:cNvSpPr txBox="1"/>
            <p:nvPr/>
          </p:nvSpPr>
          <p:spPr>
            <a:xfrm>
              <a:off x="7923265" y="917547"/>
              <a:ext cx="3722325" cy="1231107"/>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Deployable variant analysis pipeline for Hendra and </a:t>
              </a:r>
              <a:r>
                <a:rPr lang="en-US" sz="1350" dirty="0" err="1"/>
                <a:t>Nipah</a:t>
              </a:r>
              <a:r>
                <a:rPr lang="en-US" sz="1350" dirty="0"/>
                <a:t> viruses.  (PI: Robert Munford)</a:t>
              </a:r>
            </a:p>
            <a:p>
              <a:pPr marL="214313" indent="-214313">
                <a:buFont typeface="Arial" panose="020B0604020202020204" pitchFamily="34" charset="0"/>
                <a:buChar char="•"/>
              </a:pPr>
              <a:endParaRPr lang="en-US" sz="1350" dirty="0"/>
            </a:p>
          </p:txBody>
        </p:sp>
        <p:sp>
          <p:nvSpPr>
            <p:cNvPr id="26" name="TextBox 25">
              <a:extLst>
                <a:ext uri="{FF2B5EF4-FFF2-40B4-BE49-F238E27FC236}">
                  <a16:creationId xmlns:a16="http://schemas.microsoft.com/office/drawing/2014/main" id="{E3AE84CC-A66B-4E4C-A5CC-E9EDA80C9E16}"/>
                </a:ext>
              </a:extLst>
            </p:cNvPr>
            <p:cNvSpPr txBox="1"/>
            <p:nvPr/>
          </p:nvSpPr>
          <p:spPr>
            <a:xfrm>
              <a:off x="4891994" y="234176"/>
              <a:ext cx="2155207" cy="400109"/>
            </a:xfrm>
            <a:prstGeom prst="rect">
              <a:avLst/>
            </a:prstGeom>
            <a:noFill/>
          </p:spPr>
          <p:txBody>
            <a:bodyPr wrap="none" rtlCol="0">
              <a:spAutoFit/>
            </a:bodyPr>
            <a:lstStyle/>
            <a:p>
              <a:r>
                <a:rPr lang="en-US" sz="1350" dirty="0"/>
                <a:t>Top areas of interest</a:t>
              </a:r>
            </a:p>
          </p:txBody>
        </p:sp>
        <p:sp>
          <p:nvSpPr>
            <p:cNvPr id="27" name="TextBox 26">
              <a:extLst>
                <a:ext uri="{FF2B5EF4-FFF2-40B4-BE49-F238E27FC236}">
                  <a16:creationId xmlns:a16="http://schemas.microsoft.com/office/drawing/2014/main" id="{AB30D129-4E51-A54F-BF4D-0582E96A2C5B}"/>
                </a:ext>
              </a:extLst>
            </p:cNvPr>
            <p:cNvSpPr txBox="1"/>
            <p:nvPr/>
          </p:nvSpPr>
          <p:spPr>
            <a:xfrm>
              <a:off x="546410" y="234176"/>
              <a:ext cx="1254873" cy="400109"/>
            </a:xfrm>
            <a:prstGeom prst="rect">
              <a:avLst/>
            </a:prstGeom>
            <a:noFill/>
          </p:spPr>
          <p:txBody>
            <a:bodyPr wrap="none" rtlCol="0">
              <a:spAutoFit/>
            </a:bodyPr>
            <a:lstStyle/>
            <a:p>
              <a:r>
                <a:rPr lang="en-US" sz="1350" dirty="0"/>
                <a:t>Instructors</a:t>
              </a:r>
            </a:p>
          </p:txBody>
        </p:sp>
        <p:sp>
          <p:nvSpPr>
            <p:cNvPr id="28" name="TextBox 27">
              <a:extLst>
                <a:ext uri="{FF2B5EF4-FFF2-40B4-BE49-F238E27FC236}">
                  <a16:creationId xmlns:a16="http://schemas.microsoft.com/office/drawing/2014/main" id="{421AFE48-3DEE-3D4C-A12C-02921F4F1E64}"/>
                </a:ext>
              </a:extLst>
            </p:cNvPr>
            <p:cNvSpPr txBox="1"/>
            <p:nvPr/>
          </p:nvSpPr>
          <p:spPr>
            <a:xfrm>
              <a:off x="7923265" y="234176"/>
              <a:ext cx="2354405" cy="400109"/>
            </a:xfrm>
            <a:prstGeom prst="rect">
              <a:avLst/>
            </a:prstGeom>
            <a:noFill/>
          </p:spPr>
          <p:txBody>
            <a:bodyPr wrap="none" rtlCol="0">
              <a:spAutoFit/>
            </a:bodyPr>
            <a:lstStyle/>
            <a:p>
              <a:r>
                <a:rPr lang="en-US" sz="1350" dirty="0"/>
                <a:t>Sample Recent Project</a:t>
              </a:r>
            </a:p>
          </p:txBody>
        </p:sp>
        <p:sp>
          <p:nvSpPr>
            <p:cNvPr id="31" name="TextBox 30">
              <a:extLst>
                <a:ext uri="{FF2B5EF4-FFF2-40B4-BE49-F238E27FC236}">
                  <a16:creationId xmlns:a16="http://schemas.microsoft.com/office/drawing/2014/main" id="{DA72D67D-F1A9-7246-8BA3-98841F7D19D2}"/>
                </a:ext>
              </a:extLst>
            </p:cNvPr>
            <p:cNvSpPr txBox="1"/>
            <p:nvPr/>
          </p:nvSpPr>
          <p:spPr>
            <a:xfrm>
              <a:off x="4871549" y="2317865"/>
              <a:ext cx="2811643"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Genomics</a:t>
              </a:r>
            </a:p>
            <a:p>
              <a:pPr marL="214313" indent="-214313">
                <a:buFont typeface="Arial" panose="020B0604020202020204" pitchFamily="34" charset="0"/>
                <a:buChar char="•"/>
              </a:pPr>
              <a:r>
                <a:rPr lang="en-US" sz="1350" dirty="0"/>
                <a:t>Transcriptomics</a:t>
              </a:r>
            </a:p>
            <a:p>
              <a:pPr marL="214313" indent="-214313">
                <a:buFont typeface="Arial" panose="020B0604020202020204" pitchFamily="34" charset="0"/>
                <a:buChar char="•"/>
              </a:pPr>
              <a:r>
                <a:rPr lang="en-US" sz="1350" dirty="0"/>
                <a:t>Virus and bacterial genomics</a:t>
              </a:r>
            </a:p>
          </p:txBody>
        </p:sp>
        <p:sp>
          <p:nvSpPr>
            <p:cNvPr id="32" name="TextBox 31">
              <a:extLst>
                <a:ext uri="{FF2B5EF4-FFF2-40B4-BE49-F238E27FC236}">
                  <a16:creationId xmlns:a16="http://schemas.microsoft.com/office/drawing/2014/main" id="{C6D0736F-DC41-EE4F-A290-DAC12ACA1643}"/>
                </a:ext>
              </a:extLst>
            </p:cNvPr>
            <p:cNvSpPr txBox="1"/>
            <p:nvPr/>
          </p:nvSpPr>
          <p:spPr>
            <a:xfrm>
              <a:off x="7923265" y="2314646"/>
              <a:ext cx="3722325" cy="1231107"/>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err="1"/>
                <a:t>RNAseq</a:t>
              </a:r>
              <a:r>
                <a:rPr lang="en-US" sz="1350" dirty="0"/>
                <a:t> and </a:t>
              </a:r>
              <a:r>
                <a:rPr lang="en-US" sz="1350" dirty="0" err="1"/>
                <a:t>DNAseq</a:t>
              </a:r>
              <a:r>
                <a:rPr lang="en-US" sz="1350" dirty="0"/>
                <a:t> analysis of Leishmania crosses (PI: David L. Sacks Lab)</a:t>
              </a:r>
            </a:p>
            <a:p>
              <a:pPr marL="214313" indent="-214313">
                <a:buFont typeface="Arial" panose="020B0604020202020204" pitchFamily="34" charset="0"/>
                <a:buChar char="•"/>
              </a:pPr>
              <a:endParaRPr lang="en-US" sz="1350" dirty="0"/>
            </a:p>
          </p:txBody>
        </p:sp>
        <p:sp>
          <p:nvSpPr>
            <p:cNvPr id="35" name="TextBox 34">
              <a:extLst>
                <a:ext uri="{FF2B5EF4-FFF2-40B4-BE49-F238E27FC236}">
                  <a16:creationId xmlns:a16="http://schemas.microsoft.com/office/drawing/2014/main" id="{BBA32D67-2D53-4741-943C-4086B811DA32}"/>
                </a:ext>
              </a:extLst>
            </p:cNvPr>
            <p:cNvSpPr txBox="1"/>
            <p:nvPr/>
          </p:nvSpPr>
          <p:spPr>
            <a:xfrm>
              <a:off x="4871549" y="3749808"/>
              <a:ext cx="2811643"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Structural biology</a:t>
              </a:r>
            </a:p>
            <a:p>
              <a:pPr marL="214313" indent="-214313">
                <a:buFont typeface="Arial" panose="020B0604020202020204" pitchFamily="34" charset="0"/>
                <a:buChar char="•"/>
              </a:pPr>
              <a:r>
                <a:rPr lang="en-US" sz="1350" dirty="0"/>
                <a:t>Modeling &amp; simulation</a:t>
              </a:r>
            </a:p>
            <a:p>
              <a:pPr marL="214313" indent="-214313">
                <a:buFont typeface="Arial" panose="020B0604020202020204" pitchFamily="34" charset="0"/>
                <a:buChar char="•"/>
              </a:pPr>
              <a:r>
                <a:rPr lang="en-US" sz="1350" dirty="0" err="1"/>
                <a:t>CryoEM</a:t>
              </a:r>
              <a:r>
                <a:rPr lang="en-US" sz="1350" dirty="0"/>
                <a:t> data analysis</a:t>
              </a:r>
            </a:p>
            <a:p>
              <a:pPr marL="214313" indent="-214313">
                <a:buFont typeface="Arial" panose="020B0604020202020204" pitchFamily="34" charset="0"/>
                <a:buChar char="•"/>
              </a:pPr>
              <a:endParaRPr lang="en-US" sz="1350" dirty="0"/>
            </a:p>
          </p:txBody>
        </p:sp>
        <p:sp>
          <p:nvSpPr>
            <p:cNvPr id="36" name="TextBox 35">
              <a:extLst>
                <a:ext uri="{FF2B5EF4-FFF2-40B4-BE49-F238E27FC236}">
                  <a16:creationId xmlns:a16="http://schemas.microsoft.com/office/drawing/2014/main" id="{4FD7DD74-B505-9A4E-8D8B-AC8F7A7F05BD}"/>
                </a:ext>
              </a:extLst>
            </p:cNvPr>
            <p:cNvSpPr txBox="1"/>
            <p:nvPr/>
          </p:nvSpPr>
          <p:spPr>
            <a:xfrm>
              <a:off x="7923265" y="3746590"/>
              <a:ext cx="3722325" cy="1231107"/>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Effect of mutations in function of ITK protein (PI: Jeff Cohen’s)</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sp>
          <p:nvSpPr>
            <p:cNvPr id="37" name="Rectangle 36">
              <a:extLst>
                <a:ext uri="{FF2B5EF4-FFF2-40B4-BE49-F238E27FC236}">
                  <a16:creationId xmlns:a16="http://schemas.microsoft.com/office/drawing/2014/main" id="{85E5B453-74C9-5847-BB4F-0E4B386231BC}"/>
                </a:ext>
              </a:extLst>
            </p:cNvPr>
            <p:cNvSpPr/>
            <p:nvPr/>
          </p:nvSpPr>
          <p:spPr>
            <a:xfrm>
              <a:off x="2306353" y="1707451"/>
              <a:ext cx="1360629" cy="400109"/>
            </a:xfrm>
            <a:prstGeom prst="rect">
              <a:avLst/>
            </a:prstGeom>
          </p:spPr>
          <p:txBody>
            <a:bodyPr wrap="none">
              <a:spAutoFit/>
            </a:bodyPr>
            <a:lstStyle/>
            <a:p>
              <a:r>
                <a:rPr lang="en-US" sz="1350" dirty="0"/>
                <a:t>*Team Lead</a:t>
              </a:r>
            </a:p>
          </p:txBody>
        </p:sp>
        <p:sp>
          <p:nvSpPr>
            <p:cNvPr id="38" name="Rectangle 37">
              <a:extLst>
                <a:ext uri="{FF2B5EF4-FFF2-40B4-BE49-F238E27FC236}">
                  <a16:creationId xmlns:a16="http://schemas.microsoft.com/office/drawing/2014/main" id="{5A9F8773-54B7-CB4B-9422-D299CD0DBDB8}"/>
                </a:ext>
              </a:extLst>
            </p:cNvPr>
            <p:cNvSpPr/>
            <p:nvPr/>
          </p:nvSpPr>
          <p:spPr>
            <a:xfrm>
              <a:off x="2353530" y="3070546"/>
              <a:ext cx="665140" cy="400109"/>
            </a:xfrm>
            <a:prstGeom prst="rect">
              <a:avLst/>
            </a:prstGeom>
          </p:spPr>
          <p:txBody>
            <a:bodyPr wrap="none">
              <a:spAutoFit/>
            </a:bodyPr>
            <a:lstStyle/>
            <a:p>
              <a:r>
                <a:rPr lang="en-US" sz="1350" dirty="0"/>
                <a:t>RML</a:t>
              </a:r>
            </a:p>
          </p:txBody>
        </p:sp>
        <p:sp>
          <p:nvSpPr>
            <p:cNvPr id="39" name="Rectangle 38">
              <a:extLst>
                <a:ext uri="{FF2B5EF4-FFF2-40B4-BE49-F238E27FC236}">
                  <a16:creationId xmlns:a16="http://schemas.microsoft.com/office/drawing/2014/main" id="{3E2DD7A6-BF16-8845-972D-D216C215EFD7}"/>
                </a:ext>
              </a:extLst>
            </p:cNvPr>
            <p:cNvSpPr/>
            <p:nvPr/>
          </p:nvSpPr>
          <p:spPr>
            <a:xfrm>
              <a:off x="2306353" y="4463732"/>
              <a:ext cx="665140" cy="400109"/>
            </a:xfrm>
            <a:prstGeom prst="rect">
              <a:avLst/>
            </a:prstGeom>
          </p:spPr>
          <p:txBody>
            <a:bodyPr wrap="none">
              <a:spAutoFit/>
            </a:bodyPr>
            <a:lstStyle/>
            <a:p>
              <a:r>
                <a:rPr lang="en-US" sz="1350" dirty="0"/>
                <a:t>RML</a:t>
              </a:r>
            </a:p>
          </p:txBody>
        </p:sp>
        <p:sp>
          <p:nvSpPr>
            <p:cNvPr id="40" name="TextBox 39">
              <a:extLst>
                <a:ext uri="{FF2B5EF4-FFF2-40B4-BE49-F238E27FC236}">
                  <a16:creationId xmlns:a16="http://schemas.microsoft.com/office/drawing/2014/main" id="{BC7AE4D2-0B5E-3645-95F6-07A5C92DDA41}"/>
                </a:ext>
              </a:extLst>
            </p:cNvPr>
            <p:cNvSpPr txBox="1"/>
            <p:nvPr/>
          </p:nvSpPr>
          <p:spPr>
            <a:xfrm>
              <a:off x="4891994" y="5206679"/>
              <a:ext cx="2811643"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Mathematics and computer science</a:t>
              </a:r>
            </a:p>
            <a:p>
              <a:pPr marL="214313" indent="-214313">
                <a:buFont typeface="Arial" panose="020B0604020202020204" pitchFamily="34" charset="0"/>
                <a:buChar char="•"/>
              </a:pPr>
              <a:r>
                <a:rPr lang="en-US" sz="1350" dirty="0"/>
                <a:t>Genomics</a:t>
              </a:r>
            </a:p>
            <a:p>
              <a:pPr marL="214313" indent="-214313">
                <a:buFont typeface="Arial" panose="020B0604020202020204" pitchFamily="34" charset="0"/>
                <a:buChar char="•"/>
              </a:pPr>
              <a:r>
                <a:rPr lang="en-US" sz="1350" dirty="0"/>
                <a:t>Metagenomics</a:t>
              </a:r>
            </a:p>
          </p:txBody>
        </p:sp>
        <p:sp>
          <p:nvSpPr>
            <p:cNvPr id="41" name="TextBox 40">
              <a:extLst>
                <a:ext uri="{FF2B5EF4-FFF2-40B4-BE49-F238E27FC236}">
                  <a16:creationId xmlns:a16="http://schemas.microsoft.com/office/drawing/2014/main" id="{0C1405C6-F567-7D47-B54D-F3861326ACF4}"/>
                </a:ext>
              </a:extLst>
            </p:cNvPr>
            <p:cNvSpPr txBox="1"/>
            <p:nvPr/>
          </p:nvSpPr>
          <p:spPr>
            <a:xfrm>
              <a:off x="7923265" y="5177806"/>
              <a:ext cx="3722325" cy="1231107"/>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Microbiome analysis of Rag1 mice (PI: Luigi </a:t>
              </a:r>
              <a:r>
                <a:rPr lang="en-US" sz="1350" dirty="0" err="1"/>
                <a:t>Natalangelo’s</a:t>
              </a:r>
              <a:r>
                <a:rPr lang="en-US" sz="1350" dirty="0"/>
                <a:t> and Julie Segre’s lab)</a:t>
              </a:r>
            </a:p>
            <a:p>
              <a:pPr marL="214313" indent="-214313">
                <a:buFont typeface="Arial" panose="020B0604020202020204" pitchFamily="34" charset="0"/>
                <a:buChar char="•"/>
              </a:pPr>
              <a:endParaRPr lang="en-US" sz="1350" dirty="0"/>
            </a:p>
          </p:txBody>
        </p:sp>
      </p:grpSp>
    </p:spTree>
    <p:extLst>
      <p:ext uri="{BB962C8B-B14F-4D97-AF65-F5344CB8AC3E}">
        <p14:creationId xmlns:p14="http://schemas.microsoft.com/office/powerpoint/2010/main" val="275781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09BC3E-35D1-4143-821B-5273DC0E4B9A}"/>
              </a:ext>
            </a:extLst>
          </p:cNvPr>
          <p:cNvGrpSpPr/>
          <p:nvPr/>
        </p:nvGrpSpPr>
        <p:grpSpPr>
          <a:xfrm>
            <a:off x="393434" y="175632"/>
            <a:ext cx="8340759" cy="4686037"/>
            <a:chOff x="524578" y="234176"/>
            <a:chExt cx="11121012" cy="6248047"/>
          </a:xfrm>
        </p:grpSpPr>
        <p:pic>
          <p:nvPicPr>
            <p:cNvPr id="4" name="Picture 3">
              <a:extLst>
                <a:ext uri="{FF2B5EF4-FFF2-40B4-BE49-F238E27FC236}">
                  <a16:creationId xmlns:a16="http://schemas.microsoft.com/office/drawing/2014/main" id="{F7958DE6-E314-C842-84D5-C9668D2043E5}"/>
                </a:ext>
              </a:extLst>
            </p:cNvPr>
            <p:cNvPicPr>
              <a:picLocks noChangeAspect="1"/>
            </p:cNvPicPr>
            <p:nvPr/>
          </p:nvPicPr>
          <p:blipFill rotWithShape="1">
            <a:blip r:embed="rId3"/>
            <a:srcRect r="7030"/>
            <a:stretch/>
          </p:blipFill>
          <p:spPr>
            <a:xfrm>
              <a:off x="524578" y="952345"/>
              <a:ext cx="3872760" cy="5499100"/>
            </a:xfrm>
            <a:prstGeom prst="rect">
              <a:avLst/>
            </a:prstGeom>
          </p:spPr>
        </p:pic>
        <p:sp>
          <p:nvSpPr>
            <p:cNvPr id="22" name="TextBox 21">
              <a:extLst>
                <a:ext uri="{FF2B5EF4-FFF2-40B4-BE49-F238E27FC236}">
                  <a16:creationId xmlns:a16="http://schemas.microsoft.com/office/drawing/2014/main" id="{A6E1561A-D655-9543-A257-26DAE7623612}"/>
                </a:ext>
              </a:extLst>
            </p:cNvPr>
            <p:cNvSpPr txBox="1"/>
            <p:nvPr/>
          </p:nvSpPr>
          <p:spPr>
            <a:xfrm>
              <a:off x="4871549" y="920764"/>
              <a:ext cx="2688977"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Structural Biology</a:t>
              </a:r>
            </a:p>
            <a:p>
              <a:pPr marL="214313" indent="-214313">
                <a:buFont typeface="Arial" panose="020B0604020202020204" pitchFamily="34" charset="0"/>
                <a:buChar char="•"/>
              </a:pPr>
              <a:r>
                <a:rPr lang="en-US" sz="1350" dirty="0"/>
                <a:t>Docking &amp; simulation</a:t>
              </a:r>
            </a:p>
            <a:p>
              <a:pPr marL="214313" indent="-214313">
                <a:buFont typeface="Arial" panose="020B0604020202020204" pitchFamily="34" charset="0"/>
                <a:buChar char="•"/>
              </a:pPr>
              <a:r>
                <a:rPr lang="en-US" sz="1350" dirty="0"/>
                <a:t>Virtual Reality</a:t>
              </a:r>
            </a:p>
            <a:p>
              <a:pPr marL="214313" indent="-214313">
                <a:buFont typeface="Arial" panose="020B0604020202020204" pitchFamily="34" charset="0"/>
                <a:buChar char="•"/>
              </a:pPr>
              <a:r>
                <a:rPr lang="en-US" sz="1350" dirty="0"/>
                <a:t>3D printing</a:t>
              </a:r>
            </a:p>
          </p:txBody>
        </p:sp>
        <p:sp>
          <p:nvSpPr>
            <p:cNvPr id="25" name="TextBox 24">
              <a:extLst>
                <a:ext uri="{FF2B5EF4-FFF2-40B4-BE49-F238E27FC236}">
                  <a16:creationId xmlns:a16="http://schemas.microsoft.com/office/drawing/2014/main" id="{EEB7A963-73CA-D448-92D2-FE88CA543924}"/>
                </a:ext>
              </a:extLst>
            </p:cNvPr>
            <p:cNvSpPr txBox="1"/>
            <p:nvPr/>
          </p:nvSpPr>
          <p:spPr>
            <a:xfrm>
              <a:off x="7923265" y="917546"/>
              <a:ext cx="3722325" cy="1231106"/>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Augmented/Extended reality visualization &amp; presentation app (PI: Barney Graham)</a:t>
              </a:r>
            </a:p>
            <a:p>
              <a:pPr marL="214313" indent="-214313">
                <a:buFont typeface="Arial" panose="020B0604020202020204" pitchFamily="34" charset="0"/>
                <a:buChar char="•"/>
              </a:pPr>
              <a:endParaRPr lang="en-US" sz="1350" dirty="0"/>
            </a:p>
          </p:txBody>
        </p:sp>
        <p:sp>
          <p:nvSpPr>
            <p:cNvPr id="26" name="TextBox 25">
              <a:extLst>
                <a:ext uri="{FF2B5EF4-FFF2-40B4-BE49-F238E27FC236}">
                  <a16:creationId xmlns:a16="http://schemas.microsoft.com/office/drawing/2014/main" id="{E3AE84CC-A66B-4E4C-A5CC-E9EDA80C9E16}"/>
                </a:ext>
              </a:extLst>
            </p:cNvPr>
            <p:cNvSpPr txBox="1"/>
            <p:nvPr/>
          </p:nvSpPr>
          <p:spPr>
            <a:xfrm>
              <a:off x="4891994" y="234176"/>
              <a:ext cx="2155207" cy="400109"/>
            </a:xfrm>
            <a:prstGeom prst="rect">
              <a:avLst/>
            </a:prstGeom>
            <a:noFill/>
          </p:spPr>
          <p:txBody>
            <a:bodyPr wrap="none" rtlCol="0">
              <a:spAutoFit/>
            </a:bodyPr>
            <a:lstStyle/>
            <a:p>
              <a:r>
                <a:rPr lang="en-US" sz="1350" dirty="0"/>
                <a:t>Top areas of interest</a:t>
              </a:r>
            </a:p>
          </p:txBody>
        </p:sp>
        <p:sp>
          <p:nvSpPr>
            <p:cNvPr id="27" name="TextBox 26">
              <a:extLst>
                <a:ext uri="{FF2B5EF4-FFF2-40B4-BE49-F238E27FC236}">
                  <a16:creationId xmlns:a16="http://schemas.microsoft.com/office/drawing/2014/main" id="{AB30D129-4E51-A54F-BF4D-0582E96A2C5B}"/>
                </a:ext>
              </a:extLst>
            </p:cNvPr>
            <p:cNvSpPr txBox="1"/>
            <p:nvPr/>
          </p:nvSpPr>
          <p:spPr>
            <a:xfrm>
              <a:off x="546410" y="234176"/>
              <a:ext cx="1254873" cy="400109"/>
            </a:xfrm>
            <a:prstGeom prst="rect">
              <a:avLst/>
            </a:prstGeom>
            <a:noFill/>
          </p:spPr>
          <p:txBody>
            <a:bodyPr wrap="none" rtlCol="0">
              <a:spAutoFit/>
            </a:bodyPr>
            <a:lstStyle/>
            <a:p>
              <a:r>
                <a:rPr lang="en-US" sz="1350" dirty="0"/>
                <a:t>Instructors</a:t>
              </a:r>
            </a:p>
          </p:txBody>
        </p:sp>
        <p:sp>
          <p:nvSpPr>
            <p:cNvPr id="28" name="TextBox 27">
              <a:extLst>
                <a:ext uri="{FF2B5EF4-FFF2-40B4-BE49-F238E27FC236}">
                  <a16:creationId xmlns:a16="http://schemas.microsoft.com/office/drawing/2014/main" id="{421AFE48-3DEE-3D4C-A12C-02921F4F1E64}"/>
                </a:ext>
              </a:extLst>
            </p:cNvPr>
            <p:cNvSpPr txBox="1"/>
            <p:nvPr/>
          </p:nvSpPr>
          <p:spPr>
            <a:xfrm>
              <a:off x="7923265" y="234176"/>
              <a:ext cx="2354405" cy="400109"/>
            </a:xfrm>
            <a:prstGeom prst="rect">
              <a:avLst/>
            </a:prstGeom>
            <a:noFill/>
          </p:spPr>
          <p:txBody>
            <a:bodyPr wrap="none" rtlCol="0">
              <a:spAutoFit/>
            </a:bodyPr>
            <a:lstStyle/>
            <a:p>
              <a:r>
                <a:rPr lang="en-US" sz="1350" dirty="0"/>
                <a:t>Sample Recent Project</a:t>
              </a:r>
            </a:p>
          </p:txBody>
        </p:sp>
        <p:sp>
          <p:nvSpPr>
            <p:cNvPr id="31" name="TextBox 30">
              <a:extLst>
                <a:ext uri="{FF2B5EF4-FFF2-40B4-BE49-F238E27FC236}">
                  <a16:creationId xmlns:a16="http://schemas.microsoft.com/office/drawing/2014/main" id="{DA72D67D-F1A9-7246-8BA3-98841F7D19D2}"/>
                </a:ext>
              </a:extLst>
            </p:cNvPr>
            <p:cNvSpPr txBox="1"/>
            <p:nvPr/>
          </p:nvSpPr>
          <p:spPr>
            <a:xfrm>
              <a:off x="4871549" y="2317865"/>
              <a:ext cx="2688977"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Virtual Reality</a:t>
              </a:r>
            </a:p>
            <a:p>
              <a:pPr marL="214313" indent="-214313">
                <a:buFont typeface="Arial" panose="020B0604020202020204" pitchFamily="34" charset="0"/>
                <a:buChar char="•"/>
              </a:pPr>
              <a:r>
                <a:rPr lang="en-US" sz="1350" dirty="0"/>
                <a:t>3D printing</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sp>
          <p:nvSpPr>
            <p:cNvPr id="32" name="TextBox 31">
              <a:extLst>
                <a:ext uri="{FF2B5EF4-FFF2-40B4-BE49-F238E27FC236}">
                  <a16:creationId xmlns:a16="http://schemas.microsoft.com/office/drawing/2014/main" id="{C6D0736F-DC41-EE4F-A290-DAC12ACA1643}"/>
                </a:ext>
              </a:extLst>
            </p:cNvPr>
            <p:cNvSpPr txBox="1"/>
            <p:nvPr/>
          </p:nvSpPr>
          <p:spPr>
            <a:xfrm>
              <a:off x="7923265" y="2314646"/>
              <a:ext cx="3722325" cy="1231106"/>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Lead the effort on establishing VR technology in Uganda African Centers of Excellence</a:t>
              </a:r>
            </a:p>
            <a:p>
              <a:pPr marL="214313" indent="-214313">
                <a:buFont typeface="Arial" panose="020B0604020202020204" pitchFamily="34" charset="0"/>
                <a:buChar char="•"/>
              </a:pPr>
              <a:endParaRPr lang="en-US" sz="1350" dirty="0"/>
            </a:p>
          </p:txBody>
        </p:sp>
        <p:sp>
          <p:nvSpPr>
            <p:cNvPr id="35" name="TextBox 34">
              <a:extLst>
                <a:ext uri="{FF2B5EF4-FFF2-40B4-BE49-F238E27FC236}">
                  <a16:creationId xmlns:a16="http://schemas.microsoft.com/office/drawing/2014/main" id="{BBA32D67-2D53-4741-943C-4086B811DA32}"/>
                </a:ext>
              </a:extLst>
            </p:cNvPr>
            <p:cNvSpPr txBox="1"/>
            <p:nvPr/>
          </p:nvSpPr>
          <p:spPr>
            <a:xfrm>
              <a:off x="4871549" y="3749808"/>
              <a:ext cx="2688977"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Clinical biostatistics</a:t>
              </a:r>
            </a:p>
            <a:p>
              <a:pPr marL="214313" indent="-214313">
                <a:buFont typeface="Arial" panose="020B0604020202020204" pitchFamily="34" charset="0"/>
                <a:buChar char="•"/>
              </a:pPr>
              <a:r>
                <a:rPr lang="en-US" sz="1350" dirty="0"/>
                <a:t>R programming</a:t>
              </a:r>
            </a:p>
            <a:p>
              <a:pPr marL="214313" indent="-214313">
                <a:buFont typeface="Arial" panose="020B0604020202020204" pitchFamily="34" charset="0"/>
                <a:buChar char="•"/>
              </a:pPr>
              <a:r>
                <a:rPr lang="en-US" sz="1350" dirty="0"/>
                <a:t>Machine Learning</a:t>
              </a:r>
            </a:p>
            <a:p>
              <a:endParaRPr lang="en-US" sz="1350" dirty="0"/>
            </a:p>
          </p:txBody>
        </p:sp>
        <p:sp>
          <p:nvSpPr>
            <p:cNvPr id="36" name="TextBox 35">
              <a:extLst>
                <a:ext uri="{FF2B5EF4-FFF2-40B4-BE49-F238E27FC236}">
                  <a16:creationId xmlns:a16="http://schemas.microsoft.com/office/drawing/2014/main" id="{4FD7DD74-B505-9A4E-8D8B-AC8F7A7F05BD}"/>
                </a:ext>
              </a:extLst>
            </p:cNvPr>
            <p:cNvSpPr txBox="1"/>
            <p:nvPr/>
          </p:nvSpPr>
          <p:spPr>
            <a:xfrm>
              <a:off x="7923265" y="3746590"/>
              <a:ext cx="3722325" cy="1231107"/>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Spearman correlation to compare data from </a:t>
              </a:r>
              <a:r>
                <a:rPr lang="en-US" sz="1350" dirty="0" err="1"/>
                <a:t>naiive</a:t>
              </a:r>
              <a:r>
                <a:rPr lang="en-US" sz="1350" dirty="0"/>
                <a:t> t cells after various treatments (PI: Pamela </a:t>
              </a:r>
              <a:r>
                <a:rPr lang="en-US" sz="1350" dirty="0" err="1"/>
                <a:t>Guerrerio</a:t>
              </a:r>
              <a:r>
                <a:rPr lang="en-US" sz="1350" dirty="0"/>
                <a:t>)</a:t>
              </a:r>
            </a:p>
          </p:txBody>
        </p:sp>
        <p:sp>
          <p:nvSpPr>
            <p:cNvPr id="40" name="TextBox 39">
              <a:extLst>
                <a:ext uri="{FF2B5EF4-FFF2-40B4-BE49-F238E27FC236}">
                  <a16:creationId xmlns:a16="http://schemas.microsoft.com/office/drawing/2014/main" id="{BC7AE4D2-0B5E-3645-95F6-07A5C92DDA41}"/>
                </a:ext>
              </a:extLst>
            </p:cNvPr>
            <p:cNvSpPr txBox="1"/>
            <p:nvPr/>
          </p:nvSpPr>
          <p:spPr>
            <a:xfrm>
              <a:off x="4871549" y="5251116"/>
              <a:ext cx="2688977" cy="1231107"/>
            </a:xfrm>
            <a:prstGeom prst="rect">
              <a:avLst/>
            </a:prstGeom>
            <a:solidFill>
              <a:schemeClr val="accent4">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Clinical biostatistics</a:t>
              </a:r>
            </a:p>
            <a:p>
              <a:pPr marL="214313" indent="-214313">
                <a:buFont typeface="Arial" panose="020B0604020202020204" pitchFamily="34" charset="0"/>
                <a:buChar char="•"/>
              </a:pPr>
              <a:r>
                <a:rPr lang="en-US" sz="1350" dirty="0"/>
                <a:t>R programming</a:t>
              </a:r>
            </a:p>
            <a:p>
              <a:pPr marL="214313" indent="-214313">
                <a:buFont typeface="Arial" panose="020B0604020202020204" pitchFamily="34" charset="0"/>
                <a:buChar char="•"/>
              </a:pPr>
              <a:r>
                <a:rPr lang="en-US" sz="1350" dirty="0"/>
                <a:t>Data science</a:t>
              </a:r>
            </a:p>
            <a:p>
              <a:pPr marL="214313" indent="-214313">
                <a:buFont typeface="Arial" panose="020B0604020202020204" pitchFamily="34" charset="0"/>
                <a:buChar char="•"/>
              </a:pPr>
              <a:endParaRPr lang="en-US" sz="1350" dirty="0"/>
            </a:p>
          </p:txBody>
        </p:sp>
        <p:sp>
          <p:nvSpPr>
            <p:cNvPr id="41" name="TextBox 40">
              <a:extLst>
                <a:ext uri="{FF2B5EF4-FFF2-40B4-BE49-F238E27FC236}">
                  <a16:creationId xmlns:a16="http://schemas.microsoft.com/office/drawing/2014/main" id="{0C1405C6-F567-7D47-B54D-F3861326ACF4}"/>
                </a:ext>
              </a:extLst>
            </p:cNvPr>
            <p:cNvSpPr txBox="1"/>
            <p:nvPr/>
          </p:nvSpPr>
          <p:spPr>
            <a:xfrm>
              <a:off x="7923265" y="5205203"/>
              <a:ext cx="3722325" cy="1231106"/>
            </a:xfrm>
            <a:prstGeom prst="rect">
              <a:avLst/>
            </a:prstGeom>
            <a:solidFill>
              <a:schemeClr val="accent1">
                <a:lumMod val="20000"/>
                <a:lumOff val="80000"/>
              </a:schemeClr>
            </a:solidFill>
            <a:ln>
              <a:solidFill>
                <a:schemeClr val="accent1"/>
              </a:solidFill>
            </a:ln>
          </p:spPr>
          <p:txBody>
            <a:bodyPr wrap="square" rtlCol="0">
              <a:spAutoFit/>
            </a:bodyPr>
            <a:lstStyle/>
            <a:p>
              <a:pPr marL="214313" indent="-214313">
                <a:buFont typeface="Arial" panose="020B0604020202020204" pitchFamily="34" charset="0"/>
                <a:buChar char="•"/>
              </a:pPr>
              <a:r>
                <a:rPr lang="en-US" sz="1350" dirty="0"/>
                <a:t>Answered consultation on use of linear mixed models to compare dysbiosis index in a complex study (PI :Yasmine </a:t>
              </a:r>
              <a:r>
                <a:rPr lang="en-US" sz="1350" dirty="0" err="1"/>
                <a:t>Belkaid</a:t>
              </a:r>
              <a:r>
                <a:rPr lang="en-US" sz="1350" dirty="0"/>
                <a:t>)</a:t>
              </a:r>
            </a:p>
          </p:txBody>
        </p:sp>
      </p:grpSp>
    </p:spTree>
    <p:extLst>
      <p:ext uri="{BB962C8B-B14F-4D97-AF65-F5344CB8AC3E}">
        <p14:creationId xmlns:p14="http://schemas.microsoft.com/office/powerpoint/2010/main" val="2512976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E7B8-B9AF-1B47-990E-B1F92CAD6823}"/>
              </a:ext>
            </a:extLst>
          </p:cNvPr>
          <p:cNvSpPr>
            <a:spLocks noGrp="1"/>
          </p:cNvSpPr>
          <p:nvPr>
            <p:ph type="title"/>
          </p:nvPr>
        </p:nvSpPr>
        <p:spPr/>
        <p:txBody>
          <a:bodyPr/>
          <a:lstStyle/>
          <a:p>
            <a:r>
              <a:rPr lang="en-US" dirty="0"/>
              <a:t>Guest Instructor Tom Goddard, UCSF</a:t>
            </a:r>
          </a:p>
        </p:txBody>
      </p:sp>
      <p:sp>
        <p:nvSpPr>
          <p:cNvPr id="3" name="Content Placeholder 2">
            <a:extLst>
              <a:ext uri="{FF2B5EF4-FFF2-40B4-BE49-F238E27FC236}">
                <a16:creationId xmlns:a16="http://schemas.microsoft.com/office/drawing/2014/main" id="{B971A457-BDBD-0F42-B504-B5264982B958}"/>
              </a:ext>
            </a:extLst>
          </p:cNvPr>
          <p:cNvSpPr>
            <a:spLocks noGrp="1"/>
          </p:cNvSpPr>
          <p:nvPr>
            <p:ph idx="1"/>
          </p:nvPr>
        </p:nvSpPr>
        <p:spPr>
          <a:xfrm>
            <a:off x="457200" y="1200151"/>
            <a:ext cx="4591050" cy="3737370"/>
          </a:xfrm>
        </p:spPr>
        <p:txBody>
          <a:bodyPr>
            <a:normAutofit/>
          </a:bodyPr>
          <a:lstStyle/>
          <a:p>
            <a:r>
              <a:rPr lang="en-US" dirty="0">
                <a:hlinkClick r:id="rId3"/>
              </a:rPr>
              <a:t>ChimeraX</a:t>
            </a:r>
            <a:r>
              <a:rPr lang="en-US" dirty="0"/>
              <a:t> Programmer/Analyst</a:t>
            </a:r>
          </a:p>
          <a:p>
            <a:r>
              <a:rPr lang="en-US" dirty="0"/>
              <a:t>Volume data display (</a:t>
            </a:r>
            <a:r>
              <a:rPr lang="en-US" dirty="0" err="1"/>
              <a:t>cryoEM</a:t>
            </a:r>
            <a:r>
              <a:rPr lang="en-US" dirty="0"/>
              <a:t> &amp; light microscopy)</a:t>
            </a:r>
          </a:p>
          <a:p>
            <a:r>
              <a:rPr lang="en-US" dirty="0"/>
              <a:t>Large molecular assemblies including integrative hybrid models</a:t>
            </a:r>
          </a:p>
          <a:p>
            <a:r>
              <a:rPr lang="en-US" dirty="0">
                <a:hlinkClick r:id="rId4"/>
              </a:rPr>
              <a:t>Virtual Reality</a:t>
            </a:r>
            <a:endParaRPr lang="en-US" dirty="0"/>
          </a:p>
        </p:txBody>
      </p:sp>
      <p:pic>
        <p:nvPicPr>
          <p:cNvPr id="4" name="Picture 3">
            <a:extLst>
              <a:ext uri="{FF2B5EF4-FFF2-40B4-BE49-F238E27FC236}">
                <a16:creationId xmlns:a16="http://schemas.microsoft.com/office/drawing/2014/main" id="{E6E89C71-D288-1D4B-AA66-3506E6AB7416}"/>
              </a:ext>
            </a:extLst>
          </p:cNvPr>
          <p:cNvPicPr>
            <a:picLocks noChangeAspect="1"/>
          </p:cNvPicPr>
          <p:nvPr/>
        </p:nvPicPr>
        <p:blipFill rotWithShape="1">
          <a:blip r:embed="rId5"/>
          <a:srcRect l="27141" t="18575" r="20384" b="3732"/>
          <a:stretch/>
        </p:blipFill>
        <p:spPr>
          <a:xfrm flipH="1">
            <a:off x="6219823" y="3003875"/>
            <a:ext cx="1958975" cy="1933646"/>
          </a:xfrm>
          <a:prstGeom prst="rect">
            <a:avLst/>
          </a:prstGeom>
        </p:spPr>
      </p:pic>
      <p:pic>
        <p:nvPicPr>
          <p:cNvPr id="6" name="Picture 5">
            <a:extLst>
              <a:ext uri="{FF2B5EF4-FFF2-40B4-BE49-F238E27FC236}">
                <a16:creationId xmlns:a16="http://schemas.microsoft.com/office/drawing/2014/main" id="{5969F9D0-D6FF-8D42-BB49-9404154681AB}"/>
              </a:ext>
            </a:extLst>
          </p:cNvPr>
          <p:cNvPicPr>
            <a:picLocks noChangeAspect="1"/>
          </p:cNvPicPr>
          <p:nvPr/>
        </p:nvPicPr>
        <p:blipFill>
          <a:blip r:embed="rId6"/>
          <a:stretch>
            <a:fillRect/>
          </a:stretch>
        </p:blipFill>
        <p:spPr>
          <a:xfrm>
            <a:off x="5308825" y="1200151"/>
            <a:ext cx="3514725" cy="1666802"/>
          </a:xfrm>
          <a:prstGeom prst="rect">
            <a:avLst/>
          </a:prstGeom>
        </p:spPr>
      </p:pic>
    </p:spTree>
    <p:extLst>
      <p:ext uri="{BB962C8B-B14F-4D97-AF65-F5344CB8AC3E}">
        <p14:creationId xmlns:p14="http://schemas.microsoft.com/office/powerpoint/2010/main" val="24758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28EE7C-35AC-9441-832E-B5BD4D2D00E7}"/>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026" name="Picture 2" descr="niaid research dua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0658" y="0"/>
            <a:ext cx="68639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0" y="4774168"/>
            <a:ext cx="14859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A50021"/>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A5002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900" b="1" dirty="0">
                <a:solidFill>
                  <a:srgbClr val="000000"/>
                </a:solidFill>
              </a:rPr>
              <a:t>Slide Source: A. S. Fauci</a:t>
            </a:r>
          </a:p>
        </p:txBody>
      </p:sp>
    </p:spTree>
    <p:extLst>
      <p:ext uri="{BB962C8B-B14F-4D97-AF65-F5344CB8AC3E}">
        <p14:creationId xmlns:p14="http://schemas.microsoft.com/office/powerpoint/2010/main" val="436136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A7516-3F43-314C-BDF7-A25008A9E931}"/>
              </a:ext>
            </a:extLst>
          </p:cNvPr>
          <p:cNvSpPr>
            <a:spLocks noGrp="1"/>
          </p:cNvSpPr>
          <p:nvPr>
            <p:ph type="title"/>
          </p:nvPr>
        </p:nvSpPr>
        <p:spPr>
          <a:xfrm>
            <a:off x="2736932" y="827247"/>
            <a:ext cx="7772400" cy="1021556"/>
          </a:xfrm>
        </p:spPr>
        <p:txBody>
          <a:bodyPr/>
          <a:lstStyle/>
          <a:p>
            <a:r>
              <a:rPr lang="en-US" dirty="0" err="1"/>
              <a:t>BioVisualization</a:t>
            </a:r>
            <a:endParaRPr lang="en-US" dirty="0"/>
          </a:p>
        </p:txBody>
      </p:sp>
      <p:sp>
        <p:nvSpPr>
          <p:cNvPr id="2" name="Text Placeholder 1">
            <a:extLst>
              <a:ext uri="{FF2B5EF4-FFF2-40B4-BE49-F238E27FC236}">
                <a16:creationId xmlns:a16="http://schemas.microsoft.com/office/drawing/2014/main" id="{E3C4CED2-AA0F-4E9D-B234-A4AEEF3C1BBF}"/>
              </a:ext>
            </a:extLst>
          </p:cNvPr>
          <p:cNvSpPr>
            <a:spLocks noGrp="1"/>
          </p:cNvSpPr>
          <p:nvPr>
            <p:ph type="body" idx="1"/>
          </p:nvPr>
        </p:nvSpPr>
        <p:spPr>
          <a:xfrm>
            <a:off x="2736932" y="-297894"/>
            <a:ext cx="7772400" cy="1125140"/>
          </a:xfrm>
        </p:spPr>
        <p:txBody>
          <a:bodyPr/>
          <a:lstStyle/>
          <a:p>
            <a:r>
              <a:rPr lang="en-US" dirty="0"/>
              <a:t>NIH 3D Print Exchange &amp; the NIAID Biovisualization Lab</a:t>
            </a:r>
          </a:p>
        </p:txBody>
      </p:sp>
      <p:pic>
        <p:nvPicPr>
          <p:cNvPr id="7" name="Picture 6">
            <a:extLst>
              <a:ext uri="{FF2B5EF4-FFF2-40B4-BE49-F238E27FC236}">
                <a16:creationId xmlns:a16="http://schemas.microsoft.com/office/drawing/2014/main" id="{3A182E1F-3D41-D845-8B0D-E80F873CDDC0}"/>
              </a:ext>
            </a:extLst>
          </p:cNvPr>
          <p:cNvPicPr>
            <a:picLocks noChangeAspect="1"/>
          </p:cNvPicPr>
          <p:nvPr/>
        </p:nvPicPr>
        <p:blipFill rotWithShape="1">
          <a:blip r:embed="rId3"/>
          <a:srcRect b="14020"/>
          <a:stretch/>
        </p:blipFill>
        <p:spPr>
          <a:xfrm>
            <a:off x="1111863" y="577616"/>
            <a:ext cx="764006" cy="656890"/>
          </a:xfrm>
          <a:prstGeom prst="rect">
            <a:avLst/>
          </a:prstGeom>
        </p:spPr>
      </p:pic>
      <p:pic>
        <p:nvPicPr>
          <p:cNvPr id="8" name="Picture 7">
            <a:extLst>
              <a:ext uri="{FF2B5EF4-FFF2-40B4-BE49-F238E27FC236}">
                <a16:creationId xmlns:a16="http://schemas.microsoft.com/office/drawing/2014/main" id="{99DF06A7-2B80-494C-A826-CF466E47F393}"/>
              </a:ext>
            </a:extLst>
          </p:cNvPr>
          <p:cNvPicPr>
            <a:picLocks noChangeAspect="1"/>
          </p:cNvPicPr>
          <p:nvPr/>
        </p:nvPicPr>
        <p:blipFill rotWithShape="1">
          <a:blip r:embed="rId4"/>
          <a:srcRect l="11149" t="13516" r="5088" b="31901"/>
          <a:stretch/>
        </p:blipFill>
        <p:spPr>
          <a:xfrm>
            <a:off x="190375" y="609111"/>
            <a:ext cx="856913" cy="558391"/>
          </a:xfrm>
          <a:prstGeom prst="rect">
            <a:avLst/>
          </a:prstGeom>
        </p:spPr>
      </p:pic>
      <p:grpSp>
        <p:nvGrpSpPr>
          <p:cNvPr id="9" name="Group 8">
            <a:extLst>
              <a:ext uri="{FF2B5EF4-FFF2-40B4-BE49-F238E27FC236}">
                <a16:creationId xmlns:a16="http://schemas.microsoft.com/office/drawing/2014/main" id="{3B3C9C7D-C8B8-4248-9A6C-74125E8CE9B4}"/>
              </a:ext>
            </a:extLst>
          </p:cNvPr>
          <p:cNvGrpSpPr>
            <a:grpSpLocks noChangeAspect="1"/>
          </p:cNvGrpSpPr>
          <p:nvPr/>
        </p:nvGrpSpPr>
        <p:grpSpPr>
          <a:xfrm>
            <a:off x="2000040" y="449067"/>
            <a:ext cx="593434" cy="926483"/>
            <a:chOff x="641684" y="974557"/>
            <a:chExt cx="3144253" cy="4908885"/>
          </a:xfrm>
        </p:grpSpPr>
        <p:pic>
          <p:nvPicPr>
            <p:cNvPr id="10" name="Picture 9">
              <a:extLst>
                <a:ext uri="{FF2B5EF4-FFF2-40B4-BE49-F238E27FC236}">
                  <a16:creationId xmlns:a16="http://schemas.microsoft.com/office/drawing/2014/main" id="{32E9A28C-A64A-D242-961B-2D8747565D6D}"/>
                </a:ext>
              </a:extLst>
            </p:cNvPr>
            <p:cNvPicPr>
              <a:picLocks noChangeAspect="1"/>
            </p:cNvPicPr>
            <p:nvPr/>
          </p:nvPicPr>
          <p:blipFill rotWithShape="1">
            <a:blip r:embed="rId5"/>
            <a:srcRect l="27134" t="6316" r="27018" b="22105"/>
            <a:stretch/>
          </p:blipFill>
          <p:spPr>
            <a:xfrm>
              <a:off x="641684" y="974557"/>
              <a:ext cx="3144253" cy="4908885"/>
            </a:xfrm>
            <a:prstGeom prst="rect">
              <a:avLst/>
            </a:prstGeom>
          </p:spPr>
        </p:pic>
        <p:sp>
          <p:nvSpPr>
            <p:cNvPr id="11" name="Rounded Rectangle 10">
              <a:extLst>
                <a:ext uri="{FF2B5EF4-FFF2-40B4-BE49-F238E27FC236}">
                  <a16:creationId xmlns:a16="http://schemas.microsoft.com/office/drawing/2014/main" id="{3FC0F623-AD2D-8045-9E1D-945C8AC543E7}"/>
                </a:ext>
              </a:extLst>
            </p:cNvPr>
            <p:cNvSpPr/>
            <p:nvPr/>
          </p:nvSpPr>
          <p:spPr>
            <a:xfrm>
              <a:off x="1363579" y="2277980"/>
              <a:ext cx="1572126" cy="11510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65A6775F-A604-874A-9CE9-EC1284350224}"/>
                </a:ext>
              </a:extLst>
            </p:cNvPr>
            <p:cNvPicPr>
              <a:picLocks noChangeAspect="1"/>
            </p:cNvPicPr>
            <p:nvPr/>
          </p:nvPicPr>
          <p:blipFill>
            <a:blip r:embed="rId6"/>
            <a:stretch>
              <a:fillRect/>
            </a:stretch>
          </p:blipFill>
          <p:spPr>
            <a:xfrm>
              <a:off x="1365746" y="2235262"/>
              <a:ext cx="1696127" cy="1236456"/>
            </a:xfrm>
            <a:prstGeom prst="rect">
              <a:avLst/>
            </a:prstGeom>
          </p:spPr>
        </p:pic>
      </p:grpSp>
      <p:pic>
        <p:nvPicPr>
          <p:cNvPr id="20" name="Picture 19">
            <a:extLst>
              <a:ext uri="{FF2B5EF4-FFF2-40B4-BE49-F238E27FC236}">
                <a16:creationId xmlns:a16="http://schemas.microsoft.com/office/drawing/2014/main" id="{297242D8-F3F5-462F-B773-26F7A6E92C82}"/>
              </a:ext>
            </a:extLst>
          </p:cNvPr>
          <p:cNvPicPr>
            <a:picLocks noChangeAspect="1"/>
          </p:cNvPicPr>
          <p:nvPr/>
        </p:nvPicPr>
        <p:blipFill>
          <a:blip r:embed="rId7"/>
          <a:stretch>
            <a:fillRect/>
          </a:stretch>
        </p:blipFill>
        <p:spPr>
          <a:xfrm>
            <a:off x="3689220" y="-1360128"/>
            <a:ext cx="4929356" cy="1284798"/>
          </a:xfrm>
          <a:prstGeom prst="rect">
            <a:avLst/>
          </a:prstGeom>
        </p:spPr>
      </p:pic>
      <p:pic>
        <p:nvPicPr>
          <p:cNvPr id="21" name="Picture 20">
            <a:extLst>
              <a:ext uri="{FF2B5EF4-FFF2-40B4-BE49-F238E27FC236}">
                <a16:creationId xmlns:a16="http://schemas.microsoft.com/office/drawing/2014/main" id="{39DC091A-356A-4224-B6CC-4ADE914975AC}"/>
              </a:ext>
            </a:extLst>
          </p:cNvPr>
          <p:cNvPicPr>
            <a:picLocks noChangeAspect="1"/>
          </p:cNvPicPr>
          <p:nvPr/>
        </p:nvPicPr>
        <p:blipFill rotWithShape="1">
          <a:blip r:embed="rId8"/>
          <a:srcRect l="31850" t="27539" r="6653" b="22998"/>
          <a:stretch/>
        </p:blipFill>
        <p:spPr>
          <a:xfrm>
            <a:off x="4391394" y="1972911"/>
            <a:ext cx="4715973" cy="3100920"/>
          </a:xfrm>
          <a:prstGeom prst="rect">
            <a:avLst/>
          </a:prstGeom>
        </p:spPr>
      </p:pic>
      <p:sp>
        <p:nvSpPr>
          <p:cNvPr id="5" name="TextBox 4">
            <a:extLst>
              <a:ext uri="{FF2B5EF4-FFF2-40B4-BE49-F238E27FC236}">
                <a16:creationId xmlns:a16="http://schemas.microsoft.com/office/drawing/2014/main" id="{3ABEC794-4FB7-45A1-A26D-0E226E04ECD0}"/>
              </a:ext>
            </a:extLst>
          </p:cNvPr>
          <p:cNvSpPr txBox="1"/>
          <p:nvPr/>
        </p:nvSpPr>
        <p:spPr>
          <a:xfrm>
            <a:off x="6469134" y="1023278"/>
            <a:ext cx="2135969" cy="646331"/>
          </a:xfrm>
          <a:prstGeom prst="rect">
            <a:avLst/>
          </a:prstGeom>
          <a:noFill/>
        </p:spPr>
        <p:txBody>
          <a:bodyPr wrap="none" rtlCol="0">
            <a:spAutoFit/>
          </a:bodyPr>
          <a:lstStyle/>
          <a:p>
            <a:r>
              <a:rPr lang="en-US" dirty="0">
                <a:hlinkClick r:id="rId9"/>
              </a:rPr>
              <a:t>3dprint@nih.gov</a:t>
            </a:r>
            <a:endParaRPr lang="en-US" dirty="0"/>
          </a:p>
          <a:p>
            <a:r>
              <a:rPr lang="en-US" dirty="0">
                <a:hlinkClick r:id="rId10"/>
              </a:rPr>
              <a:t>bioviz@mail.nih.gov</a:t>
            </a:r>
            <a:r>
              <a:rPr lang="en-US" dirty="0"/>
              <a:t> </a:t>
            </a:r>
          </a:p>
        </p:txBody>
      </p:sp>
      <p:sp>
        <p:nvSpPr>
          <p:cNvPr id="27" name="TextBox 26">
            <a:extLst>
              <a:ext uri="{FF2B5EF4-FFF2-40B4-BE49-F238E27FC236}">
                <a16:creationId xmlns:a16="http://schemas.microsoft.com/office/drawing/2014/main" id="{3B01A2A9-E95C-48B3-A190-ED1D1738380A}"/>
              </a:ext>
            </a:extLst>
          </p:cNvPr>
          <p:cNvSpPr txBox="1"/>
          <p:nvPr/>
        </p:nvSpPr>
        <p:spPr>
          <a:xfrm>
            <a:off x="36633" y="2348343"/>
            <a:ext cx="4573127" cy="2139047"/>
          </a:xfrm>
          <a:prstGeom prst="rect">
            <a:avLst/>
          </a:prstGeom>
          <a:noFill/>
        </p:spPr>
        <p:txBody>
          <a:bodyPr wrap="square" rtlCol="0">
            <a:spAutoFit/>
          </a:bodyPr>
          <a:lstStyle/>
          <a:p>
            <a:pPr algn="ctr">
              <a:spcAft>
                <a:spcPts val="600"/>
              </a:spcAft>
            </a:pPr>
            <a:r>
              <a:rPr lang="en-US" sz="2800" dirty="0">
                <a:hlinkClick r:id="rId11"/>
              </a:rPr>
              <a:t>https://3dprint.nih.gov</a:t>
            </a:r>
            <a:r>
              <a:rPr lang="en-US" sz="2800" dirty="0"/>
              <a:t> </a:t>
            </a:r>
          </a:p>
          <a:p>
            <a:pPr algn="ctr"/>
            <a:r>
              <a:rPr lang="en-US" sz="2000" dirty="0"/>
              <a:t>14,000+ unique visitors/month; </a:t>
            </a:r>
          </a:p>
          <a:p>
            <a:pPr algn="ctr"/>
            <a:r>
              <a:rPr lang="en-US" sz="2000" dirty="0"/>
              <a:t>&gt;6700 published models;</a:t>
            </a:r>
          </a:p>
          <a:p>
            <a:pPr algn="ctr"/>
            <a:r>
              <a:rPr lang="en-US" sz="2000" dirty="0"/>
              <a:t>about a million views of top 100 models;</a:t>
            </a:r>
          </a:p>
          <a:p>
            <a:pPr algn="ctr"/>
            <a:r>
              <a:rPr lang="en-US" sz="2000" dirty="0"/>
              <a:t>&gt;2400 registered users who have published models</a:t>
            </a:r>
          </a:p>
        </p:txBody>
      </p:sp>
    </p:spTree>
    <p:extLst>
      <p:ext uri="{BB962C8B-B14F-4D97-AF65-F5344CB8AC3E}">
        <p14:creationId xmlns:p14="http://schemas.microsoft.com/office/powerpoint/2010/main" val="4251576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7242D8-F3F5-462F-B773-26F7A6E92C82}"/>
              </a:ext>
            </a:extLst>
          </p:cNvPr>
          <p:cNvPicPr>
            <a:picLocks noChangeAspect="1"/>
          </p:cNvPicPr>
          <p:nvPr/>
        </p:nvPicPr>
        <p:blipFill>
          <a:blip r:embed="rId3"/>
          <a:stretch>
            <a:fillRect/>
          </a:stretch>
        </p:blipFill>
        <p:spPr>
          <a:xfrm>
            <a:off x="3689220" y="-1360128"/>
            <a:ext cx="4929356" cy="1284798"/>
          </a:xfrm>
          <a:prstGeom prst="rect">
            <a:avLst/>
          </a:prstGeom>
        </p:spPr>
      </p:pic>
      <p:pic>
        <p:nvPicPr>
          <p:cNvPr id="21" name="Picture 20">
            <a:extLst>
              <a:ext uri="{FF2B5EF4-FFF2-40B4-BE49-F238E27FC236}">
                <a16:creationId xmlns:a16="http://schemas.microsoft.com/office/drawing/2014/main" id="{39DC091A-356A-4224-B6CC-4ADE914975AC}"/>
              </a:ext>
            </a:extLst>
          </p:cNvPr>
          <p:cNvPicPr>
            <a:picLocks noChangeAspect="1"/>
          </p:cNvPicPr>
          <p:nvPr/>
        </p:nvPicPr>
        <p:blipFill rotWithShape="1">
          <a:blip r:embed="rId4"/>
          <a:srcRect l="31850" t="27539" r="6653" b="22998"/>
          <a:stretch/>
        </p:blipFill>
        <p:spPr>
          <a:xfrm>
            <a:off x="9879998" y="1772256"/>
            <a:ext cx="4715973" cy="3100920"/>
          </a:xfrm>
          <a:prstGeom prst="rect">
            <a:avLst/>
          </a:prstGeom>
        </p:spPr>
      </p:pic>
      <p:grpSp>
        <p:nvGrpSpPr>
          <p:cNvPr id="13" name="Group 12">
            <a:extLst>
              <a:ext uri="{FF2B5EF4-FFF2-40B4-BE49-F238E27FC236}">
                <a16:creationId xmlns:a16="http://schemas.microsoft.com/office/drawing/2014/main" id="{B3C59E53-3138-45A8-BF85-1E799BF42CE7}"/>
              </a:ext>
            </a:extLst>
          </p:cNvPr>
          <p:cNvGrpSpPr/>
          <p:nvPr/>
        </p:nvGrpSpPr>
        <p:grpSpPr>
          <a:xfrm>
            <a:off x="136297" y="1426087"/>
            <a:ext cx="9190768" cy="2526646"/>
            <a:chOff x="136297" y="2432623"/>
            <a:chExt cx="9190768" cy="2526646"/>
          </a:xfrm>
        </p:grpSpPr>
        <p:grpSp>
          <p:nvGrpSpPr>
            <p:cNvPr id="30" name="Group 29">
              <a:extLst>
                <a:ext uri="{FF2B5EF4-FFF2-40B4-BE49-F238E27FC236}">
                  <a16:creationId xmlns:a16="http://schemas.microsoft.com/office/drawing/2014/main" id="{6B64F0C8-9DDE-49EF-AAFC-E9518609DF34}"/>
                </a:ext>
              </a:extLst>
            </p:cNvPr>
            <p:cNvGrpSpPr>
              <a:grpSpLocks noChangeAspect="1"/>
            </p:cNvGrpSpPr>
            <p:nvPr/>
          </p:nvGrpSpPr>
          <p:grpSpPr>
            <a:xfrm>
              <a:off x="4443894" y="2815453"/>
              <a:ext cx="4883171" cy="2143816"/>
              <a:chOff x="3241284" y="2174932"/>
              <a:chExt cx="6286638" cy="2759968"/>
            </a:xfrm>
          </p:grpSpPr>
          <p:sp>
            <p:nvSpPr>
              <p:cNvPr id="31" name="Shape 373">
                <a:extLst>
                  <a:ext uri="{FF2B5EF4-FFF2-40B4-BE49-F238E27FC236}">
                    <a16:creationId xmlns:a16="http://schemas.microsoft.com/office/drawing/2014/main" id="{D7F595EB-D7AE-4B25-8D09-6969CA1B4FEA}"/>
                  </a:ext>
                </a:extLst>
              </p:cNvPr>
              <p:cNvSpPr>
                <a:spLocks noChangeAspect="1"/>
              </p:cNvSpPr>
              <p:nvPr/>
            </p:nvSpPr>
            <p:spPr>
              <a:xfrm>
                <a:off x="3241284" y="2278541"/>
                <a:ext cx="2364079" cy="1337034"/>
              </a:xfrm>
              <a:prstGeom prst="rect">
                <a:avLst/>
              </a:prstGeom>
              <a:blipFill rotWithShape="1">
                <a:blip r:embed="rId5">
                  <a:alphaModFix/>
                </a:blip>
                <a:stretch>
                  <a:fillRect/>
                </a:stretch>
              </a:blipFill>
              <a:ln>
                <a:noFill/>
              </a:ln>
            </p:spPr>
            <p:txBody>
              <a:bodyPr wrap="square" lIns="0" tIns="0" rIns="0" bIns="0" anchor="t" anchorCtr="0">
                <a:noAutofit/>
              </a:bodyPr>
              <a:lstStyle/>
              <a:p>
                <a:pPr indent="-85725">
                  <a:buClr>
                    <a:srgbClr val="000000"/>
                  </a:buClr>
                  <a:buSzPts val="1800"/>
                </a:pPr>
                <a:endParaRPr sz="1350" dirty="0">
                  <a:solidFill>
                    <a:srgbClr val="000000"/>
                  </a:solidFill>
                  <a:latin typeface="Arial"/>
                  <a:ea typeface="Arial"/>
                  <a:cs typeface="Arial"/>
                  <a:sym typeface="Arial"/>
                </a:endParaRPr>
              </a:p>
            </p:txBody>
          </p:sp>
          <p:pic>
            <p:nvPicPr>
              <p:cNvPr id="32" name="Content Placeholder 4" descr="A picture containing clothing&#10;&#10;Description generated with high confidence">
                <a:extLst>
                  <a:ext uri="{FF2B5EF4-FFF2-40B4-BE49-F238E27FC236}">
                    <a16:creationId xmlns:a16="http://schemas.microsoft.com/office/drawing/2014/main" id="{D2964FB1-F294-4A5F-9241-58FD83CFF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8841" y="3116026"/>
                <a:ext cx="3029081" cy="1818874"/>
              </a:xfrm>
              <a:prstGeom prst="rect">
                <a:avLst/>
              </a:prstGeom>
            </p:spPr>
          </p:pic>
          <p:pic>
            <p:nvPicPr>
              <p:cNvPr id="33" name="Shape 246">
                <a:extLst>
                  <a:ext uri="{FF2B5EF4-FFF2-40B4-BE49-F238E27FC236}">
                    <a16:creationId xmlns:a16="http://schemas.microsoft.com/office/drawing/2014/main" id="{344E3AC0-5964-4F32-91F8-8F0A9CEDD6C8}"/>
                  </a:ext>
                </a:extLst>
              </p:cNvPr>
              <p:cNvPicPr preferRelativeResize="0">
                <a:picLocks noChangeAspect="1"/>
              </p:cNvPicPr>
              <p:nvPr/>
            </p:nvPicPr>
            <p:blipFill>
              <a:blip r:embed="rId7">
                <a:clrChange>
                  <a:clrFrom>
                    <a:srgbClr val="FFFFFF"/>
                  </a:clrFrom>
                  <a:clrTo>
                    <a:srgbClr val="FFFFFF">
                      <a:alpha val="0"/>
                    </a:srgbClr>
                  </a:clrTo>
                </a:clrChange>
                <a:alphaModFix/>
              </a:blip>
              <a:stretch>
                <a:fillRect/>
              </a:stretch>
            </p:blipFill>
            <p:spPr>
              <a:xfrm>
                <a:off x="4457158" y="3556578"/>
                <a:ext cx="2282041" cy="1199023"/>
              </a:xfrm>
              <a:prstGeom prst="rect">
                <a:avLst/>
              </a:prstGeom>
              <a:noFill/>
              <a:ln>
                <a:noFill/>
              </a:ln>
            </p:spPr>
          </p:pic>
          <p:pic>
            <p:nvPicPr>
              <p:cNvPr id="34" name="Picture 4" descr="https://lh6.googleusercontent.com/hQ4cctAoqRlFjdJ3CUwE61E0Nwo7f7gEJF_4kDlas9Q332gPL5Wt2bwFcQPLKreHnr1pSl83Wi5un7PD-mzwRDhgkrIhCZkRBU0M-1J58_NMlNOBTxSIvKUhV6eVcZClk-GkUmDdB7w">
                <a:extLst>
                  <a:ext uri="{FF2B5EF4-FFF2-40B4-BE49-F238E27FC236}">
                    <a16:creationId xmlns:a16="http://schemas.microsoft.com/office/drawing/2014/main" id="{2C247046-F3E2-41A0-B0ED-A63996AF3BF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0190" y="2174932"/>
                <a:ext cx="2262552" cy="1544253"/>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Shape 313">
              <a:extLst>
                <a:ext uri="{FF2B5EF4-FFF2-40B4-BE49-F238E27FC236}">
                  <a16:creationId xmlns:a16="http://schemas.microsoft.com/office/drawing/2014/main" id="{02EB6832-9E4B-406A-83DC-CAB27976C849}"/>
                </a:ext>
              </a:extLst>
            </p:cNvPr>
            <p:cNvPicPr preferRelativeResize="0">
              <a:picLocks noChangeAspect="1"/>
            </p:cNvPicPr>
            <p:nvPr/>
          </p:nvPicPr>
          <p:blipFill rotWithShape="1">
            <a:blip r:embed="rId9">
              <a:alphaModFix/>
            </a:blip>
            <a:srcRect l="16671" r="16671"/>
            <a:stretch/>
          </p:blipFill>
          <p:spPr>
            <a:xfrm>
              <a:off x="136297" y="2884020"/>
              <a:ext cx="1614241" cy="1615507"/>
            </a:xfrm>
            <a:prstGeom prst="ellipse">
              <a:avLst/>
            </a:prstGeom>
            <a:noFill/>
            <a:ln>
              <a:noFill/>
            </a:ln>
          </p:spPr>
        </p:pic>
        <p:sp>
          <p:nvSpPr>
            <p:cNvPr id="36" name="TextBox 35">
              <a:extLst>
                <a:ext uri="{FF2B5EF4-FFF2-40B4-BE49-F238E27FC236}">
                  <a16:creationId xmlns:a16="http://schemas.microsoft.com/office/drawing/2014/main" id="{1B277D87-E718-4AB7-9C32-E08D021D9C21}"/>
                </a:ext>
              </a:extLst>
            </p:cNvPr>
            <p:cNvSpPr txBox="1"/>
            <p:nvPr/>
          </p:nvSpPr>
          <p:spPr>
            <a:xfrm>
              <a:off x="452398" y="2432623"/>
              <a:ext cx="806631" cy="461665"/>
            </a:xfrm>
            <a:prstGeom prst="rect">
              <a:avLst/>
            </a:prstGeom>
            <a:noFill/>
          </p:spPr>
          <p:txBody>
            <a:bodyPr wrap="none" rtlCol="0">
              <a:spAutoFit/>
            </a:bodyPr>
            <a:lstStyle/>
            <a:p>
              <a:r>
                <a:rPr lang="en-US" sz="2400" b="1" dirty="0"/>
                <a:t>2007</a:t>
              </a:r>
            </a:p>
          </p:txBody>
        </p:sp>
        <p:pic>
          <p:nvPicPr>
            <p:cNvPr id="37" name="Shape 201">
              <a:extLst>
                <a:ext uri="{FF2B5EF4-FFF2-40B4-BE49-F238E27FC236}">
                  <a16:creationId xmlns:a16="http://schemas.microsoft.com/office/drawing/2014/main" id="{E7A6B901-5190-4E40-9E73-58599E4C2D4D}"/>
                </a:ext>
              </a:extLst>
            </p:cNvPr>
            <p:cNvPicPr preferRelativeResize="0"/>
            <p:nvPr/>
          </p:nvPicPr>
          <p:blipFill rotWithShape="1">
            <a:blip r:embed="rId10">
              <a:alphaModFix/>
            </a:blip>
            <a:srcRect b="9771"/>
            <a:stretch/>
          </p:blipFill>
          <p:spPr>
            <a:xfrm>
              <a:off x="1971401" y="3081747"/>
              <a:ext cx="2589420" cy="1250681"/>
            </a:xfrm>
            <a:prstGeom prst="rect">
              <a:avLst/>
            </a:prstGeom>
            <a:noFill/>
            <a:ln>
              <a:noFill/>
            </a:ln>
          </p:spPr>
        </p:pic>
        <p:sp>
          <p:nvSpPr>
            <p:cNvPr id="38" name="TextBox 37">
              <a:extLst>
                <a:ext uri="{FF2B5EF4-FFF2-40B4-BE49-F238E27FC236}">
                  <a16:creationId xmlns:a16="http://schemas.microsoft.com/office/drawing/2014/main" id="{AD1F5DE1-58F2-499A-832E-90E326137CFD}"/>
                </a:ext>
              </a:extLst>
            </p:cNvPr>
            <p:cNvSpPr txBox="1"/>
            <p:nvPr/>
          </p:nvSpPr>
          <p:spPr>
            <a:xfrm>
              <a:off x="2473038" y="2432623"/>
              <a:ext cx="806631" cy="461665"/>
            </a:xfrm>
            <a:prstGeom prst="rect">
              <a:avLst/>
            </a:prstGeom>
            <a:noFill/>
          </p:spPr>
          <p:txBody>
            <a:bodyPr wrap="none" rtlCol="0">
              <a:spAutoFit/>
            </a:bodyPr>
            <a:lstStyle/>
            <a:p>
              <a:r>
                <a:rPr lang="en-US" sz="2400" b="1" dirty="0"/>
                <a:t>2014</a:t>
              </a:r>
            </a:p>
          </p:txBody>
        </p:sp>
        <p:sp>
          <p:nvSpPr>
            <p:cNvPr id="39" name="TextBox 38">
              <a:extLst>
                <a:ext uri="{FF2B5EF4-FFF2-40B4-BE49-F238E27FC236}">
                  <a16:creationId xmlns:a16="http://schemas.microsoft.com/office/drawing/2014/main" id="{F809A65C-6F3C-47B7-8EB0-51EECCA8D36C}"/>
                </a:ext>
              </a:extLst>
            </p:cNvPr>
            <p:cNvSpPr txBox="1"/>
            <p:nvPr/>
          </p:nvSpPr>
          <p:spPr>
            <a:xfrm>
              <a:off x="5052960" y="2432623"/>
              <a:ext cx="806631" cy="461665"/>
            </a:xfrm>
            <a:prstGeom prst="rect">
              <a:avLst/>
            </a:prstGeom>
            <a:noFill/>
          </p:spPr>
          <p:txBody>
            <a:bodyPr wrap="none" rtlCol="0">
              <a:spAutoFit/>
            </a:bodyPr>
            <a:lstStyle/>
            <a:p>
              <a:r>
                <a:rPr lang="en-US" sz="2400" b="1" dirty="0"/>
                <a:t>2015</a:t>
              </a:r>
            </a:p>
          </p:txBody>
        </p:sp>
        <p:sp>
          <p:nvSpPr>
            <p:cNvPr id="40" name="TextBox 39">
              <a:extLst>
                <a:ext uri="{FF2B5EF4-FFF2-40B4-BE49-F238E27FC236}">
                  <a16:creationId xmlns:a16="http://schemas.microsoft.com/office/drawing/2014/main" id="{FAF451D9-EE3D-41A6-AF26-83A3C5183F39}"/>
                </a:ext>
              </a:extLst>
            </p:cNvPr>
            <p:cNvSpPr txBox="1"/>
            <p:nvPr/>
          </p:nvSpPr>
          <p:spPr>
            <a:xfrm>
              <a:off x="6899741" y="2432623"/>
              <a:ext cx="806631" cy="830997"/>
            </a:xfrm>
            <a:prstGeom prst="rect">
              <a:avLst/>
            </a:prstGeom>
            <a:noFill/>
          </p:spPr>
          <p:txBody>
            <a:bodyPr wrap="none" rtlCol="0">
              <a:spAutoFit/>
            </a:bodyPr>
            <a:lstStyle/>
            <a:p>
              <a:r>
                <a:rPr lang="en-US" sz="2400" b="1" dirty="0"/>
                <a:t>2016</a:t>
              </a:r>
            </a:p>
            <a:p>
              <a:endParaRPr lang="en-US" sz="2400" b="1" dirty="0"/>
            </a:p>
          </p:txBody>
        </p:sp>
      </p:grpSp>
    </p:spTree>
    <p:extLst>
      <p:ext uri="{BB962C8B-B14F-4D97-AF65-F5344CB8AC3E}">
        <p14:creationId xmlns:p14="http://schemas.microsoft.com/office/powerpoint/2010/main" val="189655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05">
            <a:extLst>
              <a:ext uri="{FF2B5EF4-FFF2-40B4-BE49-F238E27FC236}">
                <a16:creationId xmlns:a16="http://schemas.microsoft.com/office/drawing/2014/main" id="{3CCCECD2-0856-4496-820B-C557C365DE17}"/>
              </a:ext>
            </a:extLst>
          </p:cNvPr>
          <p:cNvPicPr preferRelativeResize="0">
            <a:picLocks noChangeAspect="1"/>
          </p:cNvPicPr>
          <p:nvPr/>
        </p:nvPicPr>
        <p:blipFill rotWithShape="1">
          <a:blip r:embed="rId2">
            <a:alphaModFix/>
          </a:blip>
          <a:srcRect l="11158" t="20447" r="8184"/>
          <a:stretch/>
        </p:blipFill>
        <p:spPr>
          <a:xfrm>
            <a:off x="0" y="0"/>
            <a:ext cx="9144000" cy="5143500"/>
          </a:xfrm>
          <a:prstGeom prst="rect">
            <a:avLst/>
          </a:prstGeom>
          <a:noFill/>
          <a:ln>
            <a:noFill/>
          </a:ln>
        </p:spPr>
      </p:pic>
      <p:sp>
        <p:nvSpPr>
          <p:cNvPr id="3" name="Shape 306">
            <a:extLst>
              <a:ext uri="{FF2B5EF4-FFF2-40B4-BE49-F238E27FC236}">
                <a16:creationId xmlns:a16="http://schemas.microsoft.com/office/drawing/2014/main" id="{F679EEE4-A95F-4018-A023-EFD78A59F428}"/>
              </a:ext>
            </a:extLst>
          </p:cNvPr>
          <p:cNvSpPr txBox="1"/>
          <p:nvPr/>
        </p:nvSpPr>
        <p:spPr>
          <a:xfrm>
            <a:off x="5425603" y="4809229"/>
            <a:ext cx="3541050" cy="290700"/>
          </a:xfrm>
          <a:prstGeom prst="rect">
            <a:avLst/>
          </a:prstGeom>
          <a:noFill/>
          <a:ln>
            <a:noFill/>
          </a:ln>
        </p:spPr>
        <p:txBody>
          <a:bodyPr wrap="square" lIns="68569" tIns="68569" rIns="68569" bIns="68569" anchor="b" anchorCtr="0">
            <a:noAutofit/>
          </a:bodyPr>
          <a:lstStyle/>
          <a:p>
            <a:pPr algn="r">
              <a:buClr>
                <a:srgbClr val="7F7F7F"/>
              </a:buClr>
              <a:buSzPts val="300"/>
            </a:pPr>
            <a:r>
              <a:rPr lang="en" sz="750" i="1" dirty="0">
                <a:solidFill>
                  <a:schemeClr val="bg1"/>
                </a:solidFill>
                <a:latin typeface="Open Sans Light"/>
                <a:ea typeface="Open Sans Light"/>
                <a:cs typeface="Open Sans Light"/>
                <a:sym typeface="Open Sans Light"/>
              </a:rPr>
              <a:t>Photos courtesy the National Institutes of Health</a:t>
            </a:r>
          </a:p>
          <a:p>
            <a:pPr indent="-14288" algn="r">
              <a:buClr>
                <a:srgbClr val="7F7F7F"/>
              </a:buClr>
              <a:buSzPts val="300"/>
            </a:pPr>
            <a:r>
              <a:rPr lang="en" sz="750" i="1" dirty="0">
                <a:solidFill>
                  <a:schemeClr val="bg1"/>
                </a:solidFill>
                <a:latin typeface="Open Sans Light"/>
                <a:ea typeface="Open Sans Light"/>
                <a:cs typeface="Open Sans Light"/>
                <a:sym typeface="Open Sans Light"/>
              </a:rPr>
              <a:t>Read more at: </a:t>
            </a:r>
            <a:r>
              <a:rPr lang="en" sz="750" i="1" u="sng" dirty="0">
                <a:solidFill>
                  <a:schemeClr val="bg1"/>
                </a:solidFill>
                <a:latin typeface="Open Sans Light"/>
                <a:ea typeface="Open Sans Light"/>
                <a:cs typeface="Open Sans Light"/>
                <a:sym typeface="Open Sans Light"/>
                <a:hlinkClick r:id="rId3">
                  <a:extLst>
                    <a:ext uri="{A12FA001-AC4F-418D-AE19-62706E023703}">
                      <ahyp:hlinkClr xmlns:ahyp="http://schemas.microsoft.com/office/drawing/2018/hyperlinkcolor" val="tx"/>
                    </a:ext>
                  </a:extLst>
                </a:hlinkClick>
              </a:rPr>
              <a:t>https://nihrecord.nih.gov/newsletters/2017/06_30_2017/story4.htm</a:t>
            </a:r>
          </a:p>
        </p:txBody>
      </p:sp>
      <p:sp>
        <p:nvSpPr>
          <p:cNvPr id="7" name="Title 2">
            <a:extLst>
              <a:ext uri="{FF2B5EF4-FFF2-40B4-BE49-F238E27FC236}">
                <a16:creationId xmlns:a16="http://schemas.microsoft.com/office/drawing/2014/main" id="{6DF549CD-C1B8-4750-A51F-33520F860B81}"/>
              </a:ext>
            </a:extLst>
          </p:cNvPr>
          <p:cNvSpPr txBox="1">
            <a:spLocks/>
          </p:cNvSpPr>
          <p:nvPr/>
        </p:nvSpPr>
        <p:spPr>
          <a:xfrm>
            <a:off x="113414" y="193298"/>
            <a:ext cx="6858000" cy="517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2017</a:t>
            </a:r>
          </a:p>
        </p:txBody>
      </p:sp>
      <p:pic>
        <p:nvPicPr>
          <p:cNvPr id="4" name="Shape 307">
            <a:extLst>
              <a:ext uri="{FF2B5EF4-FFF2-40B4-BE49-F238E27FC236}">
                <a16:creationId xmlns:a16="http://schemas.microsoft.com/office/drawing/2014/main" id="{0565AA1A-5519-4AF3-86EC-326C39734C67}"/>
              </a:ext>
            </a:extLst>
          </p:cNvPr>
          <p:cNvPicPr preferRelativeResize="0">
            <a:picLocks noChangeAspect="1"/>
          </p:cNvPicPr>
          <p:nvPr/>
        </p:nvPicPr>
        <p:blipFill rotWithShape="1">
          <a:blip r:embed="rId4">
            <a:alphaModFix/>
          </a:blip>
          <a:srcRect t="1305" b="17081"/>
          <a:stretch/>
        </p:blipFill>
        <p:spPr>
          <a:xfrm>
            <a:off x="5139895" y="2461583"/>
            <a:ext cx="3436211" cy="2061897"/>
          </a:xfrm>
          <a:prstGeom prst="rect">
            <a:avLst/>
          </a:prstGeom>
          <a:noFill/>
          <a:ln w="28575" cap="flat" cmpd="sng">
            <a:solidFill>
              <a:schemeClr val="lt1"/>
            </a:solidFill>
            <a:prstDash val="solid"/>
            <a:round/>
            <a:headEnd type="none" w="med" len="med"/>
            <a:tailEnd type="none" w="med" len="med"/>
          </a:ln>
        </p:spPr>
      </p:pic>
      <p:pic>
        <p:nvPicPr>
          <p:cNvPr id="5" name="Shape 308">
            <a:extLst>
              <a:ext uri="{FF2B5EF4-FFF2-40B4-BE49-F238E27FC236}">
                <a16:creationId xmlns:a16="http://schemas.microsoft.com/office/drawing/2014/main" id="{7247F24C-1E4C-4D29-95C0-CD9826D8B3AC}"/>
              </a:ext>
            </a:extLst>
          </p:cNvPr>
          <p:cNvPicPr preferRelativeResize="0">
            <a:picLocks noChangeAspect="1"/>
          </p:cNvPicPr>
          <p:nvPr/>
        </p:nvPicPr>
        <p:blipFill rotWithShape="1">
          <a:blip r:embed="rId5">
            <a:alphaModFix/>
          </a:blip>
          <a:srcRect b="20609"/>
          <a:stretch/>
        </p:blipFill>
        <p:spPr>
          <a:xfrm>
            <a:off x="5857452" y="620021"/>
            <a:ext cx="2677352" cy="1606543"/>
          </a:xfrm>
          <a:prstGeom prst="rect">
            <a:avLst/>
          </a:prstGeom>
          <a:noFill/>
          <a:ln w="28575" cap="flat" cmpd="sng">
            <a:solidFill>
              <a:schemeClr val="lt1"/>
            </a:solidFill>
            <a:prstDash val="solid"/>
            <a:round/>
            <a:headEnd type="none" w="med" len="med"/>
            <a:tailEnd type="none" w="med" len="med"/>
          </a:ln>
        </p:spPr>
      </p:pic>
    </p:spTree>
    <p:extLst>
      <p:ext uri="{BB962C8B-B14F-4D97-AF65-F5344CB8AC3E}">
        <p14:creationId xmlns:p14="http://schemas.microsoft.com/office/powerpoint/2010/main" val="424483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room&#10;&#10;Description generated with very high confidence">
            <a:extLst>
              <a:ext uri="{FF2B5EF4-FFF2-40B4-BE49-F238E27FC236}">
                <a16:creationId xmlns:a16="http://schemas.microsoft.com/office/drawing/2014/main" id="{3C6038ED-C849-470F-8E94-4157D89A9F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2059" t="11205" r="118" b="15859"/>
          <a:stretch/>
        </p:blipFill>
        <p:spPr>
          <a:xfrm>
            <a:off x="-9393" y="0"/>
            <a:ext cx="9153393" cy="2647758"/>
          </a:xfrm>
          <a:prstGeom prst="rect">
            <a:avLst/>
          </a:prstGeom>
        </p:spPr>
      </p:pic>
      <p:pic>
        <p:nvPicPr>
          <p:cNvPr id="3" name="Picture 2">
            <a:extLst>
              <a:ext uri="{FF2B5EF4-FFF2-40B4-BE49-F238E27FC236}">
                <a16:creationId xmlns:a16="http://schemas.microsoft.com/office/drawing/2014/main" id="{00E6810B-4AC5-4D3E-AB9E-B34428D1D036}"/>
              </a:ext>
            </a:extLst>
          </p:cNvPr>
          <p:cNvPicPr>
            <a:picLocks noChangeAspect="1"/>
          </p:cNvPicPr>
          <p:nvPr/>
        </p:nvPicPr>
        <p:blipFill>
          <a:blip r:embed="rId4"/>
          <a:stretch>
            <a:fillRect/>
          </a:stretch>
        </p:blipFill>
        <p:spPr>
          <a:xfrm>
            <a:off x="0" y="2760188"/>
            <a:ext cx="9144000" cy="2383312"/>
          </a:xfrm>
          <a:prstGeom prst="rect">
            <a:avLst/>
          </a:prstGeom>
        </p:spPr>
      </p:pic>
      <p:sp>
        <p:nvSpPr>
          <p:cNvPr id="4" name="Title 2">
            <a:extLst>
              <a:ext uri="{FF2B5EF4-FFF2-40B4-BE49-F238E27FC236}">
                <a16:creationId xmlns:a16="http://schemas.microsoft.com/office/drawing/2014/main" id="{97633028-082B-4BD5-9E91-E4400C347880}"/>
              </a:ext>
            </a:extLst>
          </p:cNvPr>
          <p:cNvSpPr txBox="1">
            <a:spLocks/>
          </p:cNvSpPr>
          <p:nvPr/>
        </p:nvSpPr>
        <p:spPr>
          <a:xfrm>
            <a:off x="63795" y="129502"/>
            <a:ext cx="6858000" cy="517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Open Sans" panose="020B0606030504020204" pitchFamily="34" charset="0"/>
                <a:ea typeface="Open Sans" panose="020B0606030504020204" pitchFamily="34" charset="0"/>
                <a:cs typeface="Open Sans" panose="020B0606030504020204" pitchFamily="34" charset="0"/>
              </a:rPr>
              <a:t>2018</a:t>
            </a:r>
          </a:p>
        </p:txBody>
      </p:sp>
    </p:spTree>
    <p:extLst>
      <p:ext uri="{BB962C8B-B14F-4D97-AF65-F5344CB8AC3E}">
        <p14:creationId xmlns:p14="http://schemas.microsoft.com/office/powerpoint/2010/main" val="4276630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33"/>
          <p:cNvPicPr preferRelativeResize="0"/>
          <p:nvPr/>
        </p:nvPicPr>
        <p:blipFill rotWithShape="1">
          <a:blip r:embed="rId5">
            <a:alphaModFix/>
          </a:blip>
          <a:srcRect l="2" r="278"/>
          <a:stretch/>
        </p:blipFill>
        <p:spPr>
          <a:xfrm>
            <a:off x="1045871" y="845195"/>
            <a:ext cx="6909955" cy="3899615"/>
          </a:xfrm>
          <a:prstGeom prst="rect">
            <a:avLst/>
          </a:prstGeom>
          <a:noFill/>
          <a:ln>
            <a:noFill/>
          </a:ln>
        </p:spPr>
      </p:pic>
      <p:sp>
        <p:nvSpPr>
          <p:cNvPr id="15" name="Rectangle 14">
            <a:extLst>
              <a:ext uri="{FF2B5EF4-FFF2-40B4-BE49-F238E27FC236}">
                <a16:creationId xmlns:a16="http://schemas.microsoft.com/office/drawing/2014/main" id="{01E4768E-B2CB-884B-AA12-E21D85D9FA76}"/>
              </a:ext>
            </a:extLst>
          </p:cNvPr>
          <p:cNvSpPr/>
          <p:nvPr/>
        </p:nvSpPr>
        <p:spPr>
          <a:xfrm>
            <a:off x="476082" y="4441370"/>
            <a:ext cx="2273440" cy="55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45896" y="4486275"/>
            <a:ext cx="1647825"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857250"/>
          </a:xfrm>
        </p:spPr>
        <p:txBody>
          <a:bodyPr>
            <a:normAutofit/>
          </a:bodyPr>
          <a:lstStyle/>
          <a:p>
            <a:r>
              <a:rPr lang="en-US" dirty="0"/>
              <a:t>“Extended” Reality = XR </a:t>
            </a:r>
          </a:p>
        </p:txBody>
      </p:sp>
      <p:sp>
        <p:nvSpPr>
          <p:cNvPr id="3" name="Slide Number Placeholder 2"/>
          <p:cNvSpPr>
            <a:spLocks noGrp="1"/>
          </p:cNvSpPr>
          <p:nvPr>
            <p:ph type="sldNum" sz="quarter" idx="12"/>
          </p:nvPr>
        </p:nvSpPr>
        <p:spPr>
          <a:xfrm>
            <a:off x="6850922" y="4767263"/>
            <a:ext cx="2133600" cy="273844"/>
          </a:xfrm>
        </p:spPr>
        <p:txBody>
          <a:bodyPr/>
          <a:lstStyle/>
          <a:p>
            <a:fld id="{0235576B-7F3C-4840-ADD7-A9DF1158E3A5}" type="slidenum">
              <a:rPr lang="en-US" smtClean="0"/>
              <a:pPr/>
              <a:t>24</a:t>
            </a:fld>
            <a:endParaRPr lang="en-US"/>
          </a:p>
        </p:txBody>
      </p:sp>
      <p:sp>
        <p:nvSpPr>
          <p:cNvPr id="10" name="Shape 255"/>
          <p:cNvSpPr txBox="1"/>
          <p:nvPr/>
        </p:nvSpPr>
        <p:spPr>
          <a:xfrm>
            <a:off x="552091" y="4858201"/>
            <a:ext cx="8591909" cy="297300"/>
          </a:xfrm>
          <a:prstGeom prst="rect">
            <a:avLst/>
          </a:prstGeom>
          <a:noFill/>
          <a:ln>
            <a:noFill/>
          </a:ln>
        </p:spPr>
        <p:txBody>
          <a:bodyPr wrap="square" lIns="91425" tIns="91425" rIns="91425" bIns="91425" anchor="t" anchorCtr="0">
            <a:noAutofit/>
          </a:bodyPr>
          <a:lstStyle/>
          <a:p>
            <a:pPr lvl="0" algn="r" rtl="0">
              <a:spcBef>
                <a:spcPts val="0"/>
              </a:spcBef>
              <a:buNone/>
            </a:pPr>
            <a:r>
              <a:rPr lang="en" sz="1000" i="1" dirty="0">
                <a:solidFill>
                  <a:srgbClr val="434343"/>
                </a:solidFill>
                <a:hlinkClick r:id="rId6"/>
              </a:rPr>
              <a:t>https://www.extremetech.com/extreme/249328-mixed-reality-can-take-augmented-reality-mainstream</a:t>
            </a:r>
            <a:endParaRPr lang="en" sz="1000" i="1" dirty="0">
              <a:solidFill>
                <a:srgbClr val="434343"/>
              </a:solidFill>
            </a:endParaRPr>
          </a:p>
        </p:txBody>
      </p:sp>
      <p:pic>
        <p:nvPicPr>
          <p:cNvPr id="7" name="MR">
            <a:hlinkClick r:id="" action="ppaction://media"/>
            <a:extLst>
              <a:ext uri="{FF2B5EF4-FFF2-40B4-BE49-F238E27FC236}">
                <a16:creationId xmlns:a16="http://schemas.microsoft.com/office/drawing/2014/main" id="{789DAC51-0734-9D4F-882E-895A51E915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38758" y="-406663"/>
            <a:ext cx="2717800" cy="2006600"/>
          </a:xfrm>
          <a:prstGeom prst="rect">
            <a:avLst/>
          </a:prstGeom>
        </p:spPr>
      </p:pic>
      <p:grpSp>
        <p:nvGrpSpPr>
          <p:cNvPr id="6" name="Group 5">
            <a:extLst>
              <a:ext uri="{FF2B5EF4-FFF2-40B4-BE49-F238E27FC236}">
                <a16:creationId xmlns:a16="http://schemas.microsoft.com/office/drawing/2014/main" id="{93335FC6-CAD8-46E9-88C3-9CBE79DB56F1}"/>
              </a:ext>
            </a:extLst>
          </p:cNvPr>
          <p:cNvGrpSpPr/>
          <p:nvPr/>
        </p:nvGrpSpPr>
        <p:grpSpPr>
          <a:xfrm>
            <a:off x="9717547" y="1599937"/>
            <a:ext cx="6920342" cy="2609283"/>
            <a:chOff x="1149780" y="1704109"/>
            <a:chExt cx="6920342" cy="2609283"/>
          </a:xfrm>
        </p:grpSpPr>
        <p:sp>
          <p:nvSpPr>
            <p:cNvPr id="5" name="Rounded Rectangle 4">
              <a:extLst>
                <a:ext uri="{FF2B5EF4-FFF2-40B4-BE49-F238E27FC236}">
                  <a16:creationId xmlns:a16="http://schemas.microsoft.com/office/drawing/2014/main" id="{BE54B8BD-29D7-4D4B-97E1-ADCBCB1BFF1C}"/>
                </a:ext>
              </a:extLst>
            </p:cNvPr>
            <p:cNvSpPr/>
            <p:nvPr/>
          </p:nvSpPr>
          <p:spPr>
            <a:xfrm>
              <a:off x="1149780" y="1704109"/>
              <a:ext cx="2026227" cy="1275462"/>
            </a:xfrm>
            <a:prstGeom prst="roundRect">
              <a:avLst/>
            </a:prstGeom>
            <a:solidFill>
              <a:srgbClr val="BCD9E7"/>
            </a:solidFill>
            <a:ln>
              <a:solidFill>
                <a:srgbClr val="539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Deep concentration; research; individual learning</a:t>
              </a:r>
            </a:p>
          </p:txBody>
        </p:sp>
        <p:sp>
          <p:nvSpPr>
            <p:cNvPr id="11" name="Rounded Rectangle 10">
              <a:extLst>
                <a:ext uri="{FF2B5EF4-FFF2-40B4-BE49-F238E27FC236}">
                  <a16:creationId xmlns:a16="http://schemas.microsoft.com/office/drawing/2014/main" id="{F5E4D3DA-941E-DF4E-ABDE-D31761758B9F}"/>
                </a:ext>
              </a:extLst>
            </p:cNvPr>
            <p:cNvSpPr/>
            <p:nvPr/>
          </p:nvSpPr>
          <p:spPr>
            <a:xfrm>
              <a:off x="3394216" y="1704109"/>
              <a:ext cx="2223655" cy="1275462"/>
            </a:xfrm>
            <a:prstGeom prst="roundRect">
              <a:avLst/>
            </a:prstGeom>
            <a:solidFill>
              <a:srgbClr val="BCD9E7"/>
            </a:solidFill>
            <a:ln>
              <a:solidFill>
                <a:srgbClr val="539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Contextual actions &amp; information overlays</a:t>
              </a:r>
            </a:p>
          </p:txBody>
        </p:sp>
        <p:sp>
          <p:nvSpPr>
            <p:cNvPr id="12" name="Rounded Rectangle 11">
              <a:extLst>
                <a:ext uri="{FF2B5EF4-FFF2-40B4-BE49-F238E27FC236}">
                  <a16:creationId xmlns:a16="http://schemas.microsoft.com/office/drawing/2014/main" id="{F48F9B22-5126-7F4C-9979-E5CB17ED9F6A}"/>
                </a:ext>
              </a:extLst>
            </p:cNvPr>
            <p:cNvSpPr/>
            <p:nvPr/>
          </p:nvSpPr>
          <p:spPr>
            <a:xfrm>
              <a:off x="5836080" y="1704109"/>
              <a:ext cx="2223655" cy="1275462"/>
            </a:xfrm>
            <a:prstGeom prst="roundRect">
              <a:avLst/>
            </a:prstGeom>
            <a:solidFill>
              <a:srgbClr val="BCD9E7"/>
            </a:solidFill>
            <a:ln>
              <a:solidFill>
                <a:srgbClr val="539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Group learning; increased retention(?)</a:t>
              </a:r>
            </a:p>
          </p:txBody>
        </p:sp>
        <p:sp>
          <p:nvSpPr>
            <p:cNvPr id="14" name="Rounded Rectangle 13">
              <a:extLst>
                <a:ext uri="{FF2B5EF4-FFF2-40B4-BE49-F238E27FC236}">
                  <a16:creationId xmlns:a16="http://schemas.microsoft.com/office/drawing/2014/main" id="{D46A9484-42FC-034E-BFA3-601EDB9407CC}"/>
                </a:ext>
              </a:extLst>
            </p:cNvPr>
            <p:cNvSpPr/>
            <p:nvPr/>
          </p:nvSpPr>
          <p:spPr>
            <a:xfrm>
              <a:off x="1149780" y="3273316"/>
              <a:ext cx="6920342" cy="1040076"/>
            </a:xfrm>
            <a:prstGeom prst="roundRect">
              <a:avLst/>
            </a:prstGeom>
            <a:solidFill>
              <a:srgbClr val="BCD9E7"/>
            </a:solidFill>
            <a:ln>
              <a:solidFill>
                <a:srgbClr val="539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VR makes you feel like you’re present and experiencing things you may never get the opportunity to experience in real life.</a:t>
              </a:r>
            </a:p>
          </p:txBody>
        </p:sp>
      </p:grpSp>
      <p:sp>
        <p:nvSpPr>
          <p:cNvPr id="16" name="Shape 255">
            <a:extLst>
              <a:ext uri="{FF2B5EF4-FFF2-40B4-BE49-F238E27FC236}">
                <a16:creationId xmlns:a16="http://schemas.microsoft.com/office/drawing/2014/main" id="{68999ECB-DE6B-4D58-BDC2-FC1F5FAA599F}"/>
              </a:ext>
            </a:extLst>
          </p:cNvPr>
          <p:cNvSpPr txBox="1"/>
          <p:nvPr/>
        </p:nvSpPr>
        <p:spPr>
          <a:xfrm>
            <a:off x="9302722" y="4584699"/>
            <a:ext cx="8591909" cy="297300"/>
          </a:xfrm>
          <a:prstGeom prst="rect">
            <a:avLst/>
          </a:prstGeom>
          <a:noFill/>
          <a:ln>
            <a:noFill/>
          </a:ln>
        </p:spPr>
        <p:txBody>
          <a:bodyPr wrap="square" lIns="91425" tIns="91425" rIns="91425" bIns="91425" anchor="t" anchorCtr="0">
            <a:noAutofit/>
          </a:bodyPr>
          <a:lstStyle/>
          <a:p>
            <a:pPr lvl="0" algn="r" rtl="0">
              <a:spcBef>
                <a:spcPts val="0"/>
              </a:spcBef>
              <a:buNone/>
            </a:pPr>
            <a:r>
              <a:rPr lang="en" sz="1000" i="1" dirty="0">
                <a:solidFill>
                  <a:srgbClr val="434343"/>
                </a:solidFill>
                <a:hlinkClick r:id="rId6"/>
              </a:rPr>
              <a:t>https://www.extremetech.com/extreme/249328-mixed-reality-can-take-augmented-reality-mainstream</a:t>
            </a:r>
            <a:r>
              <a:rPr lang="en" sz="1000" i="1" dirty="0">
                <a:solidFill>
                  <a:srgbClr val="434343"/>
                </a:solidFill>
              </a:rPr>
              <a:t>, </a:t>
            </a:r>
            <a:r>
              <a:rPr lang="en-US" sz="1000" i="1" dirty="0">
                <a:solidFill>
                  <a:srgbClr val="434343"/>
                </a:solidFill>
                <a:hlinkClick r:id="rId8"/>
              </a:rPr>
              <a:t>http://mgl.scripps.edu/projects/tangible_models/</a:t>
            </a:r>
            <a:endParaRPr lang="en" sz="1000" i="1" dirty="0">
              <a:solidFill>
                <a:srgbClr val="434343"/>
              </a:solidFill>
            </a:endParaRPr>
          </a:p>
        </p:txBody>
      </p:sp>
    </p:spTree>
    <p:extLst>
      <p:ext uri="{BB962C8B-B14F-4D97-AF65-F5344CB8AC3E}">
        <p14:creationId xmlns:p14="http://schemas.microsoft.com/office/powerpoint/2010/main" val="3798838816"/>
      </p:ext>
    </p:extLst>
  </p:cSld>
  <p:clrMapOvr>
    <a:masterClrMapping/>
  </p:clrMapOvr>
  <p:timing>
    <p:tnLst>
      <p:par>
        <p:cTn id="1" dur="indefinite" restart="never" nodeType="tmRoot">
          <p:childTnLst>
            <p:video>
              <p:cMediaNode vol="80000">
                <p:cTn id="2" repeatCount="indefinite" fill="hold" display="0">
                  <p:stCondLst>
                    <p:cond delay="indefinite"/>
                  </p:stCondLst>
                  <p:endCondLst>
                    <p:cond evt="onNext" delay="0">
                      <p:tgtEl>
                        <p:sldTgt/>
                      </p:tgtEl>
                    </p:cond>
                  </p:end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a room&#10;&#10;Description generated with very high confidence">
            <a:extLst>
              <a:ext uri="{FF2B5EF4-FFF2-40B4-BE49-F238E27FC236}">
                <a16:creationId xmlns:a16="http://schemas.microsoft.com/office/drawing/2014/main" id="{46BEDD60-0ADA-4950-AA53-345BFCD41E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1" cy="5143500"/>
          </a:xfrm>
          <a:prstGeom prst="rect">
            <a:avLst/>
          </a:prstGeom>
        </p:spPr>
      </p:pic>
      <p:sp>
        <p:nvSpPr>
          <p:cNvPr id="3" name="Title 1">
            <a:extLst>
              <a:ext uri="{FF2B5EF4-FFF2-40B4-BE49-F238E27FC236}">
                <a16:creationId xmlns:a16="http://schemas.microsoft.com/office/drawing/2014/main" id="{1B252E03-5FCB-43CB-85BE-24E469A165B4}"/>
              </a:ext>
            </a:extLst>
          </p:cNvPr>
          <p:cNvSpPr txBox="1">
            <a:spLocks/>
          </p:cNvSpPr>
          <p:nvPr/>
        </p:nvSpPr>
        <p:spPr>
          <a:xfrm>
            <a:off x="182947" y="4083844"/>
            <a:ext cx="6589328" cy="907256"/>
          </a:xfrm>
          <a:prstGeom prst="rect">
            <a:avLst/>
          </a:prstGeom>
        </p:spPr>
        <p:txBody>
          <a:bodyPr vert="horz" lIns="0" tIns="34290" rIns="0" bIns="0" anchor="t">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3200" b="1" kern="1200">
                <a:ln>
                  <a:noFill/>
                </a:ln>
                <a:solidFill>
                  <a:schemeClr val="tx1"/>
                </a:solidFill>
                <a:effectLst/>
                <a:latin typeface="Calibri" panose="020F0502020204030204" pitchFamily="34" charset="0"/>
                <a:ea typeface="+mj-ea"/>
                <a:cs typeface="Calibri" panose="020F0502020204030204" pitchFamily="34" charset="0"/>
              </a:defRPr>
            </a:lvl1pPr>
          </a:lstStyle>
          <a:p>
            <a:r>
              <a:rPr lang="en-US" sz="2175" dirty="0">
                <a:solidFill>
                  <a:schemeClr val="bg1"/>
                </a:solidFill>
              </a:rPr>
              <a:t>Model for the Biovisualization Lab</a:t>
            </a:r>
            <a:br>
              <a:rPr lang="en-US" sz="2175" dirty="0">
                <a:solidFill>
                  <a:schemeClr val="bg1"/>
                </a:solidFill>
              </a:rPr>
            </a:br>
            <a:r>
              <a:rPr lang="en-US" sz="1350" i="1" dirty="0">
                <a:solidFill>
                  <a:schemeClr val="bg1"/>
                </a:solidFill>
              </a:rPr>
              <a:t>The multiuser VR lab at University of Illinois, created by </a:t>
            </a:r>
            <a:r>
              <a:rPr lang="en-US" sz="1350" i="1" dirty="0" err="1">
                <a:solidFill>
                  <a:schemeClr val="bg1"/>
                </a:solidFill>
              </a:rPr>
              <a:t>Enduvo</a:t>
            </a:r>
            <a:r>
              <a:rPr lang="en-US" sz="1350" i="1" dirty="0">
                <a:solidFill>
                  <a:schemeClr val="bg1"/>
                </a:solidFill>
              </a:rPr>
              <a:t>, an official partner in launching the ACE Bioinformatics program at Makerere University in Uganda</a:t>
            </a:r>
            <a:endParaRPr lang="en-US" sz="1350" dirty="0">
              <a:solidFill>
                <a:schemeClr val="bg1"/>
              </a:solidFill>
            </a:endParaRPr>
          </a:p>
        </p:txBody>
      </p:sp>
    </p:spTree>
    <p:extLst>
      <p:ext uri="{BB962C8B-B14F-4D97-AF65-F5344CB8AC3E}">
        <p14:creationId xmlns:p14="http://schemas.microsoft.com/office/powerpoint/2010/main" val="3857942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49E8FA-3A8D-42FF-B652-8FEDF3BEBDDB}"/>
              </a:ext>
            </a:extLst>
          </p:cNvPr>
          <p:cNvPicPr>
            <a:picLocks noChangeAspect="1"/>
          </p:cNvPicPr>
          <p:nvPr/>
        </p:nvPicPr>
        <p:blipFill>
          <a:blip r:embed="rId2"/>
          <a:stretch>
            <a:fillRect/>
          </a:stretch>
        </p:blipFill>
        <p:spPr>
          <a:xfrm>
            <a:off x="0" y="130474"/>
            <a:ext cx="9144000" cy="4661377"/>
          </a:xfrm>
          <a:prstGeom prst="rect">
            <a:avLst/>
          </a:prstGeom>
        </p:spPr>
      </p:pic>
    </p:spTree>
    <p:extLst>
      <p:ext uri="{BB962C8B-B14F-4D97-AF65-F5344CB8AC3E}">
        <p14:creationId xmlns:p14="http://schemas.microsoft.com/office/powerpoint/2010/main" val="2899587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13F573-8E68-4704-9CC3-5BCF4956A5CD}"/>
              </a:ext>
            </a:extLst>
          </p:cNvPr>
          <p:cNvSpPr txBox="1">
            <a:spLocks/>
          </p:cNvSpPr>
          <p:nvPr/>
        </p:nvSpPr>
        <p:spPr>
          <a:xfrm>
            <a:off x="411109" y="1035862"/>
            <a:ext cx="3865616" cy="2178050"/>
          </a:xfrm>
          <a:prstGeom prst="rect">
            <a:avLst/>
          </a:prstGeom>
        </p:spPr>
        <p:txBody>
          <a:bodyPr vert="horz" lIns="0" tIns="0" rIns="0" bIns="0">
            <a:noAutofit/>
          </a:bodyPr>
          <a:lstStyle>
            <a:lvl1pPr marL="228600" indent="-228600" algn="l" rtl="0" eaLnBrk="1" latinLnBrk="0" hangingPunct="1">
              <a:spcBef>
                <a:spcPct val="20000"/>
              </a:spcBef>
              <a:buClr>
                <a:schemeClr val="tx2"/>
              </a:buClr>
              <a:buSzPct val="100000"/>
              <a:buFont typeface="Wingdings" pitchFamily="2" charset="2"/>
              <a:buChar char="§"/>
              <a:defRPr kumimoji="0" sz="1800" kern="1200">
                <a:solidFill>
                  <a:schemeClr val="tx1"/>
                </a:solidFill>
                <a:latin typeface="Calibri" panose="020F0502020204030204" pitchFamily="34" charset="0"/>
                <a:ea typeface="+mn-ea"/>
                <a:cs typeface="Calibri" panose="020F0502020204030204" pitchFamily="34" charset="0"/>
              </a:defRPr>
            </a:lvl1pPr>
            <a:lvl2pPr marL="455613" indent="-227013" algn="l" rtl="0" eaLnBrk="1" latinLnBrk="0" hangingPunct="1">
              <a:spcBef>
                <a:spcPct val="20000"/>
              </a:spcBef>
              <a:buClr>
                <a:schemeClr val="tx2"/>
              </a:buClr>
              <a:buSzPct val="100000"/>
              <a:buFont typeface="Arial"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2pPr>
            <a:lvl3pPr marL="685800" indent="-228600" algn="l" rtl="0" eaLnBrk="1" latinLnBrk="0" hangingPunct="1">
              <a:spcBef>
                <a:spcPct val="20000"/>
              </a:spcBef>
              <a:buClr>
                <a:schemeClr val="tx2"/>
              </a:buClr>
              <a:buSzPct val="100000"/>
              <a:buFont typeface="Arial"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914400" indent="-228600" algn="l" rtl="0" eaLnBrk="1" latinLnBrk="0" hangingPunct="1">
              <a:spcBef>
                <a:spcPct val="20000"/>
              </a:spcBef>
              <a:buClr>
                <a:schemeClr val="accent2"/>
              </a:buClr>
              <a:buSzPct val="100000"/>
              <a:buFont typeface="Wingdings" pitchFamily="2" charset="2"/>
              <a:buChar char="§"/>
              <a:defRPr kumimoji="0" sz="1800" kern="1200">
                <a:solidFill>
                  <a:schemeClr val="tx1"/>
                </a:solidFill>
                <a:latin typeface="Calibri" panose="020F0502020204030204" pitchFamily="34" charset="0"/>
                <a:ea typeface="+mn-ea"/>
                <a:cs typeface="Calibri" panose="020F0502020204030204" pitchFamily="34" charset="0"/>
              </a:defRPr>
            </a:lvl4pPr>
            <a:lvl5pPr marL="1144588" indent="-230188" algn="l" rtl="0" eaLnBrk="1" latinLnBrk="0" hangingPunct="1">
              <a:spcBef>
                <a:spcPct val="20000"/>
              </a:spcBef>
              <a:buClr>
                <a:schemeClr val="accent2"/>
              </a:buClr>
              <a:buSzPct val="100000"/>
              <a:buFont typeface="Arial"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1450" indent="-171450" defTabSz="685800">
              <a:buClr>
                <a:srgbClr val="04617B"/>
              </a:buClr>
              <a:defRPr/>
            </a:pPr>
            <a:r>
              <a:rPr lang="en-US" sz="2100" dirty="0">
                <a:solidFill>
                  <a:sysClr val="windowText" lastClr="000000"/>
                </a:solidFill>
              </a:rPr>
              <a:t>Molecular visualization for structure exploration and drug discovery</a:t>
            </a:r>
          </a:p>
          <a:p>
            <a:pPr marL="171450" indent="-171450" defTabSz="685800">
              <a:buClr>
                <a:srgbClr val="04617B"/>
              </a:buClr>
              <a:defRPr/>
            </a:pPr>
            <a:r>
              <a:rPr lang="en-US" sz="2100" dirty="0">
                <a:solidFill>
                  <a:sysClr val="windowText" lastClr="000000"/>
                </a:solidFill>
              </a:rPr>
              <a:t>Medical imaging scans</a:t>
            </a:r>
          </a:p>
          <a:p>
            <a:pPr marL="171450" indent="-171450" defTabSz="685800">
              <a:buClr>
                <a:srgbClr val="04617B"/>
              </a:buClr>
              <a:defRPr/>
            </a:pPr>
            <a:r>
              <a:rPr lang="en-US" sz="2100" dirty="0">
                <a:solidFill>
                  <a:sysClr val="windowText" lastClr="000000"/>
                </a:solidFill>
              </a:rPr>
              <a:t>Large-scale networks and databases</a:t>
            </a:r>
          </a:p>
          <a:p>
            <a:pPr marL="171450" indent="-171450" defTabSz="685800">
              <a:buClr>
                <a:srgbClr val="04617B"/>
              </a:buClr>
              <a:defRPr/>
            </a:pPr>
            <a:r>
              <a:rPr lang="en-US" sz="2100" dirty="0">
                <a:solidFill>
                  <a:sysClr val="windowText" lastClr="000000"/>
                </a:solidFill>
              </a:rPr>
              <a:t>Full microbial genome sequence visualization and alignment</a:t>
            </a:r>
          </a:p>
          <a:p>
            <a:pPr marL="171450" indent="-171450" defTabSz="685800">
              <a:buClr>
                <a:srgbClr val="04617B"/>
              </a:buClr>
              <a:defRPr/>
            </a:pPr>
            <a:r>
              <a:rPr lang="en-US" sz="2100" dirty="0">
                <a:solidFill>
                  <a:sysClr val="windowText" lastClr="000000"/>
                </a:solidFill>
              </a:rPr>
              <a:t>Flow cytometry data</a:t>
            </a:r>
          </a:p>
          <a:p>
            <a:pPr marL="171450" indent="-171450" defTabSz="685800">
              <a:buClr>
                <a:srgbClr val="04617B"/>
              </a:buClr>
              <a:defRPr/>
            </a:pPr>
            <a:endParaRPr lang="en-US" sz="2100" dirty="0">
              <a:solidFill>
                <a:sysClr val="windowText" lastClr="000000"/>
              </a:solidFill>
            </a:endParaRPr>
          </a:p>
          <a:p>
            <a:pPr marL="171450" indent="-171450" defTabSz="685800">
              <a:buClr>
                <a:srgbClr val="04617B"/>
              </a:buClr>
              <a:defRPr/>
            </a:pPr>
            <a:endParaRPr lang="en-US" sz="2100" dirty="0">
              <a:solidFill>
                <a:sysClr val="windowText" lastClr="000000"/>
              </a:solidFill>
            </a:endParaRPr>
          </a:p>
        </p:txBody>
      </p:sp>
      <p:sp>
        <p:nvSpPr>
          <p:cNvPr id="11" name="Content Placeholder 2">
            <a:extLst>
              <a:ext uri="{FF2B5EF4-FFF2-40B4-BE49-F238E27FC236}">
                <a16:creationId xmlns:a16="http://schemas.microsoft.com/office/drawing/2014/main" id="{DE43DB0A-66F6-447E-ABF5-3E9EBDC68D0B}"/>
              </a:ext>
            </a:extLst>
          </p:cNvPr>
          <p:cNvSpPr txBox="1">
            <a:spLocks/>
          </p:cNvSpPr>
          <p:nvPr/>
        </p:nvSpPr>
        <p:spPr>
          <a:xfrm>
            <a:off x="4959352" y="1035861"/>
            <a:ext cx="3780818" cy="2178051"/>
          </a:xfrm>
          <a:prstGeom prst="rect">
            <a:avLst/>
          </a:prstGeom>
        </p:spPr>
        <p:txBody>
          <a:bodyPr vert="horz" lIns="0" tIns="0" rIns="0" bIns="0">
            <a:noAutofit/>
          </a:bodyPr>
          <a:lstStyle>
            <a:lvl1pPr marL="228600" indent="-228600" algn="l" rtl="0" eaLnBrk="1" latinLnBrk="0" hangingPunct="1">
              <a:spcBef>
                <a:spcPct val="20000"/>
              </a:spcBef>
              <a:buClr>
                <a:schemeClr val="tx2"/>
              </a:buClr>
              <a:buSzPct val="100000"/>
              <a:buFont typeface="Wingdings" pitchFamily="2" charset="2"/>
              <a:buChar char="§"/>
              <a:defRPr kumimoji="0" sz="1800" kern="1200">
                <a:solidFill>
                  <a:schemeClr val="tx1"/>
                </a:solidFill>
                <a:latin typeface="Calibri" panose="020F0502020204030204" pitchFamily="34" charset="0"/>
                <a:ea typeface="+mn-ea"/>
                <a:cs typeface="Calibri" panose="020F0502020204030204" pitchFamily="34" charset="0"/>
              </a:defRPr>
            </a:lvl1pPr>
            <a:lvl2pPr marL="455613" indent="-227013" algn="l" rtl="0" eaLnBrk="1" latinLnBrk="0" hangingPunct="1">
              <a:spcBef>
                <a:spcPct val="20000"/>
              </a:spcBef>
              <a:buClr>
                <a:schemeClr val="tx2"/>
              </a:buClr>
              <a:buSzPct val="100000"/>
              <a:buFont typeface="Arial"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2pPr>
            <a:lvl3pPr marL="685800" indent="-228600" algn="l" rtl="0" eaLnBrk="1" latinLnBrk="0" hangingPunct="1">
              <a:spcBef>
                <a:spcPct val="20000"/>
              </a:spcBef>
              <a:buClr>
                <a:schemeClr val="tx2"/>
              </a:buClr>
              <a:buSzPct val="100000"/>
              <a:buFont typeface="Arial"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914400" indent="-228600" algn="l" rtl="0" eaLnBrk="1" latinLnBrk="0" hangingPunct="1">
              <a:spcBef>
                <a:spcPct val="20000"/>
              </a:spcBef>
              <a:buClr>
                <a:schemeClr val="accent2"/>
              </a:buClr>
              <a:buSzPct val="100000"/>
              <a:buFont typeface="Wingdings" pitchFamily="2" charset="2"/>
              <a:buChar char="§"/>
              <a:defRPr kumimoji="0" sz="1800" kern="1200">
                <a:solidFill>
                  <a:schemeClr val="tx1"/>
                </a:solidFill>
                <a:latin typeface="Calibri" panose="020F0502020204030204" pitchFamily="34" charset="0"/>
                <a:ea typeface="+mn-ea"/>
                <a:cs typeface="Calibri" panose="020F0502020204030204" pitchFamily="34" charset="0"/>
              </a:defRPr>
            </a:lvl4pPr>
            <a:lvl5pPr marL="1144588" indent="-230188" algn="l" rtl="0" eaLnBrk="1" latinLnBrk="0" hangingPunct="1">
              <a:spcBef>
                <a:spcPct val="20000"/>
              </a:spcBef>
              <a:buClr>
                <a:schemeClr val="accent2"/>
              </a:buClr>
              <a:buSzPct val="100000"/>
              <a:buFont typeface="Arial"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1450" indent="-171450" defTabSz="685800">
              <a:buClr>
                <a:srgbClr val="04617B"/>
              </a:buClr>
              <a:defRPr/>
            </a:pPr>
            <a:r>
              <a:rPr lang="en-US" sz="2100" dirty="0">
                <a:solidFill>
                  <a:prstClr val="black"/>
                </a:solidFill>
              </a:rPr>
              <a:t>Scientific and non-scientific training</a:t>
            </a:r>
          </a:p>
          <a:p>
            <a:pPr marL="171450" indent="-171450" defTabSz="685800">
              <a:buClr>
                <a:srgbClr val="04617B"/>
              </a:buClr>
              <a:defRPr/>
            </a:pPr>
            <a:r>
              <a:rPr lang="en-US" sz="2100" dirty="0">
                <a:solidFill>
                  <a:prstClr val="black"/>
                </a:solidFill>
              </a:rPr>
              <a:t>Clinical procedures and anatomy</a:t>
            </a:r>
          </a:p>
          <a:p>
            <a:pPr marL="171450" indent="-171450" defTabSz="685800">
              <a:buClr>
                <a:srgbClr val="04617B"/>
              </a:buClr>
              <a:defRPr/>
            </a:pPr>
            <a:r>
              <a:rPr lang="en-US" sz="2100" dirty="0">
                <a:solidFill>
                  <a:prstClr val="black"/>
                </a:solidFill>
              </a:rPr>
              <a:t>Basic and BSL-4 laboratory orientation</a:t>
            </a:r>
          </a:p>
          <a:p>
            <a:pPr marL="171450" indent="-171450" defTabSz="685800">
              <a:buClr>
                <a:srgbClr val="04617B"/>
              </a:buClr>
              <a:defRPr/>
            </a:pPr>
            <a:r>
              <a:rPr lang="en-US" sz="2100" dirty="0">
                <a:solidFill>
                  <a:prstClr val="black"/>
                </a:solidFill>
              </a:rPr>
              <a:t>Clinical center patient education</a:t>
            </a:r>
          </a:p>
          <a:p>
            <a:pPr marL="171450" indent="-171450" defTabSz="685800">
              <a:buClr>
                <a:srgbClr val="04617B"/>
              </a:buClr>
              <a:defRPr/>
            </a:pPr>
            <a:r>
              <a:rPr lang="en-US" sz="2100" dirty="0">
                <a:solidFill>
                  <a:prstClr val="black"/>
                </a:solidFill>
              </a:rPr>
              <a:t>Emergency response and medical aid worker training (e.g., mass casualty events or disease outbreak areas)</a:t>
            </a:r>
          </a:p>
        </p:txBody>
      </p:sp>
      <p:sp>
        <p:nvSpPr>
          <p:cNvPr id="12" name="Title 1">
            <a:extLst>
              <a:ext uri="{FF2B5EF4-FFF2-40B4-BE49-F238E27FC236}">
                <a16:creationId xmlns:a16="http://schemas.microsoft.com/office/drawing/2014/main" id="{7F52514F-6292-4C86-80A6-B45E0BAFC39B}"/>
              </a:ext>
            </a:extLst>
          </p:cNvPr>
          <p:cNvSpPr txBox="1">
            <a:spLocks/>
          </p:cNvSpPr>
          <p:nvPr/>
        </p:nvSpPr>
        <p:spPr>
          <a:xfrm>
            <a:off x="403830" y="645337"/>
            <a:ext cx="3896934" cy="304799"/>
          </a:xfrm>
          <a:prstGeom prst="rect">
            <a:avLst/>
          </a:prstGeom>
        </p:spPr>
        <p:txBody>
          <a:bodyPr vert="horz" lIns="0" rIns="0" bIns="0" anchor="b">
            <a:noAutofit/>
          </a:bodyPr>
          <a:lstStyle>
            <a:lvl1pPr algn="l" rtl="0" eaLnBrk="1" latinLnBrk="0" hangingPunct="1">
              <a:spcBef>
                <a:spcPct val="0"/>
              </a:spcBef>
              <a:buNone/>
              <a:defRPr kumimoji="0" sz="3200" b="1" kern="1200">
                <a:ln>
                  <a:noFill/>
                </a:ln>
                <a:solidFill>
                  <a:schemeClr val="tx1"/>
                </a:solidFill>
                <a:effectLst/>
                <a:latin typeface="Calibri" panose="020F0502020204030204" pitchFamily="34" charset="0"/>
                <a:ea typeface="+mj-ea"/>
                <a:cs typeface="Calibri" panose="020F0502020204030204" pitchFamily="34" charset="0"/>
              </a:defRPr>
            </a:lvl1pPr>
          </a:lstStyle>
          <a:p>
            <a:pPr defTabSz="685800">
              <a:defRPr/>
            </a:pPr>
            <a:r>
              <a:rPr lang="en-US" sz="2100" dirty="0">
                <a:solidFill>
                  <a:prstClr val="black"/>
                </a:solidFill>
              </a:rPr>
              <a:t>Data Visualization</a:t>
            </a:r>
          </a:p>
        </p:txBody>
      </p:sp>
      <p:sp>
        <p:nvSpPr>
          <p:cNvPr id="13" name="Title 1">
            <a:extLst>
              <a:ext uri="{FF2B5EF4-FFF2-40B4-BE49-F238E27FC236}">
                <a16:creationId xmlns:a16="http://schemas.microsoft.com/office/drawing/2014/main" id="{F7750BE1-E6DB-4334-A133-BFBE9BED1294}"/>
              </a:ext>
            </a:extLst>
          </p:cNvPr>
          <p:cNvSpPr txBox="1">
            <a:spLocks/>
          </p:cNvSpPr>
          <p:nvPr/>
        </p:nvSpPr>
        <p:spPr>
          <a:xfrm>
            <a:off x="4986392" y="645337"/>
            <a:ext cx="3671228" cy="304799"/>
          </a:xfrm>
          <a:prstGeom prst="rect">
            <a:avLst/>
          </a:prstGeom>
        </p:spPr>
        <p:txBody>
          <a:bodyPr vert="horz" lIns="0" rIns="0" bIns="0" anchor="b">
            <a:noAutofit/>
          </a:bodyPr>
          <a:lstStyle>
            <a:lvl1pPr algn="l" rtl="0" eaLnBrk="1" latinLnBrk="0" hangingPunct="1">
              <a:spcBef>
                <a:spcPct val="0"/>
              </a:spcBef>
              <a:buNone/>
              <a:defRPr kumimoji="0" sz="3200" b="1" kern="1200">
                <a:ln>
                  <a:noFill/>
                </a:ln>
                <a:solidFill>
                  <a:schemeClr val="tx1"/>
                </a:solidFill>
                <a:effectLst/>
                <a:latin typeface="Calibri" panose="020F0502020204030204" pitchFamily="34" charset="0"/>
                <a:ea typeface="+mj-ea"/>
                <a:cs typeface="Calibri" panose="020F0502020204030204" pitchFamily="34" charset="0"/>
              </a:defRPr>
            </a:lvl1pPr>
          </a:lstStyle>
          <a:p>
            <a:pPr defTabSz="685800">
              <a:defRPr/>
            </a:pPr>
            <a:r>
              <a:rPr lang="en-US" sz="2100" dirty="0">
                <a:solidFill>
                  <a:prstClr val="black"/>
                </a:solidFill>
              </a:rPr>
              <a:t>Education and Training</a:t>
            </a:r>
          </a:p>
        </p:txBody>
      </p:sp>
    </p:spTree>
    <p:extLst>
      <p:ext uri="{BB962C8B-B14F-4D97-AF65-F5344CB8AC3E}">
        <p14:creationId xmlns:p14="http://schemas.microsoft.com/office/powerpoint/2010/main" val="2824382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4281BA-6012-43E6-8EAF-0C7E9DB9D8E6}"/>
              </a:ext>
            </a:extLst>
          </p:cNvPr>
          <p:cNvPicPr>
            <a:picLocks noChangeAspect="1"/>
          </p:cNvPicPr>
          <p:nvPr/>
        </p:nvPicPr>
        <p:blipFill>
          <a:blip r:embed="rId2"/>
          <a:stretch>
            <a:fillRect/>
          </a:stretch>
        </p:blipFill>
        <p:spPr>
          <a:xfrm>
            <a:off x="3493859" y="-1"/>
            <a:ext cx="1737360" cy="1739234"/>
          </a:xfrm>
          <a:prstGeom prst="rect">
            <a:avLst/>
          </a:prstGeom>
        </p:spPr>
      </p:pic>
      <p:pic>
        <p:nvPicPr>
          <p:cNvPr id="5" name="Picture 4">
            <a:extLst>
              <a:ext uri="{FF2B5EF4-FFF2-40B4-BE49-F238E27FC236}">
                <a16:creationId xmlns:a16="http://schemas.microsoft.com/office/drawing/2014/main" id="{50C3E80F-C324-4E5C-BB90-B96608F25E8A}"/>
              </a:ext>
            </a:extLst>
          </p:cNvPr>
          <p:cNvPicPr>
            <a:picLocks noChangeAspect="1"/>
          </p:cNvPicPr>
          <p:nvPr/>
        </p:nvPicPr>
        <p:blipFill>
          <a:blip r:embed="rId3"/>
          <a:stretch>
            <a:fillRect/>
          </a:stretch>
        </p:blipFill>
        <p:spPr>
          <a:xfrm>
            <a:off x="5450250" y="0"/>
            <a:ext cx="1737359" cy="1739233"/>
          </a:xfrm>
          <a:prstGeom prst="rect">
            <a:avLst/>
          </a:prstGeom>
        </p:spPr>
      </p:pic>
      <p:pic>
        <p:nvPicPr>
          <p:cNvPr id="6" name="Picture 5">
            <a:extLst>
              <a:ext uri="{FF2B5EF4-FFF2-40B4-BE49-F238E27FC236}">
                <a16:creationId xmlns:a16="http://schemas.microsoft.com/office/drawing/2014/main" id="{E3108DFB-A22F-46F2-95E3-901705949672}"/>
              </a:ext>
            </a:extLst>
          </p:cNvPr>
          <p:cNvPicPr>
            <a:picLocks noChangeAspect="1"/>
          </p:cNvPicPr>
          <p:nvPr/>
        </p:nvPicPr>
        <p:blipFill>
          <a:blip r:embed="rId4"/>
          <a:stretch>
            <a:fillRect/>
          </a:stretch>
        </p:blipFill>
        <p:spPr>
          <a:xfrm>
            <a:off x="7406640" y="0"/>
            <a:ext cx="1737360" cy="1739234"/>
          </a:xfrm>
          <a:prstGeom prst="rect">
            <a:avLst/>
          </a:prstGeom>
        </p:spPr>
      </p:pic>
      <p:sp>
        <p:nvSpPr>
          <p:cNvPr id="7" name="Title 1">
            <a:extLst>
              <a:ext uri="{FF2B5EF4-FFF2-40B4-BE49-F238E27FC236}">
                <a16:creationId xmlns:a16="http://schemas.microsoft.com/office/drawing/2014/main" id="{6AD21BCE-29BE-47BF-B377-6454BF8D5578}"/>
              </a:ext>
            </a:extLst>
          </p:cNvPr>
          <p:cNvSpPr txBox="1">
            <a:spLocks noChangeAspect="1"/>
          </p:cNvSpPr>
          <p:nvPr/>
        </p:nvSpPr>
        <p:spPr>
          <a:xfrm>
            <a:off x="3981451" y="4188193"/>
            <a:ext cx="5002541" cy="173923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175" dirty="0">
                <a:solidFill>
                  <a:schemeClr val="bg1"/>
                </a:solidFill>
              </a:rPr>
              <a:t>Molecular visualization</a:t>
            </a:r>
            <a:br>
              <a:rPr lang="en-US" sz="2175" dirty="0">
                <a:solidFill>
                  <a:schemeClr val="bg1"/>
                </a:solidFill>
              </a:rPr>
            </a:br>
            <a:r>
              <a:rPr lang="en-US" sz="1350" i="1" dirty="0">
                <a:solidFill>
                  <a:schemeClr val="bg1"/>
                </a:solidFill>
              </a:rPr>
              <a:t>unique vantage points to study structures and drug binding pockets that are impossible to see in an other environment</a:t>
            </a:r>
            <a:endParaRPr lang="en-US" sz="1350" dirty="0">
              <a:solidFill>
                <a:schemeClr val="bg1"/>
              </a:solidFill>
            </a:endParaRPr>
          </a:p>
        </p:txBody>
      </p:sp>
      <p:pic>
        <p:nvPicPr>
          <p:cNvPr id="9" name="Picture 8">
            <a:extLst>
              <a:ext uri="{FF2B5EF4-FFF2-40B4-BE49-F238E27FC236}">
                <a16:creationId xmlns:a16="http://schemas.microsoft.com/office/drawing/2014/main" id="{0B9E781A-AFAE-4CE6-8D10-BF8D2FB58E8D}"/>
              </a:ext>
            </a:extLst>
          </p:cNvPr>
          <p:cNvPicPr>
            <a:picLocks noChangeAspect="1"/>
          </p:cNvPicPr>
          <p:nvPr/>
        </p:nvPicPr>
        <p:blipFill>
          <a:blip r:embed="rId5"/>
          <a:stretch>
            <a:fillRect/>
          </a:stretch>
        </p:blipFill>
        <p:spPr>
          <a:xfrm>
            <a:off x="4777583" y="1961331"/>
            <a:ext cx="4136738" cy="2958000"/>
          </a:xfrm>
          <a:prstGeom prst="rect">
            <a:avLst/>
          </a:prstGeom>
        </p:spPr>
      </p:pic>
      <p:pic>
        <p:nvPicPr>
          <p:cNvPr id="10" name="Picture 9">
            <a:extLst>
              <a:ext uri="{FF2B5EF4-FFF2-40B4-BE49-F238E27FC236}">
                <a16:creationId xmlns:a16="http://schemas.microsoft.com/office/drawing/2014/main" id="{A0478614-DF6A-4EB7-A855-1C72DDE6F293}"/>
              </a:ext>
            </a:extLst>
          </p:cNvPr>
          <p:cNvPicPr>
            <a:picLocks noChangeAspect="1"/>
          </p:cNvPicPr>
          <p:nvPr/>
        </p:nvPicPr>
        <p:blipFill>
          <a:blip r:embed="rId6"/>
          <a:stretch>
            <a:fillRect/>
          </a:stretch>
        </p:blipFill>
        <p:spPr>
          <a:xfrm>
            <a:off x="303572" y="1961021"/>
            <a:ext cx="3864391" cy="2958310"/>
          </a:xfrm>
          <a:prstGeom prst="rect">
            <a:avLst/>
          </a:prstGeom>
        </p:spPr>
      </p:pic>
      <p:sp>
        <p:nvSpPr>
          <p:cNvPr id="11" name="TextBox 10">
            <a:extLst>
              <a:ext uri="{FF2B5EF4-FFF2-40B4-BE49-F238E27FC236}">
                <a16:creationId xmlns:a16="http://schemas.microsoft.com/office/drawing/2014/main" id="{8EBE3242-69A4-4CAA-AF6A-C99B7EC4ED1B}"/>
              </a:ext>
            </a:extLst>
          </p:cNvPr>
          <p:cNvSpPr txBox="1"/>
          <p:nvPr/>
        </p:nvSpPr>
        <p:spPr>
          <a:xfrm>
            <a:off x="303572" y="361506"/>
            <a:ext cx="3120112" cy="1077218"/>
          </a:xfrm>
          <a:prstGeom prst="rect">
            <a:avLst/>
          </a:prstGeom>
          <a:noFill/>
        </p:spPr>
        <p:txBody>
          <a:bodyPr wrap="square" rtlCol="0">
            <a:spAutoFit/>
          </a:bodyPr>
          <a:lstStyle/>
          <a:p>
            <a:r>
              <a:rPr lang="en-US" sz="2800" dirty="0"/>
              <a:t>UCSF </a:t>
            </a:r>
            <a:r>
              <a:rPr lang="en-US" sz="2800" dirty="0" err="1"/>
              <a:t>ChimeraX</a:t>
            </a:r>
            <a:endParaRPr lang="en-US" sz="2800" dirty="0"/>
          </a:p>
          <a:p>
            <a:r>
              <a:rPr lang="en-US" dirty="0">
                <a:hlinkClick r:id="rId7"/>
              </a:rPr>
              <a:t>http://rbvi.ucsf.edu/chimerax</a:t>
            </a:r>
            <a:r>
              <a:rPr lang="en-US" dirty="0"/>
              <a:t> </a:t>
            </a:r>
          </a:p>
          <a:p>
            <a:r>
              <a:rPr lang="en-US" dirty="0">
                <a:hlinkClick r:id="rId8"/>
              </a:rPr>
              <a:t>http://vr.ucsf.edu</a:t>
            </a:r>
            <a:r>
              <a:rPr lang="en-US" dirty="0"/>
              <a:t>  </a:t>
            </a:r>
          </a:p>
        </p:txBody>
      </p:sp>
    </p:spTree>
    <p:extLst>
      <p:ext uri="{BB962C8B-B14F-4D97-AF65-F5344CB8AC3E}">
        <p14:creationId xmlns:p14="http://schemas.microsoft.com/office/powerpoint/2010/main" val="2276958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edical holodeck">
            <a:extLst>
              <a:ext uri="{FF2B5EF4-FFF2-40B4-BE49-F238E27FC236}">
                <a16:creationId xmlns:a16="http://schemas.microsoft.com/office/drawing/2014/main" id="{B47E58C0-2219-4926-96FB-380F74BA3DB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39" r="223" b="8253"/>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5DF0BD9-3F74-4B1E-A0CD-4BA9B653A51D}"/>
              </a:ext>
            </a:extLst>
          </p:cNvPr>
          <p:cNvSpPr txBox="1">
            <a:spLocks noChangeAspect="1"/>
          </p:cNvSpPr>
          <p:nvPr/>
        </p:nvSpPr>
        <p:spPr>
          <a:xfrm>
            <a:off x="132194" y="4325112"/>
            <a:ext cx="7781925" cy="6858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Medical Imaging Visualization</a:t>
            </a:r>
            <a:br>
              <a:rPr lang="en-US" sz="3300" dirty="0"/>
            </a:br>
            <a:r>
              <a:rPr lang="en-US" sz="1500" i="1" dirty="0"/>
              <a:t>Medical Holodeck</a:t>
            </a:r>
            <a:endParaRPr lang="en-US" sz="1500" dirty="0"/>
          </a:p>
        </p:txBody>
      </p:sp>
    </p:spTree>
    <p:extLst>
      <p:ext uri="{BB962C8B-B14F-4D97-AF65-F5344CB8AC3E}">
        <p14:creationId xmlns:p14="http://schemas.microsoft.com/office/powerpoint/2010/main" val="293581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B970C6-8507-7844-9562-3BE151885E88}"/>
              </a:ext>
            </a:extLst>
          </p:cNvPr>
          <p:cNvSpPr/>
          <p:nvPr/>
        </p:nvSpPr>
        <p:spPr>
          <a:xfrm>
            <a:off x="313814" y="497265"/>
            <a:ext cx="8516369" cy="1077218"/>
          </a:xfrm>
          <a:prstGeom prst="rect">
            <a:avLst/>
          </a:prstGeom>
        </p:spPr>
        <p:txBody>
          <a:bodyPr wrap="none">
            <a:spAutoFit/>
          </a:bodyPr>
          <a:lstStyle/>
          <a:p>
            <a:pPr algn="ctr"/>
            <a:r>
              <a:rPr lang="en-US" sz="3600" b="1" dirty="0"/>
              <a:t>“There are no non-computational fields.”</a:t>
            </a:r>
          </a:p>
          <a:p>
            <a:pPr algn="r"/>
            <a:r>
              <a:rPr lang="en-US" sz="2800" dirty="0"/>
              <a:t>— Michael Tartakovsky, NIAID CIO, ca. 2004</a:t>
            </a:r>
          </a:p>
        </p:txBody>
      </p:sp>
      <p:sp>
        <p:nvSpPr>
          <p:cNvPr id="7" name="TextBox 6">
            <a:extLst>
              <a:ext uri="{FF2B5EF4-FFF2-40B4-BE49-F238E27FC236}">
                <a16:creationId xmlns:a16="http://schemas.microsoft.com/office/drawing/2014/main" id="{796D7959-123D-6D49-9B5B-5DA46FE03650}"/>
              </a:ext>
            </a:extLst>
          </p:cNvPr>
          <p:cNvSpPr txBox="1"/>
          <p:nvPr/>
        </p:nvSpPr>
        <p:spPr>
          <a:xfrm>
            <a:off x="556958" y="1973997"/>
            <a:ext cx="8030082" cy="2492990"/>
          </a:xfrm>
          <a:prstGeom prst="rect">
            <a:avLst/>
          </a:prstGeom>
          <a:noFill/>
        </p:spPr>
        <p:txBody>
          <a:bodyPr wrap="none" rtlCol="0">
            <a:spAutoFit/>
          </a:bodyPr>
          <a:lstStyle/>
          <a:p>
            <a:pPr algn="ctr"/>
            <a:r>
              <a:rPr lang="en-US" sz="2800" dirty="0"/>
              <a:t>Therefore</a:t>
            </a:r>
          </a:p>
          <a:p>
            <a:pPr algn="ctr"/>
            <a:r>
              <a:rPr lang="en-US" sz="3600" b="1" dirty="0"/>
              <a:t>“Computation is a laboratory tool.”</a:t>
            </a:r>
          </a:p>
          <a:p>
            <a:pPr algn="ctr"/>
            <a:r>
              <a:rPr lang="en-US" sz="2800" dirty="0"/>
              <a:t>and</a:t>
            </a:r>
          </a:p>
          <a:p>
            <a:pPr algn="ctr"/>
            <a:r>
              <a:rPr lang="en-US" sz="3600" b="1" dirty="0"/>
              <a:t>“Data centers are research instruments.”</a:t>
            </a:r>
          </a:p>
          <a:p>
            <a:pPr algn="r"/>
            <a:r>
              <a:rPr lang="en-US" sz="2800" dirty="0"/>
              <a:t>— Michael Tartakovsky, NIAID CIO, 2019</a:t>
            </a:r>
          </a:p>
        </p:txBody>
      </p:sp>
      <p:sp>
        <p:nvSpPr>
          <p:cNvPr id="8" name="TextBox 7">
            <a:extLst>
              <a:ext uri="{FF2B5EF4-FFF2-40B4-BE49-F238E27FC236}">
                <a16:creationId xmlns:a16="http://schemas.microsoft.com/office/drawing/2014/main" id="{0188E0EF-0BAF-A24D-9098-660143FF0B4F}"/>
              </a:ext>
            </a:extLst>
          </p:cNvPr>
          <p:cNvSpPr txBox="1"/>
          <p:nvPr/>
        </p:nvSpPr>
        <p:spPr>
          <a:xfrm>
            <a:off x="6183381" y="4866501"/>
            <a:ext cx="2960619" cy="276999"/>
          </a:xfrm>
          <a:prstGeom prst="rect">
            <a:avLst/>
          </a:prstGeom>
          <a:noFill/>
        </p:spPr>
        <p:txBody>
          <a:bodyPr wrap="none" rtlCol="0">
            <a:spAutoFit/>
          </a:bodyPr>
          <a:lstStyle/>
          <a:p>
            <a:pPr algn="r"/>
            <a:r>
              <a:rPr lang="en-US" sz="1200" dirty="0"/>
              <a:t>Inspired in part by Ari Berman, </a:t>
            </a:r>
            <a:r>
              <a:rPr lang="en-US" sz="1200" dirty="0" err="1"/>
              <a:t>BioTeam</a:t>
            </a:r>
            <a:r>
              <a:rPr lang="en-US" sz="1200" dirty="0"/>
              <a:t>, Inc.</a:t>
            </a:r>
          </a:p>
        </p:txBody>
      </p:sp>
    </p:spTree>
    <p:extLst>
      <p:ext uri="{BB962C8B-B14F-4D97-AF65-F5344CB8AC3E}">
        <p14:creationId xmlns:p14="http://schemas.microsoft.com/office/powerpoint/2010/main" val="6962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F4F5B-DA79-4A95-B2C8-466F0DB6E4F6}"/>
              </a:ext>
            </a:extLst>
          </p:cNvPr>
          <p:cNvPicPr>
            <a:picLocks noChangeAspect="1"/>
          </p:cNvPicPr>
          <p:nvPr/>
        </p:nvPicPr>
        <p:blipFill>
          <a:blip r:embed="rId2"/>
          <a:stretch>
            <a:fillRect/>
          </a:stretch>
        </p:blipFill>
        <p:spPr>
          <a:xfrm>
            <a:off x="-57478" y="749516"/>
            <a:ext cx="5279717" cy="3355802"/>
          </a:xfrm>
          <a:prstGeom prst="rect">
            <a:avLst/>
          </a:prstGeom>
          <a:ln>
            <a:noFill/>
          </a:ln>
          <a:effectLst>
            <a:softEdge rad="112500"/>
          </a:effectLst>
        </p:spPr>
      </p:pic>
      <p:sp>
        <p:nvSpPr>
          <p:cNvPr id="3" name="Title 2">
            <a:extLst>
              <a:ext uri="{FF2B5EF4-FFF2-40B4-BE49-F238E27FC236}">
                <a16:creationId xmlns:a16="http://schemas.microsoft.com/office/drawing/2014/main" id="{6238F996-D90D-49BC-B815-6A8E9002899F}"/>
              </a:ext>
            </a:extLst>
          </p:cNvPr>
          <p:cNvSpPr>
            <a:spLocks noGrp="1"/>
          </p:cNvSpPr>
          <p:nvPr>
            <p:ph type="title"/>
          </p:nvPr>
        </p:nvSpPr>
        <p:spPr>
          <a:xfrm>
            <a:off x="-106231" y="31825"/>
            <a:ext cx="7801441" cy="490689"/>
          </a:xfrm>
        </p:spPr>
        <p:txBody>
          <a:bodyPr>
            <a:normAutofit fontScale="90000"/>
          </a:bodyPr>
          <a:lstStyle/>
          <a:p>
            <a:r>
              <a:rPr lang="en-US" dirty="0"/>
              <a:t>(Repurposing) </a:t>
            </a:r>
            <a:r>
              <a:rPr lang="en-US" dirty="0" err="1"/>
              <a:t>ChimeraX</a:t>
            </a:r>
            <a:r>
              <a:rPr lang="en-US" dirty="0"/>
              <a:t> for DICOM visualization</a:t>
            </a:r>
          </a:p>
        </p:txBody>
      </p:sp>
      <p:pic>
        <p:nvPicPr>
          <p:cNvPr id="5" name="Picture 2">
            <a:extLst>
              <a:ext uri="{FF2B5EF4-FFF2-40B4-BE49-F238E27FC236}">
                <a16:creationId xmlns:a16="http://schemas.microsoft.com/office/drawing/2014/main" id="{81085F7D-C20B-4949-B205-B351E8020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380" y="2496716"/>
            <a:ext cx="2253438" cy="234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ADFAD31-B2D4-4E40-8B8A-605DA8C577C7}"/>
              </a:ext>
            </a:extLst>
          </p:cNvPr>
          <p:cNvSpPr/>
          <p:nvPr/>
        </p:nvSpPr>
        <p:spPr>
          <a:xfrm>
            <a:off x="-451168" y="4660140"/>
            <a:ext cx="3536170" cy="369332"/>
          </a:xfrm>
          <a:prstGeom prst="rect">
            <a:avLst/>
          </a:prstGeom>
        </p:spPr>
        <p:txBody>
          <a:bodyPr wrap="square">
            <a:spAutoFit/>
          </a:bodyPr>
          <a:lstStyle/>
          <a:p>
            <a:pPr algn="r"/>
            <a:r>
              <a:rPr lang="en-US" sz="1800" dirty="0"/>
              <a:t>http://rbvi.ucsf.edu/chimerax/</a:t>
            </a:r>
          </a:p>
        </p:txBody>
      </p:sp>
      <p:pic>
        <p:nvPicPr>
          <p:cNvPr id="10" name="Picture 4" descr="Image result for rbvi ucsf">
            <a:extLst>
              <a:ext uri="{FF2B5EF4-FFF2-40B4-BE49-F238E27FC236}">
                <a16:creationId xmlns:a16="http://schemas.microsoft.com/office/drawing/2014/main" id="{F21D696B-ECA4-4F2F-B102-AC76EEF598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09" t="16412" r="9768" b="67572"/>
          <a:stretch/>
        </p:blipFill>
        <p:spPr bwMode="auto">
          <a:xfrm>
            <a:off x="6289537" y="749516"/>
            <a:ext cx="2076045" cy="2076045"/>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81403E-3EBA-4587-AFE6-512B0D3C2BE0}"/>
              </a:ext>
            </a:extLst>
          </p:cNvPr>
          <p:cNvSpPr txBox="1"/>
          <p:nvPr/>
        </p:nvSpPr>
        <p:spPr>
          <a:xfrm>
            <a:off x="6079958" y="2941053"/>
            <a:ext cx="2892926" cy="646331"/>
          </a:xfrm>
          <a:prstGeom prst="rect">
            <a:avLst/>
          </a:prstGeom>
          <a:noFill/>
        </p:spPr>
        <p:txBody>
          <a:bodyPr wrap="square" rtlCol="0">
            <a:spAutoFit/>
          </a:bodyPr>
          <a:lstStyle/>
          <a:p>
            <a:r>
              <a:rPr lang="en-US" dirty="0"/>
              <a:t>Tom Goddard, Programmer/Analyst, UCSF</a:t>
            </a:r>
          </a:p>
        </p:txBody>
      </p:sp>
      <p:sp>
        <p:nvSpPr>
          <p:cNvPr id="11" name="Rectangle 10">
            <a:extLst>
              <a:ext uri="{FF2B5EF4-FFF2-40B4-BE49-F238E27FC236}">
                <a16:creationId xmlns:a16="http://schemas.microsoft.com/office/drawing/2014/main" id="{BC4A8980-BC09-4189-9C0F-1FC11EB0E988}"/>
              </a:ext>
            </a:extLst>
          </p:cNvPr>
          <p:cNvSpPr/>
          <p:nvPr/>
        </p:nvSpPr>
        <p:spPr>
          <a:xfrm>
            <a:off x="6014251" y="4287982"/>
            <a:ext cx="1906740" cy="369332"/>
          </a:xfrm>
          <a:prstGeom prst="rect">
            <a:avLst/>
          </a:prstGeom>
        </p:spPr>
        <p:txBody>
          <a:bodyPr wrap="none">
            <a:spAutoFit/>
          </a:bodyPr>
          <a:lstStyle/>
          <a:p>
            <a:r>
              <a:rPr lang="en-US" dirty="0">
                <a:hlinkClick r:id="rId5"/>
              </a:rPr>
              <a:t>http://vr.ucsf.edu/</a:t>
            </a:r>
            <a:endParaRPr lang="en-US" dirty="0"/>
          </a:p>
        </p:txBody>
      </p:sp>
    </p:spTree>
    <p:extLst>
      <p:ext uri="{BB962C8B-B14F-4D97-AF65-F5344CB8AC3E}">
        <p14:creationId xmlns:p14="http://schemas.microsoft.com/office/powerpoint/2010/main" val="300301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ED16AB-6DBA-7A43-8005-3F1BA2B0FD2F}"/>
              </a:ext>
            </a:extLst>
          </p:cNvPr>
          <p:cNvSpPr/>
          <p:nvPr/>
        </p:nvSpPr>
        <p:spPr>
          <a:xfrm>
            <a:off x="507975" y="4441370"/>
            <a:ext cx="2273440" cy="55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29336-982F-7D49-8727-D4D52226D916}"/>
              </a:ext>
            </a:extLst>
          </p:cNvPr>
          <p:cNvSpPr>
            <a:spLocks noGrp="1"/>
          </p:cNvSpPr>
          <p:nvPr>
            <p:ph type="title"/>
          </p:nvPr>
        </p:nvSpPr>
        <p:spPr/>
        <p:txBody>
          <a:bodyPr>
            <a:normAutofit/>
          </a:bodyPr>
          <a:lstStyle/>
          <a:p>
            <a:r>
              <a:rPr lang="en-US" dirty="0"/>
              <a:t>VR Training for Biomedical Science</a:t>
            </a:r>
          </a:p>
        </p:txBody>
      </p:sp>
      <p:sp>
        <p:nvSpPr>
          <p:cNvPr id="4" name="Content Placeholder 3">
            <a:extLst>
              <a:ext uri="{FF2B5EF4-FFF2-40B4-BE49-F238E27FC236}">
                <a16:creationId xmlns:a16="http://schemas.microsoft.com/office/drawing/2014/main" id="{7E5914BB-DA0A-1F40-922E-BADA27F9A845}"/>
              </a:ext>
            </a:extLst>
          </p:cNvPr>
          <p:cNvSpPr>
            <a:spLocks noGrp="1"/>
          </p:cNvSpPr>
          <p:nvPr>
            <p:ph idx="1"/>
          </p:nvPr>
        </p:nvSpPr>
        <p:spPr>
          <a:xfrm>
            <a:off x="398349" y="990122"/>
            <a:ext cx="4318009" cy="1215948"/>
          </a:xfrm>
        </p:spPr>
        <p:txBody>
          <a:bodyPr>
            <a:normAutofit fontScale="92500" lnSpcReduction="20000"/>
          </a:bodyPr>
          <a:lstStyle/>
          <a:p>
            <a:pPr marL="0" indent="0">
              <a:buNone/>
            </a:pPr>
            <a:r>
              <a:rPr lang="en-US" dirty="0"/>
              <a:t>Experiential learning and parallel information intake accelerate knowledge acquisition and boost recall accuracy</a:t>
            </a:r>
          </a:p>
        </p:txBody>
      </p:sp>
      <p:sp>
        <p:nvSpPr>
          <p:cNvPr id="5" name="Slide Number Placeholder 4">
            <a:extLst>
              <a:ext uri="{FF2B5EF4-FFF2-40B4-BE49-F238E27FC236}">
                <a16:creationId xmlns:a16="http://schemas.microsoft.com/office/drawing/2014/main" id="{7B65756F-3791-F043-8934-6DA4D97B430C}"/>
              </a:ext>
            </a:extLst>
          </p:cNvPr>
          <p:cNvSpPr>
            <a:spLocks noGrp="1"/>
          </p:cNvSpPr>
          <p:nvPr>
            <p:ph type="sldNum" sz="quarter" idx="12"/>
          </p:nvPr>
        </p:nvSpPr>
        <p:spPr/>
        <p:txBody>
          <a:bodyPr/>
          <a:lstStyle/>
          <a:p>
            <a:fld id="{0235576B-7F3C-4840-ADD7-A9DF1158E3A5}" type="slidenum">
              <a:rPr lang="en-US" smtClean="0"/>
              <a:pPr/>
              <a:t>31</a:t>
            </a:fld>
            <a:endParaRPr lang="en-US"/>
          </a:p>
        </p:txBody>
      </p:sp>
      <p:pic>
        <p:nvPicPr>
          <p:cNvPr id="6" name="Picture 5">
            <a:extLst>
              <a:ext uri="{FF2B5EF4-FFF2-40B4-BE49-F238E27FC236}">
                <a16:creationId xmlns:a16="http://schemas.microsoft.com/office/drawing/2014/main" id="{BA82175E-ABF1-A74D-B66B-60870F83B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31" y="2409393"/>
            <a:ext cx="3874585" cy="2183857"/>
          </a:xfrm>
          <a:prstGeom prst="rect">
            <a:avLst/>
          </a:prstGeom>
        </p:spPr>
      </p:pic>
      <p:sp>
        <p:nvSpPr>
          <p:cNvPr id="7" name="TextBox 6">
            <a:extLst>
              <a:ext uri="{FF2B5EF4-FFF2-40B4-BE49-F238E27FC236}">
                <a16:creationId xmlns:a16="http://schemas.microsoft.com/office/drawing/2014/main" id="{BFE2C128-0BA4-2348-9150-E6F06B342EC4}"/>
              </a:ext>
            </a:extLst>
          </p:cNvPr>
          <p:cNvSpPr txBox="1"/>
          <p:nvPr/>
        </p:nvSpPr>
        <p:spPr>
          <a:xfrm>
            <a:off x="171000" y="4827087"/>
            <a:ext cx="4622227" cy="276999"/>
          </a:xfrm>
          <a:prstGeom prst="rect">
            <a:avLst/>
          </a:prstGeom>
          <a:noFill/>
        </p:spPr>
        <p:txBody>
          <a:bodyPr wrap="none" rtlCol="0">
            <a:spAutoFit/>
          </a:bodyPr>
          <a:lstStyle/>
          <a:p>
            <a:r>
              <a:rPr lang="en-US" sz="1200" dirty="0"/>
              <a:t>Virtual Reality journal; </a:t>
            </a:r>
            <a:r>
              <a:rPr lang="en-US" sz="1200" dirty="0">
                <a:hlinkClick r:id="rId6"/>
              </a:rPr>
              <a:t>https://doi.org/10.1007/s10055-018-0346-3</a:t>
            </a:r>
            <a:endParaRPr lang="en-US" sz="1200" dirty="0"/>
          </a:p>
        </p:txBody>
      </p:sp>
      <p:pic>
        <p:nvPicPr>
          <p:cNvPr id="11" name="left">
            <a:hlinkClick r:id="" action="ppaction://media"/>
            <a:extLst>
              <a:ext uri="{FF2B5EF4-FFF2-40B4-BE49-F238E27FC236}">
                <a16:creationId xmlns:a16="http://schemas.microsoft.com/office/drawing/2014/main" id="{3CFC1CC5-2824-D54C-841D-A02C541F92D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40015" y="1644504"/>
            <a:ext cx="4303985" cy="2418750"/>
          </a:xfrm>
          <a:prstGeom prst="rect">
            <a:avLst/>
          </a:prstGeom>
        </p:spPr>
      </p:pic>
    </p:spTree>
    <p:extLst>
      <p:ext uri="{BB962C8B-B14F-4D97-AF65-F5344CB8AC3E}">
        <p14:creationId xmlns:p14="http://schemas.microsoft.com/office/powerpoint/2010/main" val="35939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236B5-E342-407B-A911-BE14E54C3E0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51903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4F9CBC-F2AB-9548-ACF9-8C305CD65F8E}"/>
              </a:ext>
            </a:extLst>
          </p:cNvPr>
          <p:cNvSpPr>
            <a:spLocks noGrp="1"/>
          </p:cNvSpPr>
          <p:nvPr>
            <p:ph type="sldNum" sz="quarter" idx="12"/>
          </p:nvPr>
        </p:nvSpPr>
        <p:spPr/>
        <p:txBody>
          <a:bodyPr/>
          <a:lstStyle/>
          <a:p>
            <a:fld id="{0235576B-7F3C-4840-ADD7-A9DF1158E3A5}" type="slidenum">
              <a:rPr lang="en-US" smtClean="0"/>
              <a:pPr/>
              <a:t>33</a:t>
            </a:fld>
            <a:endParaRPr lang="en-US"/>
          </a:p>
        </p:txBody>
      </p:sp>
      <p:pic>
        <p:nvPicPr>
          <p:cNvPr id="5" name="Picture 4">
            <a:extLst>
              <a:ext uri="{FF2B5EF4-FFF2-40B4-BE49-F238E27FC236}">
                <a16:creationId xmlns:a16="http://schemas.microsoft.com/office/drawing/2014/main" id="{B30332F7-8FD0-47A2-BBA2-7B93D69D6F72}"/>
              </a:ext>
            </a:extLst>
          </p:cNvPr>
          <p:cNvPicPr>
            <a:picLocks noChangeAspect="1"/>
          </p:cNvPicPr>
          <p:nvPr/>
        </p:nvPicPr>
        <p:blipFill>
          <a:blip r:embed="rId2"/>
          <a:stretch>
            <a:fillRect/>
          </a:stretch>
        </p:blipFill>
        <p:spPr>
          <a:xfrm>
            <a:off x="0" y="494860"/>
            <a:ext cx="5825583" cy="4129863"/>
          </a:xfrm>
          <a:prstGeom prst="rect">
            <a:avLst/>
          </a:prstGeom>
        </p:spPr>
      </p:pic>
      <p:pic>
        <p:nvPicPr>
          <p:cNvPr id="8" name="Picture 7">
            <a:extLst>
              <a:ext uri="{FF2B5EF4-FFF2-40B4-BE49-F238E27FC236}">
                <a16:creationId xmlns:a16="http://schemas.microsoft.com/office/drawing/2014/main" id="{EBFA56DE-6C98-41D7-A6D5-E9736DAD5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324" y="2559792"/>
            <a:ext cx="3405351" cy="1011169"/>
          </a:xfrm>
          <a:prstGeom prst="rect">
            <a:avLst/>
          </a:prstGeom>
        </p:spPr>
      </p:pic>
      <p:sp>
        <p:nvSpPr>
          <p:cNvPr id="9" name="TextBox 8">
            <a:extLst>
              <a:ext uri="{FF2B5EF4-FFF2-40B4-BE49-F238E27FC236}">
                <a16:creationId xmlns:a16="http://schemas.microsoft.com/office/drawing/2014/main" id="{E9F59747-5C44-4AF0-871B-C59167C43634}"/>
              </a:ext>
            </a:extLst>
          </p:cNvPr>
          <p:cNvSpPr txBox="1"/>
          <p:nvPr/>
        </p:nvSpPr>
        <p:spPr>
          <a:xfrm>
            <a:off x="5825583" y="1925419"/>
            <a:ext cx="34053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Content creation </a:t>
            </a:r>
          </a:p>
          <a:p>
            <a:pPr algn="ctr"/>
            <a:r>
              <a:rPr lang="en-US" dirty="0"/>
              <a:t>made easy with</a:t>
            </a:r>
          </a:p>
        </p:txBody>
      </p:sp>
    </p:spTree>
    <p:extLst>
      <p:ext uri="{BB962C8B-B14F-4D97-AF65-F5344CB8AC3E}">
        <p14:creationId xmlns:p14="http://schemas.microsoft.com/office/powerpoint/2010/main" val="202454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Data visualization with Kineviz">
            <a:extLst>
              <a:ext uri="{FF2B5EF4-FFF2-40B4-BE49-F238E27FC236}">
                <a16:creationId xmlns:a16="http://schemas.microsoft.com/office/drawing/2014/main" id="{D751CF3A-D936-436C-9C80-BDEB27D49B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39456" y="948679"/>
            <a:ext cx="5770919" cy="324614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8">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39948" y="1178110"/>
            <a:ext cx="0" cy="278267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BC86E0B-FB06-445B-B9B4-FCE45BF92B14}"/>
              </a:ext>
            </a:extLst>
          </p:cNvPr>
          <p:cNvSpPr txBox="1"/>
          <p:nvPr/>
        </p:nvSpPr>
        <p:spPr>
          <a:xfrm>
            <a:off x="6478774" y="1833086"/>
            <a:ext cx="2523447" cy="1754326"/>
          </a:xfrm>
          <a:prstGeom prst="rect">
            <a:avLst/>
          </a:prstGeom>
          <a:noFill/>
        </p:spPr>
        <p:txBody>
          <a:bodyPr wrap="square" rtlCol="0">
            <a:spAutoFit/>
          </a:bodyPr>
          <a:lstStyle/>
          <a:p>
            <a:r>
              <a:rPr lang="en-US" b="1" dirty="0"/>
              <a:t>Now testing:</a:t>
            </a:r>
          </a:p>
          <a:p>
            <a:pPr marL="285750" indent="-285750">
              <a:buFont typeface="Arial" panose="020B0604020202020204" pitchFamily="34" charset="0"/>
              <a:buChar char="•"/>
            </a:pPr>
            <a:r>
              <a:rPr lang="en-US" dirty="0"/>
              <a:t>Network visualization</a:t>
            </a:r>
          </a:p>
          <a:p>
            <a:pPr marL="285750" indent="-285750">
              <a:buFont typeface="Arial" panose="020B0604020202020204" pitchFamily="34" charset="0"/>
              <a:buChar char="•"/>
            </a:pPr>
            <a:r>
              <a:rPr lang="en-US" dirty="0"/>
              <a:t>Multidimensional datasets</a:t>
            </a:r>
          </a:p>
          <a:p>
            <a:pPr marL="285750" indent="-285750">
              <a:buFont typeface="Arial" panose="020B0604020202020204" pitchFamily="34" charset="0"/>
              <a:buChar char="•"/>
            </a:pPr>
            <a:r>
              <a:rPr lang="en-US" dirty="0"/>
              <a:t>Enterprise applications</a:t>
            </a:r>
          </a:p>
        </p:txBody>
      </p:sp>
    </p:spTree>
    <p:extLst>
      <p:ext uri="{BB962C8B-B14F-4D97-AF65-F5344CB8AC3E}">
        <p14:creationId xmlns:p14="http://schemas.microsoft.com/office/powerpoint/2010/main" val="3830898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25847E-CEB2-4738-8096-4BD6E38B647C}"/>
              </a:ext>
            </a:extLst>
          </p:cNvPr>
          <p:cNvSpPr>
            <a:spLocks noGrp="1"/>
          </p:cNvSpPr>
          <p:nvPr>
            <p:ph type="sldNum" sz="quarter" idx="12"/>
          </p:nvPr>
        </p:nvSpPr>
        <p:spPr/>
        <p:txBody>
          <a:bodyPr/>
          <a:lstStyle/>
          <a:p>
            <a:fld id="{0235576B-7F3C-4840-ADD7-A9DF1158E3A5}" type="slidenum">
              <a:rPr lang="en-US" smtClean="0"/>
              <a:pPr/>
              <a:t>35</a:t>
            </a:fld>
            <a:endParaRPr lang="en-US"/>
          </a:p>
        </p:txBody>
      </p:sp>
      <p:sp>
        <p:nvSpPr>
          <p:cNvPr id="2" name="Title 1">
            <a:extLst>
              <a:ext uri="{FF2B5EF4-FFF2-40B4-BE49-F238E27FC236}">
                <a16:creationId xmlns:a16="http://schemas.microsoft.com/office/drawing/2014/main" id="{9D68188B-BC66-470A-8D78-23AA292B01AE}"/>
              </a:ext>
            </a:extLst>
          </p:cNvPr>
          <p:cNvSpPr>
            <a:spLocks noGrp="1"/>
          </p:cNvSpPr>
          <p:nvPr>
            <p:ph type="title" idx="4294967295"/>
          </p:nvPr>
        </p:nvSpPr>
        <p:spPr>
          <a:xfrm>
            <a:off x="512445" y="115888"/>
            <a:ext cx="8119110" cy="685800"/>
          </a:xfrm>
        </p:spPr>
        <p:txBody>
          <a:bodyPr>
            <a:normAutofit/>
          </a:bodyPr>
          <a:lstStyle/>
          <a:p>
            <a:pPr algn="ctr"/>
            <a:r>
              <a:rPr lang="en-US" dirty="0"/>
              <a:t>Large-Scale, High-Resolution Displays</a:t>
            </a:r>
          </a:p>
        </p:txBody>
      </p:sp>
      <p:sp>
        <p:nvSpPr>
          <p:cNvPr id="8" name="Rectangle 7">
            <a:extLst>
              <a:ext uri="{FF2B5EF4-FFF2-40B4-BE49-F238E27FC236}">
                <a16:creationId xmlns:a16="http://schemas.microsoft.com/office/drawing/2014/main" id="{ADBDB36F-3011-4C4D-BE83-C037064AC8CC}"/>
              </a:ext>
            </a:extLst>
          </p:cNvPr>
          <p:cNvSpPr/>
          <p:nvPr/>
        </p:nvSpPr>
        <p:spPr>
          <a:xfrm>
            <a:off x="618300" y="801688"/>
            <a:ext cx="8079931" cy="1477328"/>
          </a:xfrm>
          <a:prstGeom prst="rect">
            <a:avLst/>
          </a:prstGeom>
        </p:spPr>
        <p:txBody>
          <a:bodyPr wrap="square">
            <a:spAutoFit/>
          </a:bodyPr>
          <a:lstStyle/>
          <a:p>
            <a:pPr algn="ctr">
              <a:spcAft>
                <a:spcPts val="300"/>
              </a:spcAft>
            </a:pPr>
            <a:r>
              <a:rPr lang="en-US" sz="1600" dirty="0">
                <a:latin typeface="Calibri" panose="020F0502020204030204" pitchFamily="34" charset="0"/>
              </a:rPr>
              <a:t>Data visualization at its native scale: high resolution microscopy images </a:t>
            </a:r>
          </a:p>
          <a:p>
            <a:pPr algn="ctr">
              <a:spcAft>
                <a:spcPts val="300"/>
              </a:spcAft>
            </a:pPr>
            <a:r>
              <a:rPr lang="en-US" sz="1600" dirty="0">
                <a:latin typeface="Calibri" panose="020F0502020204030204" pitchFamily="34" charset="0"/>
              </a:rPr>
              <a:t>Comprehensive dataset visualization: full microbial genome alignment</a:t>
            </a:r>
          </a:p>
          <a:p>
            <a:pPr algn="ctr">
              <a:spcAft>
                <a:spcPts val="300"/>
              </a:spcAft>
            </a:pPr>
            <a:r>
              <a:rPr lang="en-US" sz="1600" dirty="0">
                <a:latin typeface="Calibri" panose="020F0502020204030204" pitchFamily="34" charset="0"/>
              </a:rPr>
              <a:t>Detailed dataset comparison: molecular structures, radiological data</a:t>
            </a:r>
          </a:p>
          <a:p>
            <a:pPr algn="ctr">
              <a:spcAft>
                <a:spcPts val="300"/>
              </a:spcAft>
            </a:pPr>
            <a:r>
              <a:rPr lang="en-US" sz="1600" dirty="0">
                <a:latin typeface="Calibri" panose="020F0502020204030204" pitchFamily="34" charset="0"/>
              </a:rPr>
              <a:t>Collaboration: document review and approval, remote meetings</a:t>
            </a:r>
          </a:p>
          <a:p>
            <a:pPr algn="ctr">
              <a:spcAft>
                <a:spcPts val="300"/>
              </a:spcAft>
            </a:pPr>
            <a:r>
              <a:rPr lang="en-US" sz="1600" dirty="0">
                <a:latin typeface="Calibri" panose="020F0502020204030204" pitchFamily="34" charset="0"/>
              </a:rPr>
              <a:t>“Situation Room” or Command Center</a:t>
            </a:r>
          </a:p>
        </p:txBody>
      </p:sp>
      <p:graphicFrame>
        <p:nvGraphicFramePr>
          <p:cNvPr id="11" name="Object 10">
            <a:extLst>
              <a:ext uri="{FF2B5EF4-FFF2-40B4-BE49-F238E27FC236}">
                <a16:creationId xmlns:a16="http://schemas.microsoft.com/office/drawing/2014/main" id="{E308C32A-B6E8-44B0-8E32-2AC14185008E}"/>
              </a:ext>
            </a:extLst>
          </p:cNvPr>
          <p:cNvGraphicFramePr>
            <a:graphicFrameLocks noChangeAspect="1"/>
          </p:cNvGraphicFramePr>
          <p:nvPr/>
        </p:nvGraphicFramePr>
        <p:xfrm>
          <a:off x="0" y="2352676"/>
          <a:ext cx="9146144" cy="2785127"/>
        </p:xfrm>
        <a:graphic>
          <a:graphicData uri="http://schemas.openxmlformats.org/presentationml/2006/ole">
            <mc:AlternateContent xmlns:mc="http://schemas.openxmlformats.org/markup-compatibility/2006">
              <mc:Choice xmlns:v="urn:schemas-microsoft-com:vml" Requires="v">
                <p:oleObj spid="_x0000_s67585" r:id="rId3" imgW="9144000" imgH="2784240" progId="">
                  <p:embed/>
                </p:oleObj>
              </mc:Choice>
              <mc:Fallback>
                <p:oleObj r:id="rId3" imgW="9144000" imgH="2784240" progId="">
                  <p:embed/>
                  <p:pic>
                    <p:nvPicPr>
                      <p:cNvPr id="11" name="Object 10">
                        <a:extLst>
                          <a:ext uri="{FF2B5EF4-FFF2-40B4-BE49-F238E27FC236}">
                            <a16:creationId xmlns:a16="http://schemas.microsoft.com/office/drawing/2014/main" id="{E308C32A-B6E8-44B0-8E32-2AC14185008E}"/>
                          </a:ext>
                        </a:extLst>
                      </p:cNvPr>
                      <p:cNvPicPr/>
                      <p:nvPr/>
                    </p:nvPicPr>
                    <p:blipFill>
                      <a:blip r:embed="rId4"/>
                      <a:stretch>
                        <a:fillRect/>
                      </a:stretch>
                    </p:blipFill>
                    <p:spPr>
                      <a:xfrm>
                        <a:off x="0" y="2352676"/>
                        <a:ext cx="9146144" cy="2785127"/>
                      </a:xfrm>
                      <a:prstGeom prst="rect">
                        <a:avLst/>
                      </a:prstGeom>
                    </p:spPr>
                  </p:pic>
                </p:oleObj>
              </mc:Fallback>
            </mc:AlternateContent>
          </a:graphicData>
        </a:graphic>
      </p:graphicFrame>
    </p:spTree>
    <p:extLst>
      <p:ext uri="{BB962C8B-B14F-4D97-AF65-F5344CB8AC3E}">
        <p14:creationId xmlns:p14="http://schemas.microsoft.com/office/powerpoint/2010/main" val="95490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41FD-9C72-4D4E-8295-49FF6F10C36C}"/>
              </a:ext>
            </a:extLst>
          </p:cNvPr>
          <p:cNvSpPr>
            <a:spLocks noGrp="1"/>
          </p:cNvSpPr>
          <p:nvPr>
            <p:ph type="title"/>
          </p:nvPr>
        </p:nvSpPr>
        <p:spPr/>
        <p:txBody>
          <a:bodyPr>
            <a:normAutofit fontScale="90000"/>
          </a:bodyPr>
          <a:lstStyle/>
          <a:p>
            <a:r>
              <a:rPr lang="en-US" dirty="0"/>
              <a:t>This week: consultations for 3D printing services</a:t>
            </a:r>
          </a:p>
        </p:txBody>
      </p:sp>
      <p:sp>
        <p:nvSpPr>
          <p:cNvPr id="3" name="Content Placeholder 2">
            <a:extLst>
              <a:ext uri="{FF2B5EF4-FFF2-40B4-BE49-F238E27FC236}">
                <a16:creationId xmlns:a16="http://schemas.microsoft.com/office/drawing/2014/main" id="{DD019F4D-C76E-48DF-9422-9FF41F733434}"/>
              </a:ext>
            </a:extLst>
          </p:cNvPr>
          <p:cNvSpPr>
            <a:spLocks noGrp="1"/>
          </p:cNvSpPr>
          <p:nvPr>
            <p:ph idx="1"/>
          </p:nvPr>
        </p:nvSpPr>
        <p:spPr>
          <a:xfrm>
            <a:off x="457200" y="1200151"/>
            <a:ext cx="3738664" cy="3394472"/>
          </a:xfrm>
        </p:spPr>
        <p:txBody>
          <a:bodyPr/>
          <a:lstStyle/>
          <a:p>
            <a:r>
              <a:rPr lang="en-US" dirty="0"/>
              <a:t>Meet with our team to discuss your needs</a:t>
            </a:r>
          </a:p>
          <a:p>
            <a:r>
              <a:rPr lang="en-US" dirty="0"/>
              <a:t>Share with us your own 3D model file or we can work with you to design the structure</a:t>
            </a:r>
          </a:p>
          <a:p>
            <a:r>
              <a:rPr lang="en-US" dirty="0"/>
              <a:t>3D prints are mailed to you in 2 to 6 weeks</a:t>
            </a:r>
          </a:p>
        </p:txBody>
      </p:sp>
      <p:pic>
        <p:nvPicPr>
          <p:cNvPr id="4" name="Picture 8" descr="Image result for smithsonian outbreak exhibit">
            <a:extLst>
              <a:ext uri="{FF2B5EF4-FFF2-40B4-BE49-F238E27FC236}">
                <a16:creationId xmlns:a16="http://schemas.microsoft.com/office/drawing/2014/main" id="{4B44A5F9-F244-4D69-9D9E-88D2B8A5D5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76" b="55539"/>
          <a:stretch/>
        </p:blipFill>
        <p:spPr bwMode="auto">
          <a:xfrm>
            <a:off x="5380874" y="1332839"/>
            <a:ext cx="3637505" cy="9663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smithsonian outbreak exhibit">
            <a:extLst>
              <a:ext uri="{FF2B5EF4-FFF2-40B4-BE49-F238E27FC236}">
                <a16:creationId xmlns:a16="http://schemas.microsoft.com/office/drawing/2014/main" id="{A216F06C-026E-4450-85AF-C355F43B95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3" t="17865" b="8747"/>
          <a:stretch/>
        </p:blipFill>
        <p:spPr bwMode="auto">
          <a:xfrm>
            <a:off x="4356423" y="2707099"/>
            <a:ext cx="4621785" cy="188752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Home">
            <a:extLst>
              <a:ext uri="{FF2B5EF4-FFF2-40B4-BE49-F238E27FC236}">
                <a16:creationId xmlns:a16="http://schemas.microsoft.com/office/drawing/2014/main" id="{FFA5007A-780B-4917-83D5-C13E506A1BB9}"/>
              </a:ext>
            </a:extLst>
          </p:cNvPr>
          <p:cNvSpPr>
            <a:spLocks noChangeAspect="1" noChangeArrowheads="1"/>
          </p:cNvSpPr>
          <p:nvPr/>
        </p:nvSpPr>
        <p:spPr bwMode="auto">
          <a:xfrm>
            <a:off x="6815275" y="345444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14" descr="Image result for smithsonian logo">
            <a:extLst>
              <a:ext uri="{FF2B5EF4-FFF2-40B4-BE49-F238E27FC236}">
                <a16:creationId xmlns:a16="http://schemas.microsoft.com/office/drawing/2014/main" id="{4D668C88-6A43-4C3F-BFC7-A23D33B97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298" y="1338427"/>
            <a:ext cx="870015" cy="1003863"/>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07">
            <a:extLst>
              <a:ext uri="{FF2B5EF4-FFF2-40B4-BE49-F238E27FC236}">
                <a16:creationId xmlns:a16="http://schemas.microsoft.com/office/drawing/2014/main" id="{1DAA8A83-34A7-4ADE-A8CE-0ACB735B42D2}"/>
              </a:ext>
            </a:extLst>
          </p:cNvPr>
          <p:cNvSpPr txBox="1"/>
          <p:nvPr/>
        </p:nvSpPr>
        <p:spPr>
          <a:xfrm>
            <a:off x="3754576" y="5508134"/>
            <a:ext cx="6121398" cy="930000"/>
          </a:xfrm>
          <a:prstGeom prst="rect">
            <a:avLst/>
          </a:prstGeom>
          <a:noFill/>
          <a:ln>
            <a:noFill/>
          </a:ln>
        </p:spPr>
        <p:txBody>
          <a:bodyPr wrap="square" lIns="91425" tIns="91425" rIns="91425" bIns="91425" anchor="t" anchorCtr="0">
            <a:noAutofit/>
          </a:bodyPr>
          <a:lstStyle/>
          <a:p>
            <a:pPr marR="229234" lvl="0" algn="ctr" rtl="0">
              <a:spcBef>
                <a:spcPts val="0"/>
              </a:spcBef>
              <a:buNone/>
            </a:pPr>
            <a:r>
              <a:rPr lang="en-US" sz="1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Calibri"/>
              </a:rPr>
              <a:t>Digital models designed by James Tyrwhitt-Drake, NIAID/OCICB</a:t>
            </a:r>
          </a:p>
          <a:p>
            <a:pPr marR="229234" lvl="0" algn="ctr" rtl="0">
              <a:spcBef>
                <a:spcPts val="0"/>
              </a:spcBef>
              <a:buNone/>
            </a:pPr>
            <a:r>
              <a:rPr lang="en-US" sz="1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Calibri"/>
              </a:rPr>
              <a:t>3D prints by Smithsonian, Photo courtesy Brigid Laurie</a:t>
            </a:r>
          </a:p>
          <a:p>
            <a:pPr marR="229234" lvl="0" algn="ctr"/>
            <a:r>
              <a:rPr lang="en-US" sz="1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https://exhibits.si.edu/1-outbreak/</a:t>
            </a:r>
            <a:endParaRPr lang="en-US" sz="1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R="229234" lvl="0" algn="ctr"/>
            <a:endParaRPr lang="en" sz="16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1205774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41FD-9C72-4D4E-8295-49FF6F10C36C}"/>
              </a:ext>
            </a:extLst>
          </p:cNvPr>
          <p:cNvSpPr>
            <a:spLocks noGrp="1"/>
          </p:cNvSpPr>
          <p:nvPr>
            <p:ph type="title"/>
          </p:nvPr>
        </p:nvSpPr>
        <p:spPr/>
        <p:txBody>
          <a:bodyPr/>
          <a:lstStyle/>
          <a:p>
            <a:r>
              <a:rPr lang="en-US" dirty="0"/>
              <a:t>Virtual Reality – here at RML!</a:t>
            </a:r>
          </a:p>
        </p:txBody>
      </p:sp>
      <p:sp>
        <p:nvSpPr>
          <p:cNvPr id="3" name="Content Placeholder 2">
            <a:extLst>
              <a:ext uri="{FF2B5EF4-FFF2-40B4-BE49-F238E27FC236}">
                <a16:creationId xmlns:a16="http://schemas.microsoft.com/office/drawing/2014/main" id="{DD019F4D-C76E-48DF-9422-9FF41F733434}"/>
              </a:ext>
            </a:extLst>
          </p:cNvPr>
          <p:cNvSpPr>
            <a:spLocks noGrp="1"/>
          </p:cNvSpPr>
          <p:nvPr>
            <p:ph idx="1"/>
          </p:nvPr>
        </p:nvSpPr>
        <p:spPr>
          <a:xfrm>
            <a:off x="457200" y="1200151"/>
            <a:ext cx="8229600" cy="3737370"/>
          </a:xfrm>
        </p:spPr>
        <p:txBody>
          <a:bodyPr>
            <a:normAutofit/>
          </a:bodyPr>
          <a:lstStyle/>
          <a:p>
            <a:r>
              <a:rPr lang="en-US" dirty="0"/>
              <a:t>Demonstrations taking place in the Seminar room Tuesday through Thursday</a:t>
            </a:r>
          </a:p>
          <a:p>
            <a:r>
              <a:rPr lang="en-US" dirty="0"/>
              <a:t>Bring your own data or download from EMDB or PDB</a:t>
            </a:r>
          </a:p>
          <a:p>
            <a:r>
              <a:rPr lang="en-US" dirty="0"/>
              <a:t>Meet with </a:t>
            </a:r>
            <a:r>
              <a:rPr lang="en-US" dirty="0" err="1"/>
              <a:t>ChimeraX</a:t>
            </a:r>
            <a:r>
              <a:rPr lang="en-US" dirty="0"/>
              <a:t> developer, Tom Goddard, to learn what is coming in future and to share you own ideas and feature requests for bioscientific VR</a:t>
            </a:r>
          </a:p>
          <a:p>
            <a:r>
              <a:rPr lang="en-US" b="1" i="1" dirty="0"/>
              <a:t>Virtual reality services will be available at RML! </a:t>
            </a:r>
            <a:r>
              <a:rPr lang="en-US" i="1" dirty="0"/>
              <a:t>Launch date and location TBD – contact </a:t>
            </a:r>
            <a:r>
              <a:rPr lang="en-US" i="1" dirty="0">
                <a:hlinkClick r:id="rId2"/>
              </a:rPr>
              <a:t>bioviz@mail.nih.gov</a:t>
            </a:r>
            <a:r>
              <a:rPr lang="en-US" i="1" dirty="0"/>
              <a:t> for information</a:t>
            </a:r>
          </a:p>
        </p:txBody>
      </p:sp>
    </p:spTree>
    <p:extLst>
      <p:ext uri="{BB962C8B-B14F-4D97-AF65-F5344CB8AC3E}">
        <p14:creationId xmlns:p14="http://schemas.microsoft.com/office/powerpoint/2010/main" val="4067645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0FB36-4772-3545-B727-4C63FAEC1983}"/>
              </a:ext>
            </a:extLst>
          </p:cNvPr>
          <p:cNvSpPr txBox="1">
            <a:spLocks/>
          </p:cNvSpPr>
          <p:nvPr/>
        </p:nvSpPr>
        <p:spPr>
          <a:xfrm>
            <a:off x="457200" y="1650611"/>
            <a:ext cx="8229600" cy="1842277"/>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dirty="0">
                <a:hlinkClick r:id="rId2"/>
              </a:rPr>
              <a:t>https://bioinformatics.niaid.nih.gov</a:t>
            </a:r>
            <a:endParaRPr lang="en-US" dirty="0"/>
          </a:p>
          <a:p>
            <a:endParaRPr lang="en-US" dirty="0"/>
          </a:p>
          <a:p>
            <a:r>
              <a:rPr lang="en-US" u="sng" dirty="0">
                <a:hlinkClick r:id="rId3"/>
              </a:rPr>
              <a:t>bioinformatics@niaid.nih.gov</a:t>
            </a:r>
            <a:endParaRPr lang="en-US" u="sng" dirty="0"/>
          </a:p>
        </p:txBody>
      </p:sp>
    </p:spTree>
    <p:extLst>
      <p:ext uri="{BB962C8B-B14F-4D97-AF65-F5344CB8AC3E}">
        <p14:creationId xmlns:p14="http://schemas.microsoft.com/office/powerpoint/2010/main" val="328348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9A83D7-8C2C-024C-9591-79EDEE45679C}"/>
              </a:ext>
            </a:extLst>
          </p:cNvPr>
          <p:cNvSpPr>
            <a:spLocks noGrp="1"/>
          </p:cNvSpPr>
          <p:nvPr>
            <p:ph type="title"/>
          </p:nvPr>
        </p:nvSpPr>
        <p:spPr/>
        <p:txBody>
          <a:bodyPr/>
          <a:lstStyle/>
          <a:p>
            <a:r>
              <a:rPr lang="en-US" dirty="0"/>
              <a:t>NIAID</a:t>
            </a:r>
          </a:p>
        </p:txBody>
      </p:sp>
      <p:graphicFrame>
        <p:nvGraphicFramePr>
          <p:cNvPr id="4" name="Content Placeholder 3">
            <a:extLst>
              <a:ext uri="{FF2B5EF4-FFF2-40B4-BE49-F238E27FC236}">
                <a16:creationId xmlns:a16="http://schemas.microsoft.com/office/drawing/2014/main" id="{43E3C232-C030-CB4A-8BA3-C856FD5CD046}"/>
              </a:ext>
            </a:extLst>
          </p:cNvPr>
          <p:cNvGraphicFramePr>
            <a:graphicFrameLocks noGrp="1"/>
          </p:cNvGraphicFramePr>
          <p:nvPr>
            <p:ph sz="half" idx="4294967295"/>
            <p:extLst>
              <p:ext uri="{D42A27DB-BD31-4B8C-83A1-F6EECF244321}">
                <p14:modId xmlns:p14="http://schemas.microsoft.com/office/powerpoint/2010/main" val="889057132"/>
              </p:ext>
            </p:extLst>
          </p:nvPr>
        </p:nvGraphicFramePr>
        <p:xfrm>
          <a:off x="457200" y="1274795"/>
          <a:ext cx="8229600" cy="1169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F8526E7-42C0-BC48-8D78-94E9FD96C156}"/>
              </a:ext>
            </a:extLst>
          </p:cNvPr>
          <p:cNvSpPr txBox="1"/>
          <p:nvPr/>
        </p:nvSpPr>
        <p:spPr>
          <a:xfrm>
            <a:off x="1520890" y="2571750"/>
            <a:ext cx="1711815" cy="1754326"/>
          </a:xfrm>
          <a:prstGeom prst="rect">
            <a:avLst/>
          </a:prstGeom>
          <a:noFill/>
        </p:spPr>
        <p:txBody>
          <a:bodyPr wrap="none" rtlCol="0">
            <a:spAutoFit/>
          </a:bodyPr>
          <a:lstStyle/>
          <a:p>
            <a:r>
              <a:rPr lang="en-US" b="1" dirty="0"/>
              <a:t>OCICB</a:t>
            </a:r>
          </a:p>
          <a:p>
            <a:r>
              <a:rPr lang="en-US" dirty="0"/>
              <a:t>OAS: AOs, etc.</a:t>
            </a:r>
          </a:p>
          <a:p>
            <a:r>
              <a:rPr lang="en-US" dirty="0"/>
              <a:t>OWER: “HR”</a:t>
            </a:r>
          </a:p>
          <a:p>
            <a:r>
              <a:rPr lang="en-US" dirty="0"/>
              <a:t>OWS: “space”</a:t>
            </a:r>
          </a:p>
          <a:p>
            <a:r>
              <a:rPr lang="en-US" dirty="0"/>
              <a:t>OCGR: “comms”</a:t>
            </a:r>
          </a:p>
          <a:p>
            <a:r>
              <a:rPr lang="en-US" dirty="0"/>
              <a:t>ODSET: new! </a:t>
            </a:r>
          </a:p>
        </p:txBody>
      </p:sp>
      <p:sp>
        <p:nvSpPr>
          <p:cNvPr id="10" name="TextBox 9">
            <a:extLst>
              <a:ext uri="{FF2B5EF4-FFF2-40B4-BE49-F238E27FC236}">
                <a16:creationId xmlns:a16="http://schemas.microsoft.com/office/drawing/2014/main" id="{02B42360-85DB-9A4D-861B-44CB4929D1EA}"/>
              </a:ext>
            </a:extLst>
          </p:cNvPr>
          <p:cNvSpPr txBox="1"/>
          <p:nvPr/>
        </p:nvSpPr>
        <p:spPr>
          <a:xfrm>
            <a:off x="7882141" y="2571750"/>
            <a:ext cx="674031" cy="1200329"/>
          </a:xfrm>
          <a:prstGeom prst="rect">
            <a:avLst/>
          </a:prstGeom>
          <a:noFill/>
        </p:spPr>
        <p:txBody>
          <a:bodyPr wrap="none" rtlCol="0">
            <a:spAutoFit/>
          </a:bodyPr>
          <a:lstStyle/>
          <a:p>
            <a:pPr algn="ctr"/>
            <a:r>
              <a:rPr lang="en-US" dirty="0"/>
              <a:t>LV</a:t>
            </a:r>
          </a:p>
          <a:p>
            <a:pPr algn="ctr"/>
            <a:r>
              <a:rPr lang="en-US" dirty="0"/>
              <a:t>LB</a:t>
            </a:r>
          </a:p>
          <a:p>
            <a:pPr algn="ctr"/>
            <a:r>
              <a:rPr lang="en-US" dirty="0"/>
              <a:t>LPVD</a:t>
            </a:r>
          </a:p>
          <a:p>
            <a:pPr algn="ctr"/>
            <a:r>
              <a:rPr lang="en-US" dirty="0"/>
              <a:t>RTB</a:t>
            </a:r>
          </a:p>
        </p:txBody>
      </p:sp>
      <p:sp>
        <p:nvSpPr>
          <p:cNvPr id="11" name="TextBox 10">
            <a:extLst>
              <a:ext uri="{FF2B5EF4-FFF2-40B4-BE49-F238E27FC236}">
                <a16:creationId xmlns:a16="http://schemas.microsoft.com/office/drawing/2014/main" id="{00D012FE-D565-FF43-8AD5-C6920ED68D69}"/>
              </a:ext>
            </a:extLst>
          </p:cNvPr>
          <p:cNvSpPr txBox="1"/>
          <p:nvPr/>
        </p:nvSpPr>
        <p:spPr>
          <a:xfrm>
            <a:off x="4021491" y="2906196"/>
            <a:ext cx="3227037" cy="2031325"/>
          </a:xfrm>
          <a:prstGeom prst="rect">
            <a:avLst/>
          </a:prstGeom>
          <a:noFill/>
        </p:spPr>
        <p:txBody>
          <a:bodyPr wrap="none" rtlCol="0">
            <a:spAutoFit/>
          </a:bodyPr>
          <a:lstStyle/>
          <a:p>
            <a:r>
              <a:rPr lang="en-US" dirty="0"/>
              <a:t>Kristi</a:t>
            </a:r>
          </a:p>
          <a:p>
            <a:r>
              <a:rPr lang="en-US" dirty="0"/>
              <a:t>CSB: “LAN guys”</a:t>
            </a:r>
          </a:p>
          <a:p>
            <a:r>
              <a:rPr lang="en-US" dirty="0"/>
              <a:t>OEB: network, H drives, etc.</a:t>
            </a:r>
          </a:p>
          <a:p>
            <a:r>
              <a:rPr lang="en-US" dirty="0"/>
              <a:t>SEB: AMBIS, NPMP, Tableau, etc.</a:t>
            </a:r>
          </a:p>
          <a:p>
            <a:r>
              <a:rPr lang="en-US" dirty="0"/>
              <a:t>BPIMB: SharePoint, EDRMS, etc.</a:t>
            </a:r>
          </a:p>
          <a:p>
            <a:r>
              <a:rPr lang="en-US" dirty="0"/>
              <a:t>IBRSP: ICERs (Mali, Uganda, etc.)</a:t>
            </a:r>
          </a:p>
          <a:p>
            <a:r>
              <a:rPr lang="en-US" dirty="0"/>
              <a:t>BCBB: “bioinformatics”</a:t>
            </a:r>
          </a:p>
        </p:txBody>
      </p:sp>
      <p:cxnSp>
        <p:nvCxnSpPr>
          <p:cNvPr id="16" name="Elbow Connector 15">
            <a:extLst>
              <a:ext uri="{FF2B5EF4-FFF2-40B4-BE49-F238E27FC236}">
                <a16:creationId xmlns:a16="http://schemas.microsoft.com/office/drawing/2014/main" id="{2F0FF98E-A750-6E45-B3A7-D4D691ED56E0}"/>
              </a:ext>
            </a:extLst>
          </p:cNvPr>
          <p:cNvCxnSpPr>
            <a:cxnSpLocks/>
          </p:cNvCxnSpPr>
          <p:nvPr/>
        </p:nvCxnSpPr>
        <p:spPr>
          <a:xfrm>
            <a:off x="2295331" y="2743200"/>
            <a:ext cx="1726160" cy="34523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4">
            <a:extLst>
              <a:ext uri="{FF2B5EF4-FFF2-40B4-BE49-F238E27FC236}">
                <a16:creationId xmlns:a16="http://schemas.microsoft.com/office/drawing/2014/main" id="{77957DFF-B3AD-4D4F-BBE3-EA1E7BB94DFB}"/>
              </a:ext>
            </a:extLst>
          </p:cNvPr>
          <p:cNvPicPr>
            <a:picLocks noChangeAspect="1"/>
          </p:cNvPicPr>
          <p:nvPr/>
        </p:nvPicPr>
        <p:blipFill>
          <a:blip r:embed="rId8"/>
          <a:stretch>
            <a:fillRect/>
          </a:stretch>
        </p:blipFill>
        <p:spPr>
          <a:xfrm>
            <a:off x="3200401" y="297151"/>
            <a:ext cx="2743200" cy="668530"/>
          </a:xfrm>
          <a:prstGeom prst="rect">
            <a:avLst/>
          </a:prstGeom>
        </p:spPr>
      </p:pic>
    </p:spTree>
    <p:extLst>
      <p:ext uri="{BB962C8B-B14F-4D97-AF65-F5344CB8AC3E}">
        <p14:creationId xmlns:p14="http://schemas.microsoft.com/office/powerpoint/2010/main" val="157279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DB77445-6ACE-6642-BF5D-E19CBE6261F1}"/>
              </a:ext>
            </a:extLst>
          </p:cNvPr>
          <p:cNvSpPr/>
          <p:nvPr/>
        </p:nvSpPr>
        <p:spPr>
          <a:xfrm>
            <a:off x="3210465" y="1801591"/>
            <a:ext cx="2102303" cy="1043872"/>
          </a:xfrm>
          <a:prstGeom prst="roundRect">
            <a:avLst>
              <a:gd name="adj" fmla="val 7282"/>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“Bioinformatics”</a:t>
            </a:r>
            <a:br>
              <a:rPr lang="en-US" sz="1350" dirty="0"/>
            </a:br>
            <a:r>
              <a:rPr lang="en-US" sz="1350" dirty="0"/>
              <a:t>Extracting biomedical knowledge &amp; insights from biomedical information</a:t>
            </a:r>
          </a:p>
        </p:txBody>
      </p:sp>
      <p:sp>
        <p:nvSpPr>
          <p:cNvPr id="11" name="Rounded Rectangle 10">
            <a:extLst>
              <a:ext uri="{FF2B5EF4-FFF2-40B4-BE49-F238E27FC236}">
                <a16:creationId xmlns:a16="http://schemas.microsoft.com/office/drawing/2014/main" id="{63000D97-3B26-DE48-BB3C-5540696BCC16}"/>
              </a:ext>
            </a:extLst>
          </p:cNvPr>
          <p:cNvSpPr/>
          <p:nvPr/>
        </p:nvSpPr>
        <p:spPr>
          <a:xfrm>
            <a:off x="132051" y="1385529"/>
            <a:ext cx="2565023" cy="1460376"/>
          </a:xfrm>
          <a:prstGeom prst="roundRect">
            <a:avLst>
              <a:gd name="adj" fmla="val 9046"/>
            </a:avLst>
          </a:prstGeom>
          <a:solidFill>
            <a:srgbClr val="F8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Simulations &amp; Modeling</a:t>
            </a:r>
          </a:p>
          <a:p>
            <a:pPr marL="214313" indent="-214313">
              <a:buFont typeface="Arial" panose="020B0604020202020204" pitchFamily="34" charset="0"/>
              <a:buChar char="•"/>
            </a:pPr>
            <a:r>
              <a:rPr lang="en-US" sz="1350" dirty="0"/>
              <a:t>Often needs HPC</a:t>
            </a:r>
          </a:p>
          <a:p>
            <a:pPr marL="214313" indent="-214313">
              <a:buFont typeface="Arial" panose="020B0604020202020204" pitchFamily="34" charset="0"/>
              <a:buChar char="•"/>
            </a:pPr>
            <a:r>
              <a:rPr lang="en-US" sz="1350" dirty="0"/>
              <a:t>Creates large data from small input; must be crunched</a:t>
            </a:r>
          </a:p>
          <a:p>
            <a:pPr marL="214313" indent="-214313">
              <a:buFont typeface="Arial" panose="020B0604020202020204" pitchFamily="34" charset="0"/>
              <a:buChar char="•"/>
            </a:pPr>
            <a:r>
              <a:rPr lang="en-US" sz="1350" dirty="0"/>
              <a:t>Ex.: molecular dynamics; some phylogenetics, statistics</a:t>
            </a:r>
          </a:p>
        </p:txBody>
      </p:sp>
      <p:sp>
        <p:nvSpPr>
          <p:cNvPr id="12" name="Rounded Rectangle 11">
            <a:extLst>
              <a:ext uri="{FF2B5EF4-FFF2-40B4-BE49-F238E27FC236}">
                <a16:creationId xmlns:a16="http://schemas.microsoft.com/office/drawing/2014/main" id="{EE6D1850-5BD8-8044-BC91-7D31368B5A9F}"/>
              </a:ext>
            </a:extLst>
          </p:cNvPr>
          <p:cNvSpPr/>
          <p:nvPr/>
        </p:nvSpPr>
        <p:spPr>
          <a:xfrm>
            <a:off x="5826159" y="1640820"/>
            <a:ext cx="3185790" cy="1861858"/>
          </a:xfrm>
          <a:prstGeom prst="roundRect">
            <a:avLst>
              <a:gd name="adj" fmla="val 6188"/>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Imaging &amp; AI/ML/DL</a:t>
            </a:r>
          </a:p>
          <a:p>
            <a:pPr marL="214313" indent="-214313">
              <a:buFont typeface="Arial" panose="020B0604020202020204" pitchFamily="34" charset="0"/>
              <a:buChar char="•"/>
            </a:pPr>
            <a:r>
              <a:rPr lang="en-US" sz="1350" dirty="0">
                <a:solidFill>
                  <a:schemeClr val="tx1"/>
                </a:solidFill>
              </a:rPr>
              <a:t>Capture and analysis of data expressed in 2D or higher dimension images</a:t>
            </a:r>
          </a:p>
          <a:p>
            <a:pPr marL="214313" indent="-214313">
              <a:buFont typeface="Arial" panose="020B0604020202020204" pitchFamily="34" charset="0"/>
              <a:buChar char="•"/>
            </a:pPr>
            <a:r>
              <a:rPr lang="en-US" sz="1350" dirty="0">
                <a:solidFill>
                  <a:schemeClr val="tx1"/>
                </a:solidFill>
              </a:rPr>
              <a:t>Often benefits from GPU</a:t>
            </a:r>
          </a:p>
          <a:p>
            <a:pPr marL="214313" indent="-214313">
              <a:buFont typeface="Arial" panose="020B0604020202020204" pitchFamily="34" charset="0"/>
              <a:buChar char="•"/>
            </a:pPr>
            <a:r>
              <a:rPr lang="en-US" sz="1350" dirty="0">
                <a:solidFill>
                  <a:schemeClr val="tx1"/>
                </a:solidFill>
              </a:rPr>
              <a:t>Typical problems: segmentation, registration, 3D reconstruction</a:t>
            </a:r>
          </a:p>
          <a:p>
            <a:pPr marL="214313" indent="-214313">
              <a:buFont typeface="Arial" panose="020B0604020202020204" pitchFamily="34" charset="0"/>
              <a:buChar char="•"/>
            </a:pPr>
            <a:r>
              <a:rPr lang="en-US" sz="1350" dirty="0">
                <a:solidFill>
                  <a:schemeClr val="tx1"/>
                </a:solidFill>
              </a:rPr>
              <a:t>Ex.: computer vision; computer-aided detection</a:t>
            </a:r>
          </a:p>
        </p:txBody>
      </p:sp>
      <p:sp>
        <p:nvSpPr>
          <p:cNvPr id="13" name="Rounded Rectangle 12">
            <a:extLst>
              <a:ext uri="{FF2B5EF4-FFF2-40B4-BE49-F238E27FC236}">
                <a16:creationId xmlns:a16="http://schemas.microsoft.com/office/drawing/2014/main" id="{FDB29C41-90E0-8743-92FB-21D5CEA5BE91}"/>
              </a:ext>
            </a:extLst>
          </p:cNvPr>
          <p:cNvSpPr/>
          <p:nvPr/>
        </p:nvSpPr>
        <p:spPr>
          <a:xfrm>
            <a:off x="2795779" y="79872"/>
            <a:ext cx="3552443" cy="1456526"/>
          </a:xfrm>
          <a:prstGeom prst="roundRect">
            <a:avLst>
              <a:gd name="adj" fmla="val 5235"/>
            </a:avLst>
          </a:prstGeom>
          <a:solidFill>
            <a:srgbClr val="C23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t>‘</a:t>
            </a:r>
            <a:r>
              <a:rPr lang="en-US" b="1" dirty="0"/>
              <a:t>Omics</a:t>
            </a:r>
            <a:endParaRPr lang="en-US" sz="1350" b="1" dirty="0"/>
          </a:p>
          <a:p>
            <a:pPr marL="214313" indent="-214313">
              <a:buFont typeface="Arial" panose="020B0604020202020204" pitchFamily="34" charset="0"/>
              <a:buChar char="•"/>
            </a:pPr>
            <a:r>
              <a:rPr lang="en-US" sz="1350" dirty="0"/>
              <a:t>Application of biological principles to understand data captured from an entire biological system</a:t>
            </a:r>
          </a:p>
          <a:p>
            <a:pPr marL="214313" indent="-214313">
              <a:buFont typeface="Arial" panose="020B0604020202020204" pitchFamily="34" charset="0"/>
              <a:buChar char="•"/>
            </a:pPr>
            <a:r>
              <a:rPr lang="en-US" sz="1350" dirty="0"/>
              <a:t>Often benefits from elastic compute</a:t>
            </a:r>
          </a:p>
          <a:p>
            <a:pPr marL="214313" indent="-214313">
              <a:buFont typeface="Arial" panose="020B0604020202020204" pitchFamily="34" charset="0"/>
              <a:buChar char="•"/>
            </a:pPr>
            <a:r>
              <a:rPr lang="en-US" sz="1350" dirty="0"/>
              <a:t>Ex.: variants; expression; relative abundance</a:t>
            </a:r>
          </a:p>
        </p:txBody>
      </p:sp>
      <p:sp>
        <p:nvSpPr>
          <p:cNvPr id="14" name="Rounded Rectangle 13">
            <a:extLst>
              <a:ext uri="{FF2B5EF4-FFF2-40B4-BE49-F238E27FC236}">
                <a16:creationId xmlns:a16="http://schemas.microsoft.com/office/drawing/2014/main" id="{F039D656-ECB2-B346-991B-9FE5CB0009AA}"/>
              </a:ext>
            </a:extLst>
          </p:cNvPr>
          <p:cNvSpPr/>
          <p:nvPr/>
        </p:nvSpPr>
        <p:spPr>
          <a:xfrm>
            <a:off x="1065159" y="3111098"/>
            <a:ext cx="2679389" cy="1609903"/>
          </a:xfrm>
          <a:prstGeom prst="roundRect">
            <a:avLst>
              <a:gd name="adj" fmla="val 7140"/>
            </a:avLst>
          </a:prstGeom>
          <a:solidFill>
            <a:srgbClr val="B73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Visualization</a:t>
            </a:r>
            <a:endParaRPr lang="en-US" sz="1350" b="1" dirty="0"/>
          </a:p>
          <a:p>
            <a:pPr marL="214313" indent="-214313">
              <a:buFont typeface="Arial" panose="020B0604020202020204" pitchFamily="34" charset="0"/>
              <a:buChar char="•"/>
            </a:pPr>
            <a:r>
              <a:rPr lang="en-US" sz="1350" dirty="0"/>
              <a:t>Viz is the end goal in itself, but often generates hypotheses</a:t>
            </a:r>
          </a:p>
          <a:p>
            <a:pPr marL="214313" indent="-214313">
              <a:buFont typeface="Arial" panose="020B0604020202020204" pitchFamily="34" charset="0"/>
              <a:buChar char="•"/>
            </a:pPr>
            <a:r>
              <a:rPr lang="en-US" sz="1350" dirty="0"/>
              <a:t>Often needs exotic hardware</a:t>
            </a:r>
          </a:p>
          <a:p>
            <a:pPr marL="214313" indent="-214313">
              <a:buFont typeface="Arial" panose="020B0604020202020204" pitchFamily="34" charset="0"/>
              <a:buChar char="•"/>
            </a:pPr>
            <a:r>
              <a:rPr lang="en-US" sz="1350" dirty="0"/>
              <a:t>Challenge: throughput</a:t>
            </a:r>
          </a:p>
          <a:p>
            <a:pPr marL="214313" indent="-214313">
              <a:buFont typeface="Arial" panose="020B0604020202020204" pitchFamily="34" charset="0"/>
              <a:buChar char="•"/>
            </a:pPr>
            <a:r>
              <a:rPr lang="en-US" sz="1350" dirty="0"/>
              <a:t>Ex.: Mixed Reality; high-</a:t>
            </a:r>
            <a:r>
              <a:rPr lang="en-US" sz="1350" dirty="0" err="1"/>
              <a:t>rez</a:t>
            </a:r>
            <a:r>
              <a:rPr lang="en-US" sz="1350" dirty="0"/>
              <a:t>; multi-dimensional; 3DP/AM</a:t>
            </a:r>
          </a:p>
        </p:txBody>
      </p:sp>
      <p:sp>
        <p:nvSpPr>
          <p:cNvPr id="15" name="Rounded Rectangle 14">
            <a:extLst>
              <a:ext uri="{FF2B5EF4-FFF2-40B4-BE49-F238E27FC236}">
                <a16:creationId xmlns:a16="http://schemas.microsoft.com/office/drawing/2014/main" id="{B8F4A315-3E63-5E41-B6A3-E5547B3C9CBC}"/>
              </a:ext>
            </a:extLst>
          </p:cNvPr>
          <p:cNvSpPr/>
          <p:nvPr/>
        </p:nvSpPr>
        <p:spPr>
          <a:xfrm>
            <a:off x="4026416" y="3607103"/>
            <a:ext cx="4163223" cy="1456526"/>
          </a:xfrm>
          <a:prstGeom prst="roundRect">
            <a:avLst>
              <a:gd name="adj" fmla="val 7140"/>
            </a:avLst>
          </a:prstGeom>
          <a:solidFill>
            <a:srgbClr val="259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Informatics &amp; Data Science</a:t>
            </a:r>
          </a:p>
          <a:p>
            <a:pPr marL="214313" indent="-214313">
              <a:buFont typeface="Arial" panose="020B0604020202020204" pitchFamily="34" charset="0"/>
              <a:buChar char="•"/>
            </a:pPr>
            <a:r>
              <a:rPr lang="en-US" sz="1350" dirty="0"/>
              <a:t>Science of processing data for storage and retrieval</a:t>
            </a:r>
          </a:p>
          <a:p>
            <a:pPr marL="214313" indent="-214313">
              <a:buFont typeface="Arial" panose="020B0604020202020204" pitchFamily="34" charset="0"/>
              <a:buChar char="•"/>
            </a:pPr>
            <a:r>
              <a:rPr lang="en-US" sz="1350" dirty="0"/>
              <a:t>Often benefits from Hadoop and/or NoSQL</a:t>
            </a:r>
          </a:p>
          <a:p>
            <a:pPr marL="214313" indent="-214313">
              <a:buFont typeface="Arial" panose="020B0604020202020204" pitchFamily="34" charset="0"/>
              <a:buChar char="•"/>
            </a:pPr>
            <a:r>
              <a:rPr lang="en-US" sz="1350" dirty="0"/>
              <a:t>Computationally-intensive data analysis (formerly “computational statistics”)</a:t>
            </a:r>
          </a:p>
          <a:p>
            <a:pPr marL="214313" indent="-214313">
              <a:buFont typeface="Arial" panose="020B0604020202020204" pitchFamily="34" charset="0"/>
              <a:buChar char="•"/>
            </a:pPr>
            <a:r>
              <a:rPr lang="en-US" sz="1350" dirty="0"/>
              <a:t>Ex.: longitudinal studies; epidemiology</a:t>
            </a:r>
          </a:p>
        </p:txBody>
      </p:sp>
      <p:pic>
        <p:nvPicPr>
          <p:cNvPr id="3" name="Picture 2">
            <a:extLst>
              <a:ext uri="{FF2B5EF4-FFF2-40B4-BE49-F238E27FC236}">
                <a16:creationId xmlns:a16="http://schemas.microsoft.com/office/drawing/2014/main" id="{FD0FBA77-5CB0-0F4F-997C-FEFB4A524D40}"/>
              </a:ext>
            </a:extLst>
          </p:cNvPr>
          <p:cNvPicPr>
            <a:picLocks noChangeAspect="1"/>
          </p:cNvPicPr>
          <p:nvPr/>
        </p:nvPicPr>
        <p:blipFill rotWithShape="1">
          <a:blip r:embed="rId3"/>
          <a:srcRect l="6167" t="14035" r="6167" b="28187"/>
          <a:stretch/>
        </p:blipFill>
        <p:spPr>
          <a:xfrm>
            <a:off x="8129023" y="1023664"/>
            <a:ext cx="918069" cy="605066"/>
          </a:xfrm>
          <a:prstGeom prst="rect">
            <a:avLst/>
          </a:prstGeom>
        </p:spPr>
      </p:pic>
      <p:pic>
        <p:nvPicPr>
          <p:cNvPr id="5" name="Picture 4">
            <a:extLst>
              <a:ext uri="{FF2B5EF4-FFF2-40B4-BE49-F238E27FC236}">
                <a16:creationId xmlns:a16="http://schemas.microsoft.com/office/drawing/2014/main" id="{F9993568-96A6-2D4B-AB3D-DC4048E6358D}"/>
              </a:ext>
            </a:extLst>
          </p:cNvPr>
          <p:cNvPicPr>
            <a:picLocks noChangeAspect="1"/>
          </p:cNvPicPr>
          <p:nvPr/>
        </p:nvPicPr>
        <p:blipFill rotWithShape="1">
          <a:blip r:embed="rId4">
            <a:duotone>
              <a:prstClr val="black"/>
              <a:srgbClr val="B22222">
                <a:tint val="45000"/>
                <a:satMod val="400000"/>
              </a:srgbClr>
            </a:duotone>
          </a:blip>
          <a:srcRect b="16491"/>
          <a:stretch/>
        </p:blipFill>
        <p:spPr>
          <a:xfrm>
            <a:off x="1923837" y="58466"/>
            <a:ext cx="918069" cy="766668"/>
          </a:xfrm>
          <a:prstGeom prst="rect">
            <a:avLst/>
          </a:prstGeom>
        </p:spPr>
      </p:pic>
      <p:pic>
        <p:nvPicPr>
          <p:cNvPr id="7" name="Picture 6">
            <a:extLst>
              <a:ext uri="{FF2B5EF4-FFF2-40B4-BE49-F238E27FC236}">
                <a16:creationId xmlns:a16="http://schemas.microsoft.com/office/drawing/2014/main" id="{8B2AE245-6C3A-E749-99A5-36808E917ADE}"/>
              </a:ext>
            </a:extLst>
          </p:cNvPr>
          <p:cNvPicPr>
            <a:picLocks noChangeAspect="1"/>
          </p:cNvPicPr>
          <p:nvPr/>
        </p:nvPicPr>
        <p:blipFill rotWithShape="1">
          <a:blip r:embed="rId5"/>
          <a:srcRect b="14020"/>
          <a:stretch/>
        </p:blipFill>
        <p:spPr>
          <a:xfrm>
            <a:off x="127599" y="695220"/>
            <a:ext cx="764006" cy="656890"/>
          </a:xfrm>
          <a:prstGeom prst="rect">
            <a:avLst/>
          </a:prstGeom>
        </p:spPr>
      </p:pic>
      <p:pic>
        <p:nvPicPr>
          <p:cNvPr id="9" name="Picture 8">
            <a:extLst>
              <a:ext uri="{FF2B5EF4-FFF2-40B4-BE49-F238E27FC236}">
                <a16:creationId xmlns:a16="http://schemas.microsoft.com/office/drawing/2014/main" id="{BAE5A935-231B-9E47-A865-21E7D49174D6}"/>
              </a:ext>
            </a:extLst>
          </p:cNvPr>
          <p:cNvPicPr>
            <a:picLocks noChangeAspect="1"/>
          </p:cNvPicPr>
          <p:nvPr/>
        </p:nvPicPr>
        <p:blipFill rotWithShape="1">
          <a:blip r:embed="rId6"/>
          <a:srcRect l="11149" t="13516" r="5088" b="31901"/>
          <a:stretch/>
        </p:blipFill>
        <p:spPr>
          <a:xfrm>
            <a:off x="125312" y="4150122"/>
            <a:ext cx="856913" cy="558391"/>
          </a:xfrm>
          <a:prstGeom prst="rect">
            <a:avLst/>
          </a:prstGeom>
        </p:spPr>
      </p:pic>
      <p:pic>
        <p:nvPicPr>
          <p:cNvPr id="18" name="Picture 17">
            <a:extLst>
              <a:ext uri="{FF2B5EF4-FFF2-40B4-BE49-F238E27FC236}">
                <a16:creationId xmlns:a16="http://schemas.microsoft.com/office/drawing/2014/main" id="{A50E2A39-8F94-0A41-8066-4178B57AF9B1}"/>
              </a:ext>
            </a:extLst>
          </p:cNvPr>
          <p:cNvPicPr>
            <a:picLocks noChangeAspect="1"/>
          </p:cNvPicPr>
          <p:nvPr/>
        </p:nvPicPr>
        <p:blipFill rotWithShape="1">
          <a:blip r:embed="rId7"/>
          <a:srcRect b="13918"/>
          <a:stretch/>
        </p:blipFill>
        <p:spPr>
          <a:xfrm>
            <a:off x="8189639" y="4131923"/>
            <a:ext cx="918990" cy="791084"/>
          </a:xfrm>
          <a:prstGeom prst="rect">
            <a:avLst/>
          </a:prstGeom>
        </p:spPr>
      </p:pic>
      <p:grpSp>
        <p:nvGrpSpPr>
          <p:cNvPr id="23" name="Group 22">
            <a:extLst>
              <a:ext uri="{FF2B5EF4-FFF2-40B4-BE49-F238E27FC236}">
                <a16:creationId xmlns:a16="http://schemas.microsoft.com/office/drawing/2014/main" id="{B7A5DFD5-314D-1E46-B916-BF3DCE6DF14B}"/>
              </a:ext>
            </a:extLst>
          </p:cNvPr>
          <p:cNvGrpSpPr>
            <a:grpSpLocks noChangeAspect="1"/>
          </p:cNvGrpSpPr>
          <p:nvPr/>
        </p:nvGrpSpPr>
        <p:grpSpPr>
          <a:xfrm>
            <a:off x="7513413" y="715264"/>
            <a:ext cx="593434" cy="926483"/>
            <a:chOff x="641684" y="974557"/>
            <a:chExt cx="3144253" cy="4908885"/>
          </a:xfrm>
        </p:grpSpPr>
        <p:pic>
          <p:nvPicPr>
            <p:cNvPr id="24" name="Picture 23">
              <a:extLst>
                <a:ext uri="{FF2B5EF4-FFF2-40B4-BE49-F238E27FC236}">
                  <a16:creationId xmlns:a16="http://schemas.microsoft.com/office/drawing/2014/main" id="{180E91EE-BFD5-4C4B-9FFB-152393C063D9}"/>
                </a:ext>
              </a:extLst>
            </p:cNvPr>
            <p:cNvPicPr>
              <a:picLocks noChangeAspect="1"/>
            </p:cNvPicPr>
            <p:nvPr/>
          </p:nvPicPr>
          <p:blipFill rotWithShape="1">
            <a:blip r:embed="rId8"/>
            <a:srcRect l="27134" t="6316" r="27018" b="22105"/>
            <a:stretch/>
          </p:blipFill>
          <p:spPr>
            <a:xfrm>
              <a:off x="641684" y="974557"/>
              <a:ext cx="3144253" cy="4908885"/>
            </a:xfrm>
            <a:prstGeom prst="rect">
              <a:avLst/>
            </a:prstGeom>
          </p:spPr>
        </p:pic>
        <p:sp>
          <p:nvSpPr>
            <p:cNvPr id="25" name="Rounded Rectangle 24">
              <a:extLst>
                <a:ext uri="{FF2B5EF4-FFF2-40B4-BE49-F238E27FC236}">
                  <a16:creationId xmlns:a16="http://schemas.microsoft.com/office/drawing/2014/main" id="{68873F2E-373F-B94D-86B7-D008271A1966}"/>
                </a:ext>
              </a:extLst>
            </p:cNvPr>
            <p:cNvSpPr/>
            <p:nvPr/>
          </p:nvSpPr>
          <p:spPr>
            <a:xfrm>
              <a:off x="1363579" y="2277980"/>
              <a:ext cx="1572126" cy="11510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Picture 25">
              <a:extLst>
                <a:ext uri="{FF2B5EF4-FFF2-40B4-BE49-F238E27FC236}">
                  <a16:creationId xmlns:a16="http://schemas.microsoft.com/office/drawing/2014/main" id="{390B7179-78DA-E446-9552-6B13BE8FDDD3}"/>
                </a:ext>
              </a:extLst>
            </p:cNvPr>
            <p:cNvPicPr>
              <a:picLocks noChangeAspect="1"/>
            </p:cNvPicPr>
            <p:nvPr/>
          </p:nvPicPr>
          <p:blipFill>
            <a:blip r:embed="rId9"/>
            <a:stretch>
              <a:fillRect/>
            </a:stretch>
          </p:blipFill>
          <p:spPr>
            <a:xfrm>
              <a:off x="1365746" y="2235262"/>
              <a:ext cx="1696127" cy="1236456"/>
            </a:xfrm>
            <a:prstGeom prst="rect">
              <a:avLst/>
            </a:prstGeom>
          </p:spPr>
        </p:pic>
      </p:grpSp>
      <p:sp>
        <p:nvSpPr>
          <p:cNvPr id="19" name="Rounded Rectangle 18">
            <a:extLst>
              <a:ext uri="{FF2B5EF4-FFF2-40B4-BE49-F238E27FC236}">
                <a16:creationId xmlns:a16="http://schemas.microsoft.com/office/drawing/2014/main" id="{2E615FD6-41A0-F94B-BAB7-1EF5FAB9A5F5}"/>
              </a:ext>
            </a:extLst>
          </p:cNvPr>
          <p:cNvSpPr/>
          <p:nvPr/>
        </p:nvSpPr>
        <p:spPr>
          <a:xfrm>
            <a:off x="3210464" y="1801591"/>
            <a:ext cx="2102303" cy="1043872"/>
          </a:xfrm>
          <a:prstGeom prst="roundRect">
            <a:avLst>
              <a:gd name="adj" fmla="val 7282"/>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Heart of 21</a:t>
            </a:r>
            <a:r>
              <a:rPr lang="en-US" b="1" baseline="30000" dirty="0"/>
              <a:t>st</a:t>
            </a:r>
            <a:r>
              <a:rPr lang="en-US" b="1" dirty="0"/>
              <a:t> Century Biomedical Research”</a:t>
            </a:r>
          </a:p>
        </p:txBody>
      </p:sp>
    </p:spTree>
    <p:extLst>
      <p:ext uri="{BB962C8B-B14F-4D97-AF65-F5344CB8AC3E}">
        <p14:creationId xmlns:p14="http://schemas.microsoft.com/office/powerpoint/2010/main" val="33013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A7516-3F43-314C-BDF7-A25008A9E931}"/>
              </a:ext>
            </a:extLst>
          </p:cNvPr>
          <p:cNvSpPr>
            <a:spLocks noGrp="1"/>
          </p:cNvSpPr>
          <p:nvPr>
            <p:ph type="title"/>
          </p:nvPr>
        </p:nvSpPr>
        <p:spPr/>
        <p:txBody>
          <a:bodyPr/>
          <a:lstStyle/>
          <a:p>
            <a:r>
              <a:rPr lang="en-US" dirty="0"/>
              <a:t>Microbiome Research</a:t>
            </a:r>
          </a:p>
        </p:txBody>
      </p:sp>
      <p:sp>
        <p:nvSpPr>
          <p:cNvPr id="5" name="Text Placeholder 4">
            <a:extLst>
              <a:ext uri="{FF2B5EF4-FFF2-40B4-BE49-F238E27FC236}">
                <a16:creationId xmlns:a16="http://schemas.microsoft.com/office/drawing/2014/main" id="{9B234291-FA82-7349-B34A-23BFBCDA605B}"/>
              </a:ext>
            </a:extLst>
          </p:cNvPr>
          <p:cNvSpPr>
            <a:spLocks noGrp="1"/>
          </p:cNvSpPr>
          <p:nvPr>
            <p:ph type="body" idx="1"/>
          </p:nvPr>
        </p:nvSpPr>
        <p:spPr/>
        <p:txBody>
          <a:bodyPr/>
          <a:lstStyle/>
          <a:p>
            <a:r>
              <a:rPr lang="en-US" dirty="0" err="1"/>
              <a:t>Nephele</a:t>
            </a:r>
            <a:r>
              <a:rPr lang="en-US" dirty="0"/>
              <a:t> &amp; METAGE</a:t>
            </a:r>
            <a:r>
              <a:rPr lang="en-US" b="1" dirty="0"/>
              <a:t>NOTE</a:t>
            </a:r>
          </a:p>
        </p:txBody>
      </p:sp>
      <p:pic>
        <p:nvPicPr>
          <p:cNvPr id="8" name="Picture 7">
            <a:extLst>
              <a:ext uri="{FF2B5EF4-FFF2-40B4-BE49-F238E27FC236}">
                <a16:creationId xmlns:a16="http://schemas.microsoft.com/office/drawing/2014/main" id="{AA7C44B2-C356-FA41-85C3-1BAA0B37C5A4}"/>
              </a:ext>
            </a:extLst>
          </p:cNvPr>
          <p:cNvPicPr>
            <a:picLocks noChangeAspect="1"/>
          </p:cNvPicPr>
          <p:nvPr/>
        </p:nvPicPr>
        <p:blipFill rotWithShape="1">
          <a:blip r:embed="rId3"/>
          <a:srcRect b="16491"/>
          <a:stretch/>
        </p:blipFill>
        <p:spPr>
          <a:xfrm>
            <a:off x="1308016" y="256996"/>
            <a:ext cx="918069" cy="766668"/>
          </a:xfrm>
          <a:prstGeom prst="rect">
            <a:avLst/>
          </a:prstGeom>
        </p:spPr>
      </p:pic>
      <p:pic>
        <p:nvPicPr>
          <p:cNvPr id="9" name="Picture 8">
            <a:extLst>
              <a:ext uri="{FF2B5EF4-FFF2-40B4-BE49-F238E27FC236}">
                <a16:creationId xmlns:a16="http://schemas.microsoft.com/office/drawing/2014/main" id="{8A9A85D9-A05D-F84C-BB68-D8D641C18C84}"/>
              </a:ext>
            </a:extLst>
          </p:cNvPr>
          <p:cNvPicPr>
            <a:picLocks noChangeAspect="1"/>
          </p:cNvPicPr>
          <p:nvPr/>
        </p:nvPicPr>
        <p:blipFill rotWithShape="1">
          <a:blip r:embed="rId4"/>
          <a:srcRect b="13918"/>
          <a:stretch/>
        </p:blipFill>
        <p:spPr>
          <a:xfrm>
            <a:off x="262818" y="232580"/>
            <a:ext cx="918990" cy="791084"/>
          </a:xfrm>
          <a:prstGeom prst="rect">
            <a:avLst/>
          </a:prstGeom>
        </p:spPr>
      </p:pic>
      <p:sp>
        <p:nvSpPr>
          <p:cNvPr id="6" name="TextBox 5">
            <a:extLst>
              <a:ext uri="{FF2B5EF4-FFF2-40B4-BE49-F238E27FC236}">
                <a16:creationId xmlns:a16="http://schemas.microsoft.com/office/drawing/2014/main" id="{6C61284F-4392-9C4E-80E7-E8A154826F98}"/>
              </a:ext>
            </a:extLst>
          </p:cNvPr>
          <p:cNvSpPr txBox="1"/>
          <p:nvPr/>
        </p:nvSpPr>
        <p:spPr>
          <a:xfrm>
            <a:off x="5719314" y="2554708"/>
            <a:ext cx="1740798" cy="523220"/>
          </a:xfrm>
          <a:prstGeom prst="rect">
            <a:avLst/>
          </a:prstGeom>
          <a:noFill/>
        </p:spPr>
        <p:txBody>
          <a:bodyPr wrap="none" rtlCol="0">
            <a:spAutoFit/>
          </a:bodyPr>
          <a:lstStyle/>
          <a:p>
            <a:r>
              <a:rPr lang="en-US" sz="1400" dirty="0"/>
              <a:t>Yasmine </a:t>
            </a:r>
            <a:r>
              <a:rPr lang="en-US" sz="1400" dirty="0" err="1"/>
              <a:t>Belkaid</a:t>
            </a:r>
            <a:r>
              <a:rPr lang="en-US" sz="1400" dirty="0"/>
              <a:t>, PhD</a:t>
            </a:r>
          </a:p>
          <a:p>
            <a:r>
              <a:rPr lang="en-US" sz="1400" dirty="0"/>
              <a:t>DIR/LISB</a:t>
            </a:r>
          </a:p>
        </p:txBody>
      </p:sp>
      <p:pic>
        <p:nvPicPr>
          <p:cNvPr id="14" name="Picture 13">
            <a:extLst>
              <a:ext uri="{FF2B5EF4-FFF2-40B4-BE49-F238E27FC236}">
                <a16:creationId xmlns:a16="http://schemas.microsoft.com/office/drawing/2014/main" id="{0A9D1E54-3E8F-5F4C-852E-1929B13FFC1D}"/>
              </a:ext>
            </a:extLst>
          </p:cNvPr>
          <p:cNvPicPr>
            <a:picLocks noChangeAspect="1"/>
          </p:cNvPicPr>
          <p:nvPr/>
        </p:nvPicPr>
        <p:blipFill>
          <a:blip r:embed="rId5"/>
          <a:stretch>
            <a:fillRect/>
          </a:stretch>
        </p:blipFill>
        <p:spPr>
          <a:xfrm>
            <a:off x="4684713" y="331887"/>
            <a:ext cx="3810000" cy="2171700"/>
          </a:xfrm>
          <a:prstGeom prst="rect">
            <a:avLst/>
          </a:prstGeom>
        </p:spPr>
      </p:pic>
      <p:sp>
        <p:nvSpPr>
          <p:cNvPr id="2" name="TextBox 1">
            <a:extLst>
              <a:ext uri="{FF2B5EF4-FFF2-40B4-BE49-F238E27FC236}">
                <a16:creationId xmlns:a16="http://schemas.microsoft.com/office/drawing/2014/main" id="{31734BC8-085A-6544-9C49-6838D786A1D7}"/>
              </a:ext>
            </a:extLst>
          </p:cNvPr>
          <p:cNvSpPr txBox="1"/>
          <p:nvPr/>
        </p:nvSpPr>
        <p:spPr>
          <a:xfrm>
            <a:off x="722313" y="4003566"/>
            <a:ext cx="8441222" cy="461665"/>
          </a:xfrm>
          <a:prstGeom prst="rect">
            <a:avLst/>
          </a:prstGeom>
          <a:noFill/>
        </p:spPr>
        <p:txBody>
          <a:bodyPr wrap="none" rtlCol="0">
            <a:spAutoFit/>
          </a:bodyPr>
          <a:lstStyle/>
          <a:p>
            <a:r>
              <a:rPr lang="en-US" sz="1200" dirty="0" err="1"/>
              <a:t>Nephele</a:t>
            </a:r>
            <a:r>
              <a:rPr lang="en-US" sz="1200" dirty="0"/>
              <a:t>: more than 150 jobs/month by more than 160 registered users; truly Agile, DevOps with automated testing; 14 publications</a:t>
            </a:r>
          </a:p>
          <a:p>
            <a:r>
              <a:rPr lang="en-US" sz="1200" dirty="0"/>
              <a:t>METAGE</a:t>
            </a:r>
            <a:r>
              <a:rPr lang="en-US" sz="1200" b="1" dirty="0"/>
              <a:t>NOTE</a:t>
            </a:r>
            <a:r>
              <a:rPr lang="en-US" sz="1200" dirty="0"/>
              <a:t>: 34 registered users from 8 labs; leverages ontologies and standards</a:t>
            </a:r>
          </a:p>
        </p:txBody>
      </p:sp>
      <p:sp>
        <p:nvSpPr>
          <p:cNvPr id="3" name="TextBox 2">
            <a:extLst>
              <a:ext uri="{FF2B5EF4-FFF2-40B4-BE49-F238E27FC236}">
                <a16:creationId xmlns:a16="http://schemas.microsoft.com/office/drawing/2014/main" id="{59B10950-2C61-A34D-BB0E-FD88C4001ACA}"/>
              </a:ext>
            </a:extLst>
          </p:cNvPr>
          <p:cNvSpPr txBox="1"/>
          <p:nvPr/>
        </p:nvSpPr>
        <p:spPr>
          <a:xfrm>
            <a:off x="1124415" y="1856868"/>
            <a:ext cx="3311419" cy="646331"/>
          </a:xfrm>
          <a:prstGeom prst="rect">
            <a:avLst/>
          </a:prstGeom>
          <a:noFill/>
        </p:spPr>
        <p:txBody>
          <a:bodyPr wrap="none" rtlCol="0">
            <a:spAutoFit/>
          </a:bodyPr>
          <a:lstStyle/>
          <a:p>
            <a:pPr algn="r"/>
            <a:r>
              <a:rPr lang="en-US" dirty="0">
                <a:hlinkClick r:id="rId6"/>
              </a:rPr>
              <a:t>https://nephele.niaid.nih.gov</a:t>
            </a:r>
            <a:endParaRPr lang="en-US" dirty="0"/>
          </a:p>
          <a:p>
            <a:pPr algn="r"/>
            <a:r>
              <a:rPr lang="en-US" dirty="0">
                <a:hlinkClick r:id="rId7"/>
              </a:rPr>
              <a:t>https://metagenote.niaid.nih.gov</a:t>
            </a:r>
            <a:endParaRPr lang="en-US" dirty="0"/>
          </a:p>
        </p:txBody>
      </p:sp>
    </p:spTree>
    <p:extLst>
      <p:ext uri="{BB962C8B-B14F-4D97-AF65-F5344CB8AC3E}">
        <p14:creationId xmlns:p14="http://schemas.microsoft.com/office/powerpoint/2010/main" val="2441254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A7516-3F43-314C-BDF7-A25008A9E931}"/>
              </a:ext>
            </a:extLst>
          </p:cNvPr>
          <p:cNvSpPr>
            <a:spLocks noGrp="1"/>
          </p:cNvSpPr>
          <p:nvPr>
            <p:ph type="title"/>
          </p:nvPr>
        </p:nvSpPr>
        <p:spPr/>
        <p:txBody>
          <a:bodyPr/>
          <a:lstStyle/>
          <a:p>
            <a:r>
              <a:rPr lang="en-US" dirty="0"/>
              <a:t>Clinical Genomics (GRIS)</a:t>
            </a:r>
          </a:p>
        </p:txBody>
      </p:sp>
      <p:sp>
        <p:nvSpPr>
          <p:cNvPr id="5" name="Text Placeholder 4">
            <a:extLst>
              <a:ext uri="{FF2B5EF4-FFF2-40B4-BE49-F238E27FC236}">
                <a16:creationId xmlns:a16="http://schemas.microsoft.com/office/drawing/2014/main" id="{9B234291-FA82-7349-B34A-23BFBCDA605B}"/>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39710D67-5A1C-3B4F-904F-C71877389E02}"/>
              </a:ext>
            </a:extLst>
          </p:cNvPr>
          <p:cNvPicPr>
            <a:picLocks noChangeAspect="1"/>
          </p:cNvPicPr>
          <p:nvPr/>
        </p:nvPicPr>
        <p:blipFill rotWithShape="1">
          <a:blip r:embed="rId3"/>
          <a:srcRect l="6167" t="14035" r="6167" b="28187"/>
          <a:stretch/>
        </p:blipFill>
        <p:spPr>
          <a:xfrm>
            <a:off x="2352293" y="418598"/>
            <a:ext cx="918069" cy="605066"/>
          </a:xfrm>
          <a:prstGeom prst="rect">
            <a:avLst/>
          </a:prstGeom>
        </p:spPr>
      </p:pic>
      <p:pic>
        <p:nvPicPr>
          <p:cNvPr id="8" name="Picture 7">
            <a:extLst>
              <a:ext uri="{FF2B5EF4-FFF2-40B4-BE49-F238E27FC236}">
                <a16:creationId xmlns:a16="http://schemas.microsoft.com/office/drawing/2014/main" id="{AA7C44B2-C356-FA41-85C3-1BAA0B37C5A4}"/>
              </a:ext>
            </a:extLst>
          </p:cNvPr>
          <p:cNvPicPr>
            <a:picLocks noChangeAspect="1"/>
          </p:cNvPicPr>
          <p:nvPr/>
        </p:nvPicPr>
        <p:blipFill rotWithShape="1">
          <a:blip r:embed="rId4"/>
          <a:srcRect b="16491"/>
          <a:stretch/>
        </p:blipFill>
        <p:spPr>
          <a:xfrm>
            <a:off x="1308016" y="256996"/>
            <a:ext cx="918069" cy="766668"/>
          </a:xfrm>
          <a:prstGeom prst="rect">
            <a:avLst/>
          </a:prstGeom>
        </p:spPr>
      </p:pic>
      <p:pic>
        <p:nvPicPr>
          <p:cNvPr id="9" name="Picture 8">
            <a:extLst>
              <a:ext uri="{FF2B5EF4-FFF2-40B4-BE49-F238E27FC236}">
                <a16:creationId xmlns:a16="http://schemas.microsoft.com/office/drawing/2014/main" id="{8A9A85D9-A05D-F84C-BB68-D8D641C18C84}"/>
              </a:ext>
            </a:extLst>
          </p:cNvPr>
          <p:cNvPicPr>
            <a:picLocks noChangeAspect="1"/>
          </p:cNvPicPr>
          <p:nvPr/>
        </p:nvPicPr>
        <p:blipFill rotWithShape="1">
          <a:blip r:embed="rId5"/>
          <a:srcRect b="13918"/>
          <a:stretch/>
        </p:blipFill>
        <p:spPr>
          <a:xfrm>
            <a:off x="262818" y="232580"/>
            <a:ext cx="918990" cy="791084"/>
          </a:xfrm>
          <a:prstGeom prst="rect">
            <a:avLst/>
          </a:prstGeom>
        </p:spPr>
      </p:pic>
      <p:pic>
        <p:nvPicPr>
          <p:cNvPr id="3" name="Picture 2">
            <a:extLst>
              <a:ext uri="{FF2B5EF4-FFF2-40B4-BE49-F238E27FC236}">
                <a16:creationId xmlns:a16="http://schemas.microsoft.com/office/drawing/2014/main" id="{B2A81666-EE80-244B-B581-C3F55CE62E22}"/>
              </a:ext>
            </a:extLst>
          </p:cNvPr>
          <p:cNvPicPr>
            <a:picLocks noChangeAspect="1"/>
          </p:cNvPicPr>
          <p:nvPr/>
        </p:nvPicPr>
        <p:blipFill>
          <a:blip r:embed="rId6"/>
          <a:stretch>
            <a:fillRect/>
          </a:stretch>
        </p:blipFill>
        <p:spPr>
          <a:xfrm>
            <a:off x="5427957" y="234995"/>
            <a:ext cx="1650201" cy="2312384"/>
          </a:xfrm>
          <a:prstGeom prst="rect">
            <a:avLst/>
          </a:prstGeom>
        </p:spPr>
      </p:pic>
      <p:pic>
        <p:nvPicPr>
          <p:cNvPr id="10" name="Picture 9">
            <a:extLst>
              <a:ext uri="{FF2B5EF4-FFF2-40B4-BE49-F238E27FC236}">
                <a16:creationId xmlns:a16="http://schemas.microsoft.com/office/drawing/2014/main" id="{5B013BE0-D7E3-D64F-9736-F676924B7824}"/>
              </a:ext>
            </a:extLst>
          </p:cNvPr>
          <p:cNvPicPr>
            <a:picLocks noChangeAspect="1"/>
          </p:cNvPicPr>
          <p:nvPr/>
        </p:nvPicPr>
        <p:blipFill rotWithShape="1">
          <a:blip r:embed="rId7"/>
          <a:srcRect l="10632" r="8158"/>
          <a:stretch/>
        </p:blipFill>
        <p:spPr>
          <a:xfrm>
            <a:off x="7136508" y="234994"/>
            <a:ext cx="1875162" cy="2309009"/>
          </a:xfrm>
          <a:prstGeom prst="rect">
            <a:avLst/>
          </a:prstGeom>
        </p:spPr>
      </p:pic>
      <p:pic>
        <p:nvPicPr>
          <p:cNvPr id="12" name="Picture 11">
            <a:extLst>
              <a:ext uri="{FF2B5EF4-FFF2-40B4-BE49-F238E27FC236}">
                <a16:creationId xmlns:a16="http://schemas.microsoft.com/office/drawing/2014/main" id="{EE55336F-92D0-2143-A20C-275BA7614A40}"/>
              </a:ext>
            </a:extLst>
          </p:cNvPr>
          <p:cNvPicPr>
            <a:picLocks noChangeAspect="1"/>
          </p:cNvPicPr>
          <p:nvPr/>
        </p:nvPicPr>
        <p:blipFill>
          <a:blip r:embed="rId8"/>
          <a:stretch>
            <a:fillRect/>
          </a:stretch>
        </p:blipFill>
        <p:spPr>
          <a:xfrm>
            <a:off x="3522399" y="238369"/>
            <a:ext cx="1847208" cy="2309010"/>
          </a:xfrm>
          <a:prstGeom prst="rect">
            <a:avLst/>
          </a:prstGeom>
        </p:spPr>
      </p:pic>
      <p:sp>
        <p:nvSpPr>
          <p:cNvPr id="2" name="TextBox 1">
            <a:extLst>
              <a:ext uri="{FF2B5EF4-FFF2-40B4-BE49-F238E27FC236}">
                <a16:creationId xmlns:a16="http://schemas.microsoft.com/office/drawing/2014/main" id="{0ED4A5B4-2801-BE4A-A244-0F6486F86683}"/>
              </a:ext>
            </a:extLst>
          </p:cNvPr>
          <p:cNvSpPr txBox="1"/>
          <p:nvPr/>
        </p:nvSpPr>
        <p:spPr>
          <a:xfrm>
            <a:off x="5427957" y="2593708"/>
            <a:ext cx="1360244" cy="523220"/>
          </a:xfrm>
          <a:prstGeom prst="rect">
            <a:avLst/>
          </a:prstGeom>
          <a:noFill/>
        </p:spPr>
        <p:txBody>
          <a:bodyPr wrap="none" rtlCol="0">
            <a:spAutoFit/>
          </a:bodyPr>
          <a:lstStyle/>
          <a:p>
            <a:r>
              <a:rPr lang="en-US" sz="1400" dirty="0"/>
              <a:t>Josh Milner, MD</a:t>
            </a:r>
          </a:p>
          <a:p>
            <a:r>
              <a:rPr lang="en-US" sz="1400" dirty="0"/>
              <a:t>Chief, DIR/LAD</a:t>
            </a:r>
          </a:p>
        </p:txBody>
      </p:sp>
      <p:sp>
        <p:nvSpPr>
          <p:cNvPr id="6" name="TextBox 5">
            <a:extLst>
              <a:ext uri="{FF2B5EF4-FFF2-40B4-BE49-F238E27FC236}">
                <a16:creationId xmlns:a16="http://schemas.microsoft.com/office/drawing/2014/main" id="{6C61284F-4392-9C4E-80E7-E8A154826F98}"/>
              </a:ext>
            </a:extLst>
          </p:cNvPr>
          <p:cNvSpPr txBox="1"/>
          <p:nvPr/>
        </p:nvSpPr>
        <p:spPr>
          <a:xfrm>
            <a:off x="7136508" y="2593708"/>
            <a:ext cx="1527726" cy="523220"/>
          </a:xfrm>
          <a:prstGeom prst="rect">
            <a:avLst/>
          </a:prstGeom>
          <a:noFill/>
        </p:spPr>
        <p:txBody>
          <a:bodyPr wrap="none" rtlCol="0">
            <a:spAutoFit/>
          </a:bodyPr>
          <a:lstStyle/>
          <a:p>
            <a:r>
              <a:rPr lang="en-US" sz="1400" dirty="0"/>
              <a:t>Mike </a:t>
            </a:r>
            <a:r>
              <a:rPr lang="en-US" sz="1400" dirty="0" err="1"/>
              <a:t>Lenardo</a:t>
            </a:r>
            <a:r>
              <a:rPr lang="en-US" sz="1400" dirty="0"/>
              <a:t>, MD</a:t>
            </a:r>
          </a:p>
          <a:p>
            <a:r>
              <a:rPr lang="en-US" sz="1400" dirty="0"/>
              <a:t>DIR/LISB</a:t>
            </a:r>
          </a:p>
        </p:txBody>
      </p:sp>
      <p:sp>
        <p:nvSpPr>
          <p:cNvPr id="11" name="TextBox 10">
            <a:extLst>
              <a:ext uri="{FF2B5EF4-FFF2-40B4-BE49-F238E27FC236}">
                <a16:creationId xmlns:a16="http://schemas.microsoft.com/office/drawing/2014/main" id="{E8DBD136-B972-F04B-ACE2-863AD5AC68F1}"/>
              </a:ext>
            </a:extLst>
          </p:cNvPr>
          <p:cNvSpPr txBox="1"/>
          <p:nvPr/>
        </p:nvSpPr>
        <p:spPr>
          <a:xfrm>
            <a:off x="3522399" y="2544003"/>
            <a:ext cx="1539460" cy="523220"/>
          </a:xfrm>
          <a:prstGeom prst="rect">
            <a:avLst/>
          </a:prstGeom>
          <a:noFill/>
        </p:spPr>
        <p:txBody>
          <a:bodyPr wrap="none" rtlCol="0">
            <a:spAutoFit/>
          </a:bodyPr>
          <a:lstStyle/>
          <a:p>
            <a:r>
              <a:rPr lang="en-US" sz="1400" dirty="0"/>
              <a:t>Steve Holland, MD</a:t>
            </a:r>
          </a:p>
          <a:p>
            <a:r>
              <a:rPr lang="en-US" sz="1400" dirty="0"/>
              <a:t>DIR Director</a:t>
            </a:r>
          </a:p>
        </p:txBody>
      </p:sp>
      <p:sp>
        <p:nvSpPr>
          <p:cNvPr id="13" name="TextBox 12">
            <a:extLst>
              <a:ext uri="{FF2B5EF4-FFF2-40B4-BE49-F238E27FC236}">
                <a16:creationId xmlns:a16="http://schemas.microsoft.com/office/drawing/2014/main" id="{17097328-995E-B64B-97EC-828CBBFC2C5A}"/>
              </a:ext>
            </a:extLst>
          </p:cNvPr>
          <p:cNvSpPr txBox="1"/>
          <p:nvPr/>
        </p:nvSpPr>
        <p:spPr>
          <a:xfrm>
            <a:off x="750021" y="3907756"/>
            <a:ext cx="5163721" cy="646331"/>
          </a:xfrm>
          <a:prstGeom prst="rect">
            <a:avLst/>
          </a:prstGeom>
          <a:noFill/>
        </p:spPr>
        <p:txBody>
          <a:bodyPr wrap="none" rtlCol="0">
            <a:spAutoFit/>
          </a:bodyPr>
          <a:lstStyle/>
          <a:p>
            <a:r>
              <a:rPr lang="en-US" sz="1200" dirty="0"/>
              <a:t>GRIS integrates patient, family, and genomic data and provides tools for analysis</a:t>
            </a:r>
          </a:p>
          <a:p>
            <a:r>
              <a:rPr lang="en-US" sz="1200" dirty="0"/>
              <a:t>Nearly 6000 patient records and nearly 1300 human genomes</a:t>
            </a:r>
          </a:p>
          <a:p>
            <a:pPr lvl="0" defTabSz="914400">
              <a:defRPr/>
            </a:pPr>
            <a:r>
              <a:rPr lang="en-US" sz="1200" dirty="0"/>
              <a:t>Users: 160 users (30 PIs, 12 Labs, including one from NHLBI)</a:t>
            </a:r>
          </a:p>
        </p:txBody>
      </p:sp>
    </p:spTree>
    <p:extLst>
      <p:ext uri="{BB962C8B-B14F-4D97-AF65-F5344CB8AC3E}">
        <p14:creationId xmlns:p14="http://schemas.microsoft.com/office/powerpoint/2010/main" val="382854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A7516-3F43-314C-BDF7-A25008A9E931}"/>
              </a:ext>
            </a:extLst>
          </p:cNvPr>
          <p:cNvSpPr>
            <a:spLocks noGrp="1"/>
          </p:cNvSpPr>
          <p:nvPr>
            <p:ph type="title"/>
          </p:nvPr>
        </p:nvSpPr>
        <p:spPr/>
        <p:txBody>
          <a:bodyPr/>
          <a:lstStyle/>
          <a:p>
            <a:r>
              <a:rPr lang="en-US" dirty="0"/>
              <a:t>Simple ITK</a:t>
            </a:r>
          </a:p>
        </p:txBody>
      </p:sp>
      <p:sp>
        <p:nvSpPr>
          <p:cNvPr id="5" name="Text Placeholder 4">
            <a:extLst>
              <a:ext uri="{FF2B5EF4-FFF2-40B4-BE49-F238E27FC236}">
                <a16:creationId xmlns:a16="http://schemas.microsoft.com/office/drawing/2014/main" id="{9B234291-FA82-7349-B34A-23BFBCDA605B}"/>
              </a:ext>
            </a:extLst>
          </p:cNvPr>
          <p:cNvSpPr>
            <a:spLocks noGrp="1"/>
          </p:cNvSpPr>
          <p:nvPr>
            <p:ph type="body" idx="1"/>
          </p:nvPr>
        </p:nvSpPr>
        <p:spPr/>
        <p:txBody>
          <a:bodyPr/>
          <a:lstStyle/>
          <a:p>
            <a:endParaRPr lang="en-US" dirty="0"/>
          </a:p>
        </p:txBody>
      </p:sp>
      <p:sp>
        <p:nvSpPr>
          <p:cNvPr id="6" name="TextBox 5">
            <a:extLst>
              <a:ext uri="{FF2B5EF4-FFF2-40B4-BE49-F238E27FC236}">
                <a16:creationId xmlns:a16="http://schemas.microsoft.com/office/drawing/2014/main" id="{2E20B525-09CF-D145-B4A5-7568EB0E2319}"/>
              </a:ext>
            </a:extLst>
          </p:cNvPr>
          <p:cNvSpPr txBox="1"/>
          <p:nvPr/>
        </p:nvSpPr>
        <p:spPr>
          <a:xfrm>
            <a:off x="152398" y="4670852"/>
            <a:ext cx="8763001" cy="415498"/>
          </a:xfrm>
          <a:prstGeom prst="rect">
            <a:avLst/>
          </a:prstGeom>
          <a:noFill/>
        </p:spPr>
        <p:txBody>
          <a:bodyPr wrap="square" rtlCol="0">
            <a:spAutoFit/>
          </a:bodyPr>
          <a:lstStyle/>
          <a:p>
            <a:r>
              <a:rPr lang="en-US" sz="1050" dirty="0">
                <a:solidFill>
                  <a:schemeClr val="bg1">
                    <a:lumMod val="50000"/>
                  </a:schemeClr>
                </a:solidFill>
              </a:rPr>
              <a:t>“Engineering and Algorithm Design for an Image Processing API: A Technical Report on ITK - the Insight Toolkit”</a:t>
            </a:r>
          </a:p>
          <a:p>
            <a:r>
              <a:rPr lang="en-US" sz="1050" dirty="0">
                <a:solidFill>
                  <a:schemeClr val="bg1">
                    <a:lumMod val="50000"/>
                  </a:schemeClr>
                </a:solidFill>
              </a:rPr>
              <a:t>T. S. </a:t>
            </a:r>
            <a:r>
              <a:rPr lang="en-US" sz="1050" dirty="0" err="1">
                <a:solidFill>
                  <a:schemeClr val="bg1">
                    <a:lumMod val="50000"/>
                  </a:schemeClr>
                </a:solidFill>
              </a:rPr>
              <a:t>Yoo</a:t>
            </a:r>
            <a:r>
              <a:rPr lang="en-US" sz="1050" dirty="0">
                <a:solidFill>
                  <a:schemeClr val="bg1">
                    <a:lumMod val="50000"/>
                  </a:schemeClr>
                </a:solidFill>
              </a:rPr>
              <a:t> et al., </a:t>
            </a:r>
            <a:r>
              <a:rPr lang="en-US" sz="1050" i="1" dirty="0">
                <a:solidFill>
                  <a:schemeClr val="bg1">
                    <a:lumMod val="50000"/>
                  </a:schemeClr>
                </a:solidFill>
              </a:rPr>
              <a:t>Stud. Health Technol.  Inform.</a:t>
            </a:r>
            <a:r>
              <a:rPr lang="en-US" sz="1050" dirty="0">
                <a:solidFill>
                  <a:schemeClr val="bg1">
                    <a:lumMod val="50000"/>
                  </a:schemeClr>
                </a:solidFill>
              </a:rPr>
              <a:t>, 85, pp. 586-592, 2002.</a:t>
            </a:r>
            <a:endParaRPr lang="en-US" sz="1050" i="1" dirty="0">
              <a:solidFill>
                <a:schemeClr val="bg1">
                  <a:lumMod val="50000"/>
                </a:schemeClr>
              </a:solidFill>
            </a:endParaRPr>
          </a:p>
        </p:txBody>
      </p:sp>
      <p:sp>
        <p:nvSpPr>
          <p:cNvPr id="7" name="TextBox 6">
            <a:extLst>
              <a:ext uri="{FF2B5EF4-FFF2-40B4-BE49-F238E27FC236}">
                <a16:creationId xmlns:a16="http://schemas.microsoft.com/office/drawing/2014/main" id="{EF85F1A9-D91E-F24B-BB2F-DD5A2D7F972F}"/>
              </a:ext>
            </a:extLst>
          </p:cNvPr>
          <p:cNvSpPr txBox="1"/>
          <p:nvPr/>
        </p:nvSpPr>
        <p:spPr>
          <a:xfrm>
            <a:off x="152400" y="3844519"/>
            <a:ext cx="8763000" cy="738664"/>
          </a:xfrm>
          <a:prstGeom prst="rect">
            <a:avLst/>
          </a:prstGeom>
          <a:noFill/>
        </p:spPr>
        <p:txBody>
          <a:bodyPr wrap="square" rtlCol="0">
            <a:spAutoFit/>
          </a:bodyPr>
          <a:lstStyle/>
          <a:p>
            <a:r>
              <a:rPr lang="en-US" sz="2100" i="1" dirty="0"/>
              <a:t>The National Library of Medicine Insight Segmentation and Registration Toolkit.</a:t>
            </a:r>
          </a:p>
        </p:txBody>
      </p:sp>
      <p:pic>
        <p:nvPicPr>
          <p:cNvPr id="8" name="Picture 7">
            <a:extLst>
              <a:ext uri="{FF2B5EF4-FFF2-40B4-BE49-F238E27FC236}">
                <a16:creationId xmlns:a16="http://schemas.microsoft.com/office/drawing/2014/main" id="{311EBAD2-FD76-0D41-BF61-169986F7C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23860"/>
            <a:ext cx="3021724" cy="1436414"/>
          </a:xfrm>
          <a:prstGeom prst="rect">
            <a:avLst/>
          </a:prstGeom>
        </p:spPr>
      </p:pic>
      <p:pic>
        <p:nvPicPr>
          <p:cNvPr id="9" name="Picture 8">
            <a:extLst>
              <a:ext uri="{FF2B5EF4-FFF2-40B4-BE49-F238E27FC236}">
                <a16:creationId xmlns:a16="http://schemas.microsoft.com/office/drawing/2014/main" id="{A582920B-C84F-2A48-9BEF-E7B314AFCB80}"/>
              </a:ext>
            </a:extLst>
          </p:cNvPr>
          <p:cNvPicPr>
            <a:picLocks noChangeAspect="1"/>
          </p:cNvPicPr>
          <p:nvPr/>
        </p:nvPicPr>
        <p:blipFill rotWithShape="1">
          <a:blip r:embed="rId4"/>
          <a:srcRect l="6167" t="14035" r="6167" b="28187"/>
          <a:stretch/>
        </p:blipFill>
        <p:spPr>
          <a:xfrm>
            <a:off x="982225" y="434987"/>
            <a:ext cx="918069" cy="605066"/>
          </a:xfrm>
          <a:prstGeom prst="rect">
            <a:avLst/>
          </a:prstGeom>
        </p:spPr>
      </p:pic>
      <p:pic>
        <p:nvPicPr>
          <p:cNvPr id="12" name="Picture 11">
            <a:extLst>
              <a:ext uri="{FF2B5EF4-FFF2-40B4-BE49-F238E27FC236}">
                <a16:creationId xmlns:a16="http://schemas.microsoft.com/office/drawing/2014/main" id="{5FA18B47-A815-3F44-A763-100F6833B407}"/>
              </a:ext>
            </a:extLst>
          </p:cNvPr>
          <p:cNvPicPr>
            <a:picLocks noChangeAspect="1"/>
          </p:cNvPicPr>
          <p:nvPr/>
        </p:nvPicPr>
        <p:blipFill rotWithShape="1">
          <a:blip r:embed="rId5"/>
          <a:srcRect l="11149" t="13516" r="5088" b="31901"/>
          <a:stretch/>
        </p:blipFill>
        <p:spPr>
          <a:xfrm>
            <a:off x="2075410" y="481209"/>
            <a:ext cx="856913" cy="558391"/>
          </a:xfrm>
          <a:prstGeom prst="rect">
            <a:avLst/>
          </a:prstGeom>
        </p:spPr>
      </p:pic>
      <p:grpSp>
        <p:nvGrpSpPr>
          <p:cNvPr id="14" name="Group 13">
            <a:extLst>
              <a:ext uri="{FF2B5EF4-FFF2-40B4-BE49-F238E27FC236}">
                <a16:creationId xmlns:a16="http://schemas.microsoft.com/office/drawing/2014/main" id="{BC22831E-D531-7A4F-898D-0A7DC8AE4616}"/>
              </a:ext>
            </a:extLst>
          </p:cNvPr>
          <p:cNvGrpSpPr>
            <a:grpSpLocks noChangeAspect="1"/>
          </p:cNvGrpSpPr>
          <p:nvPr/>
        </p:nvGrpSpPr>
        <p:grpSpPr>
          <a:xfrm>
            <a:off x="366615" y="126587"/>
            <a:ext cx="593434" cy="926483"/>
            <a:chOff x="641684" y="974557"/>
            <a:chExt cx="3144253" cy="4908885"/>
          </a:xfrm>
        </p:grpSpPr>
        <p:pic>
          <p:nvPicPr>
            <p:cNvPr id="15" name="Picture 14">
              <a:extLst>
                <a:ext uri="{FF2B5EF4-FFF2-40B4-BE49-F238E27FC236}">
                  <a16:creationId xmlns:a16="http://schemas.microsoft.com/office/drawing/2014/main" id="{D3D36EBF-2AC3-4046-AFA5-6E3B23EDD8E9}"/>
                </a:ext>
              </a:extLst>
            </p:cNvPr>
            <p:cNvPicPr>
              <a:picLocks noChangeAspect="1"/>
            </p:cNvPicPr>
            <p:nvPr/>
          </p:nvPicPr>
          <p:blipFill rotWithShape="1">
            <a:blip r:embed="rId6"/>
            <a:srcRect l="27134" t="6316" r="27018" b="22105"/>
            <a:stretch/>
          </p:blipFill>
          <p:spPr>
            <a:xfrm>
              <a:off x="641684" y="974557"/>
              <a:ext cx="3144253" cy="4908885"/>
            </a:xfrm>
            <a:prstGeom prst="rect">
              <a:avLst/>
            </a:prstGeom>
          </p:spPr>
        </p:pic>
        <p:sp>
          <p:nvSpPr>
            <p:cNvPr id="16" name="Rounded Rectangle 15">
              <a:extLst>
                <a:ext uri="{FF2B5EF4-FFF2-40B4-BE49-F238E27FC236}">
                  <a16:creationId xmlns:a16="http://schemas.microsoft.com/office/drawing/2014/main" id="{A5942CFE-6E5D-E045-B9C1-89007D741386}"/>
                </a:ext>
              </a:extLst>
            </p:cNvPr>
            <p:cNvSpPr/>
            <p:nvPr/>
          </p:nvSpPr>
          <p:spPr>
            <a:xfrm>
              <a:off x="1363579" y="2277980"/>
              <a:ext cx="1572126" cy="11510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A7A37106-82B7-244F-935E-F6A18DE58693}"/>
                </a:ext>
              </a:extLst>
            </p:cNvPr>
            <p:cNvPicPr>
              <a:picLocks noChangeAspect="1"/>
            </p:cNvPicPr>
            <p:nvPr/>
          </p:nvPicPr>
          <p:blipFill>
            <a:blip r:embed="rId7"/>
            <a:stretch>
              <a:fillRect/>
            </a:stretch>
          </p:blipFill>
          <p:spPr>
            <a:xfrm>
              <a:off x="1365746" y="2235262"/>
              <a:ext cx="1696127" cy="1236456"/>
            </a:xfrm>
            <a:prstGeom prst="rect">
              <a:avLst/>
            </a:prstGeom>
          </p:spPr>
        </p:pic>
      </p:grpSp>
      <p:pic>
        <p:nvPicPr>
          <p:cNvPr id="13" name="Picture 12">
            <a:extLst>
              <a:ext uri="{FF2B5EF4-FFF2-40B4-BE49-F238E27FC236}">
                <a16:creationId xmlns:a16="http://schemas.microsoft.com/office/drawing/2014/main" id="{8D50BF90-0320-2D41-A26E-24153E1055A9}"/>
              </a:ext>
            </a:extLst>
          </p:cNvPr>
          <p:cNvPicPr>
            <a:picLocks noChangeAspect="1"/>
          </p:cNvPicPr>
          <p:nvPr/>
        </p:nvPicPr>
        <p:blipFill>
          <a:blip r:embed="rId8"/>
          <a:stretch>
            <a:fillRect/>
          </a:stretch>
        </p:blipFill>
        <p:spPr>
          <a:xfrm>
            <a:off x="3453943" y="1088923"/>
            <a:ext cx="5690057" cy="2528914"/>
          </a:xfrm>
          <a:prstGeom prst="rect">
            <a:avLst/>
          </a:prstGeom>
        </p:spPr>
      </p:pic>
      <p:sp>
        <p:nvSpPr>
          <p:cNvPr id="2" name="TextBox 1">
            <a:extLst>
              <a:ext uri="{FF2B5EF4-FFF2-40B4-BE49-F238E27FC236}">
                <a16:creationId xmlns:a16="http://schemas.microsoft.com/office/drawing/2014/main" id="{5694616D-6E44-A648-9109-B37D14BA7560}"/>
              </a:ext>
            </a:extLst>
          </p:cNvPr>
          <p:cNvSpPr txBox="1"/>
          <p:nvPr/>
        </p:nvSpPr>
        <p:spPr>
          <a:xfrm>
            <a:off x="1334132" y="1095193"/>
            <a:ext cx="2119811" cy="369332"/>
          </a:xfrm>
          <a:prstGeom prst="rect">
            <a:avLst/>
          </a:prstGeom>
          <a:noFill/>
        </p:spPr>
        <p:txBody>
          <a:bodyPr wrap="none" rtlCol="0">
            <a:spAutoFit/>
          </a:bodyPr>
          <a:lstStyle/>
          <a:p>
            <a:r>
              <a:rPr lang="en-US" dirty="0">
                <a:hlinkClick r:id="rId9"/>
              </a:rPr>
              <a:t>https://simpleitk.org</a:t>
            </a:r>
            <a:endParaRPr lang="en-US" dirty="0"/>
          </a:p>
        </p:txBody>
      </p:sp>
    </p:spTree>
    <p:extLst>
      <p:ext uri="{BB962C8B-B14F-4D97-AF65-F5344CB8AC3E}">
        <p14:creationId xmlns:p14="http://schemas.microsoft.com/office/powerpoint/2010/main" val="3583098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A7516-3F43-314C-BDF7-A25008A9E931}"/>
              </a:ext>
            </a:extLst>
          </p:cNvPr>
          <p:cNvSpPr>
            <a:spLocks noGrp="1"/>
          </p:cNvSpPr>
          <p:nvPr>
            <p:ph type="title"/>
          </p:nvPr>
        </p:nvSpPr>
        <p:spPr/>
        <p:txBody>
          <a:bodyPr/>
          <a:lstStyle/>
          <a:p>
            <a:r>
              <a:rPr lang="en-US" dirty="0"/>
              <a:t>TB Portals</a:t>
            </a:r>
          </a:p>
        </p:txBody>
      </p:sp>
      <p:sp>
        <p:nvSpPr>
          <p:cNvPr id="5" name="Text Placeholder 4">
            <a:extLst>
              <a:ext uri="{FF2B5EF4-FFF2-40B4-BE49-F238E27FC236}">
                <a16:creationId xmlns:a16="http://schemas.microsoft.com/office/drawing/2014/main" id="{9B234291-FA82-7349-B34A-23BFBCDA605B}"/>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20AE2C4B-E97F-5F49-A933-DD96CEDEAD49}"/>
              </a:ext>
            </a:extLst>
          </p:cNvPr>
          <p:cNvPicPr>
            <a:picLocks noChangeAspect="1"/>
          </p:cNvPicPr>
          <p:nvPr/>
        </p:nvPicPr>
        <p:blipFill rotWithShape="1">
          <a:blip r:embed="rId3"/>
          <a:srcRect l="6167" t="14035" r="6167" b="28187"/>
          <a:stretch/>
        </p:blipFill>
        <p:spPr>
          <a:xfrm>
            <a:off x="2727535" y="343184"/>
            <a:ext cx="918069" cy="605066"/>
          </a:xfrm>
          <a:prstGeom prst="rect">
            <a:avLst/>
          </a:prstGeom>
        </p:spPr>
      </p:pic>
      <p:pic>
        <p:nvPicPr>
          <p:cNvPr id="8" name="Picture 7">
            <a:extLst>
              <a:ext uri="{FF2B5EF4-FFF2-40B4-BE49-F238E27FC236}">
                <a16:creationId xmlns:a16="http://schemas.microsoft.com/office/drawing/2014/main" id="{E4EFB8C2-9FAD-7B49-A06C-2DAB3E99B473}"/>
              </a:ext>
            </a:extLst>
          </p:cNvPr>
          <p:cNvPicPr>
            <a:picLocks noChangeAspect="1"/>
          </p:cNvPicPr>
          <p:nvPr/>
        </p:nvPicPr>
        <p:blipFill rotWithShape="1">
          <a:blip r:embed="rId4"/>
          <a:srcRect b="16491"/>
          <a:stretch/>
        </p:blipFill>
        <p:spPr>
          <a:xfrm>
            <a:off x="188344" y="194599"/>
            <a:ext cx="918069" cy="766668"/>
          </a:xfrm>
          <a:prstGeom prst="rect">
            <a:avLst/>
          </a:prstGeom>
        </p:spPr>
      </p:pic>
      <p:pic>
        <p:nvPicPr>
          <p:cNvPr id="9" name="Picture 8">
            <a:extLst>
              <a:ext uri="{FF2B5EF4-FFF2-40B4-BE49-F238E27FC236}">
                <a16:creationId xmlns:a16="http://schemas.microsoft.com/office/drawing/2014/main" id="{198EB348-46BE-B649-BF80-7221A34C3A85}"/>
              </a:ext>
            </a:extLst>
          </p:cNvPr>
          <p:cNvPicPr>
            <a:picLocks noChangeAspect="1"/>
          </p:cNvPicPr>
          <p:nvPr/>
        </p:nvPicPr>
        <p:blipFill rotWithShape="1">
          <a:blip r:embed="rId5"/>
          <a:srcRect b="13918"/>
          <a:stretch/>
        </p:blipFill>
        <p:spPr>
          <a:xfrm>
            <a:off x="1149674" y="170183"/>
            <a:ext cx="918990" cy="791084"/>
          </a:xfrm>
          <a:prstGeom prst="rect">
            <a:avLst/>
          </a:prstGeom>
        </p:spPr>
      </p:pic>
      <p:grpSp>
        <p:nvGrpSpPr>
          <p:cNvPr id="10" name="Group 9">
            <a:extLst>
              <a:ext uri="{FF2B5EF4-FFF2-40B4-BE49-F238E27FC236}">
                <a16:creationId xmlns:a16="http://schemas.microsoft.com/office/drawing/2014/main" id="{F16C9A7D-08AB-E542-9BC7-66964D340025}"/>
              </a:ext>
            </a:extLst>
          </p:cNvPr>
          <p:cNvGrpSpPr>
            <a:grpSpLocks noChangeAspect="1"/>
          </p:cNvGrpSpPr>
          <p:nvPr/>
        </p:nvGrpSpPr>
        <p:grpSpPr>
          <a:xfrm>
            <a:off x="2111925" y="34784"/>
            <a:ext cx="593434" cy="926483"/>
            <a:chOff x="641684" y="974557"/>
            <a:chExt cx="3144253" cy="4908885"/>
          </a:xfrm>
        </p:grpSpPr>
        <p:pic>
          <p:nvPicPr>
            <p:cNvPr id="11" name="Picture 10">
              <a:extLst>
                <a:ext uri="{FF2B5EF4-FFF2-40B4-BE49-F238E27FC236}">
                  <a16:creationId xmlns:a16="http://schemas.microsoft.com/office/drawing/2014/main" id="{5132B463-EACE-8744-A5AB-B000120001E2}"/>
                </a:ext>
              </a:extLst>
            </p:cNvPr>
            <p:cNvPicPr>
              <a:picLocks noChangeAspect="1"/>
            </p:cNvPicPr>
            <p:nvPr/>
          </p:nvPicPr>
          <p:blipFill rotWithShape="1">
            <a:blip r:embed="rId6"/>
            <a:srcRect l="27134" t="6316" r="27018" b="22105"/>
            <a:stretch/>
          </p:blipFill>
          <p:spPr>
            <a:xfrm>
              <a:off x="641684" y="974557"/>
              <a:ext cx="3144253" cy="4908885"/>
            </a:xfrm>
            <a:prstGeom prst="rect">
              <a:avLst/>
            </a:prstGeom>
          </p:spPr>
        </p:pic>
        <p:sp>
          <p:nvSpPr>
            <p:cNvPr id="12" name="Rounded Rectangle 11">
              <a:extLst>
                <a:ext uri="{FF2B5EF4-FFF2-40B4-BE49-F238E27FC236}">
                  <a16:creationId xmlns:a16="http://schemas.microsoft.com/office/drawing/2014/main" id="{BC6D3231-F3D8-C243-9C0D-83EAD516723D}"/>
                </a:ext>
              </a:extLst>
            </p:cNvPr>
            <p:cNvSpPr/>
            <p:nvPr/>
          </p:nvSpPr>
          <p:spPr>
            <a:xfrm>
              <a:off x="1363579" y="2277980"/>
              <a:ext cx="1572126" cy="11510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FB8A706D-4723-D24D-ADA6-2C46B4CFBD0E}"/>
                </a:ext>
              </a:extLst>
            </p:cNvPr>
            <p:cNvPicPr>
              <a:picLocks noChangeAspect="1"/>
            </p:cNvPicPr>
            <p:nvPr/>
          </p:nvPicPr>
          <p:blipFill>
            <a:blip r:embed="rId7"/>
            <a:stretch>
              <a:fillRect/>
            </a:stretch>
          </p:blipFill>
          <p:spPr>
            <a:xfrm>
              <a:off x="1365746" y="2235262"/>
              <a:ext cx="1696127" cy="1236456"/>
            </a:xfrm>
            <a:prstGeom prst="rect">
              <a:avLst/>
            </a:prstGeom>
          </p:spPr>
        </p:pic>
      </p:grpSp>
      <p:grpSp>
        <p:nvGrpSpPr>
          <p:cNvPr id="14" name="Group 13">
            <a:extLst>
              <a:ext uri="{FF2B5EF4-FFF2-40B4-BE49-F238E27FC236}">
                <a16:creationId xmlns:a16="http://schemas.microsoft.com/office/drawing/2014/main" id="{246FB578-099A-0843-81C6-9CEE2B4EB658}"/>
              </a:ext>
            </a:extLst>
          </p:cNvPr>
          <p:cNvGrpSpPr/>
          <p:nvPr/>
        </p:nvGrpSpPr>
        <p:grpSpPr>
          <a:xfrm>
            <a:off x="3217086" y="1171211"/>
            <a:ext cx="5861787" cy="3918546"/>
            <a:chOff x="240473" y="735444"/>
            <a:chExt cx="6195317" cy="4141507"/>
          </a:xfrm>
        </p:grpSpPr>
        <p:pic>
          <p:nvPicPr>
            <p:cNvPr id="15" name="Picture 14">
              <a:extLst>
                <a:ext uri="{FF2B5EF4-FFF2-40B4-BE49-F238E27FC236}">
                  <a16:creationId xmlns:a16="http://schemas.microsoft.com/office/drawing/2014/main" id="{F49C1C1D-45F8-1D4D-A814-A13D45B09D1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0473" y="735444"/>
              <a:ext cx="6195317" cy="4141507"/>
            </a:xfrm>
            <a:prstGeom prst="rect">
              <a:avLst/>
            </a:prstGeom>
          </p:spPr>
        </p:pic>
        <p:pic>
          <p:nvPicPr>
            <p:cNvPr id="16" name="Picture 15">
              <a:extLst>
                <a:ext uri="{FF2B5EF4-FFF2-40B4-BE49-F238E27FC236}">
                  <a16:creationId xmlns:a16="http://schemas.microsoft.com/office/drawing/2014/main" id="{602D8307-1137-4C44-9BD4-C3992DC38185}"/>
                </a:ext>
              </a:extLst>
            </p:cNvPr>
            <p:cNvPicPr>
              <a:picLocks noChangeAspect="1"/>
            </p:cNvPicPr>
            <p:nvPr/>
          </p:nvPicPr>
          <p:blipFill>
            <a:blip r:embed="rId9"/>
            <a:stretch>
              <a:fillRect/>
            </a:stretch>
          </p:blipFill>
          <p:spPr>
            <a:xfrm>
              <a:off x="2971800" y="3237738"/>
              <a:ext cx="119744" cy="195797"/>
            </a:xfrm>
            <a:prstGeom prst="rect">
              <a:avLst/>
            </a:prstGeom>
          </p:spPr>
        </p:pic>
      </p:grpSp>
      <p:sp>
        <p:nvSpPr>
          <p:cNvPr id="21" name="TextBox 20">
            <a:extLst>
              <a:ext uri="{FF2B5EF4-FFF2-40B4-BE49-F238E27FC236}">
                <a16:creationId xmlns:a16="http://schemas.microsoft.com/office/drawing/2014/main" id="{DFA7CCAC-756F-9341-9C18-D9DDD0DAD737}"/>
              </a:ext>
            </a:extLst>
          </p:cNvPr>
          <p:cNvSpPr txBox="1"/>
          <p:nvPr/>
        </p:nvSpPr>
        <p:spPr>
          <a:xfrm>
            <a:off x="6639972" y="34784"/>
            <a:ext cx="2406766" cy="1143518"/>
          </a:xfrm>
          <a:prstGeom prst="rect">
            <a:avLst/>
          </a:prstGeom>
          <a:noFill/>
        </p:spPr>
        <p:txBody>
          <a:bodyPr wrap="square" rtlCol="0">
            <a:spAutoFit/>
          </a:bodyPr>
          <a:lstStyle/>
          <a:p>
            <a:pPr>
              <a:lnSpc>
                <a:spcPct val="130000"/>
              </a:lnSpc>
            </a:pPr>
            <a:r>
              <a:rPr lang="en-US" dirty="0"/>
              <a:t>Partner country sites</a:t>
            </a:r>
          </a:p>
          <a:p>
            <a:pPr>
              <a:lnSpc>
                <a:spcPct val="130000"/>
              </a:lnSpc>
            </a:pPr>
            <a:r>
              <a:rPr lang="en-US" dirty="0"/>
              <a:t>Data feeds</a:t>
            </a:r>
          </a:p>
          <a:p>
            <a:pPr>
              <a:lnSpc>
                <a:spcPct val="130000"/>
              </a:lnSpc>
            </a:pPr>
            <a:r>
              <a:rPr lang="en-US" dirty="0"/>
              <a:t>Scientific collaborations</a:t>
            </a:r>
          </a:p>
        </p:txBody>
      </p:sp>
      <p:pic>
        <p:nvPicPr>
          <p:cNvPr id="22" name="Picture 21">
            <a:extLst>
              <a:ext uri="{FF2B5EF4-FFF2-40B4-BE49-F238E27FC236}">
                <a16:creationId xmlns:a16="http://schemas.microsoft.com/office/drawing/2014/main" id="{7C13E6DB-D5DD-1D4A-9360-3801DF418695}"/>
              </a:ext>
            </a:extLst>
          </p:cNvPr>
          <p:cNvPicPr>
            <a:picLocks noChangeAspect="1"/>
          </p:cNvPicPr>
          <p:nvPr/>
        </p:nvPicPr>
        <p:blipFill>
          <a:blip r:embed="rId10"/>
          <a:stretch>
            <a:fillRect/>
          </a:stretch>
        </p:blipFill>
        <p:spPr>
          <a:xfrm>
            <a:off x="6438643" y="816218"/>
            <a:ext cx="311168" cy="311168"/>
          </a:xfrm>
          <a:prstGeom prst="rect">
            <a:avLst/>
          </a:prstGeom>
        </p:spPr>
      </p:pic>
      <p:pic>
        <p:nvPicPr>
          <p:cNvPr id="23" name="Picture 22">
            <a:extLst>
              <a:ext uri="{FF2B5EF4-FFF2-40B4-BE49-F238E27FC236}">
                <a16:creationId xmlns:a16="http://schemas.microsoft.com/office/drawing/2014/main" id="{C005FF65-1336-D947-8FEA-A8503C18D79E}"/>
              </a:ext>
            </a:extLst>
          </p:cNvPr>
          <p:cNvPicPr>
            <a:picLocks noChangeAspect="1"/>
          </p:cNvPicPr>
          <p:nvPr/>
        </p:nvPicPr>
        <p:blipFill>
          <a:blip r:embed="rId9"/>
          <a:stretch>
            <a:fillRect/>
          </a:stretch>
        </p:blipFill>
        <p:spPr>
          <a:xfrm>
            <a:off x="6510344" y="518775"/>
            <a:ext cx="167766" cy="274320"/>
          </a:xfrm>
          <a:prstGeom prst="rect">
            <a:avLst/>
          </a:prstGeom>
        </p:spPr>
      </p:pic>
      <p:pic>
        <p:nvPicPr>
          <p:cNvPr id="24" name="Picture 23">
            <a:extLst>
              <a:ext uri="{FF2B5EF4-FFF2-40B4-BE49-F238E27FC236}">
                <a16:creationId xmlns:a16="http://schemas.microsoft.com/office/drawing/2014/main" id="{FEE30A57-5C81-9445-9CD9-67782A2BE9F0}"/>
              </a:ext>
            </a:extLst>
          </p:cNvPr>
          <p:cNvPicPr>
            <a:picLocks noChangeAspect="1"/>
          </p:cNvPicPr>
          <p:nvPr/>
        </p:nvPicPr>
        <p:blipFill>
          <a:blip r:embed="rId11"/>
          <a:stretch>
            <a:fillRect/>
          </a:stretch>
        </p:blipFill>
        <p:spPr>
          <a:xfrm>
            <a:off x="6504730" y="153504"/>
            <a:ext cx="178994" cy="274320"/>
          </a:xfrm>
          <a:prstGeom prst="rect">
            <a:avLst/>
          </a:prstGeom>
        </p:spPr>
      </p:pic>
      <p:sp>
        <p:nvSpPr>
          <p:cNvPr id="2" name="TextBox 1">
            <a:extLst>
              <a:ext uri="{FF2B5EF4-FFF2-40B4-BE49-F238E27FC236}">
                <a16:creationId xmlns:a16="http://schemas.microsoft.com/office/drawing/2014/main" id="{6A9B8C35-6466-0245-A41D-E89E6136CD24}"/>
              </a:ext>
            </a:extLst>
          </p:cNvPr>
          <p:cNvSpPr txBox="1"/>
          <p:nvPr/>
        </p:nvSpPr>
        <p:spPr>
          <a:xfrm>
            <a:off x="722313" y="3815954"/>
            <a:ext cx="1894493" cy="1200329"/>
          </a:xfrm>
          <a:prstGeom prst="rect">
            <a:avLst/>
          </a:prstGeom>
          <a:noFill/>
        </p:spPr>
        <p:txBody>
          <a:bodyPr wrap="none" rtlCol="0">
            <a:spAutoFit/>
          </a:bodyPr>
          <a:lstStyle/>
          <a:p>
            <a:r>
              <a:rPr lang="en-US" sz="1200" dirty="0"/>
              <a:t>More than</a:t>
            </a:r>
          </a:p>
          <a:p>
            <a:pPr marL="171450" indent="-171450">
              <a:buFont typeface="Arial" panose="020B0604020202020204" pitchFamily="34" charset="0"/>
              <a:buChar char="•"/>
            </a:pPr>
            <a:r>
              <a:rPr lang="en-US" sz="1200" dirty="0"/>
              <a:t>3000 patient cases</a:t>
            </a:r>
          </a:p>
          <a:p>
            <a:pPr marL="171450" indent="-171450">
              <a:buFont typeface="Arial" panose="020B0604020202020204" pitchFamily="34" charset="0"/>
              <a:buChar char="•"/>
            </a:pPr>
            <a:r>
              <a:rPr lang="en-US" sz="1200" dirty="0"/>
              <a:t>2200 CTs</a:t>
            </a:r>
          </a:p>
          <a:p>
            <a:pPr marL="171450" indent="-171450">
              <a:buFont typeface="Arial" panose="020B0604020202020204" pitchFamily="34" charset="0"/>
              <a:buChar char="•"/>
            </a:pPr>
            <a:r>
              <a:rPr lang="en-US" sz="1200" dirty="0"/>
              <a:t>2800 CXRs</a:t>
            </a:r>
          </a:p>
          <a:p>
            <a:pPr marL="171450" indent="-171450">
              <a:buFont typeface="Arial" panose="020B0604020202020204" pitchFamily="34" charset="0"/>
              <a:buChar char="•"/>
            </a:pPr>
            <a:r>
              <a:rPr lang="en-US" sz="1200" dirty="0"/>
              <a:t>1200 microbial genomes</a:t>
            </a:r>
          </a:p>
          <a:p>
            <a:pPr marL="171450" indent="-171450">
              <a:buFont typeface="Arial" panose="020B0604020202020204" pitchFamily="34" charset="0"/>
              <a:buChar char="•"/>
            </a:pPr>
            <a:r>
              <a:rPr lang="en-US" sz="1200" dirty="0"/>
              <a:t>11 publications</a:t>
            </a:r>
          </a:p>
        </p:txBody>
      </p:sp>
      <p:sp>
        <p:nvSpPr>
          <p:cNvPr id="3" name="TextBox 2">
            <a:extLst>
              <a:ext uri="{FF2B5EF4-FFF2-40B4-BE49-F238E27FC236}">
                <a16:creationId xmlns:a16="http://schemas.microsoft.com/office/drawing/2014/main" id="{455FD37A-29F5-3044-BC75-1C1A62F0AD54}"/>
              </a:ext>
            </a:extLst>
          </p:cNvPr>
          <p:cNvSpPr txBox="1"/>
          <p:nvPr/>
        </p:nvSpPr>
        <p:spPr>
          <a:xfrm>
            <a:off x="194977" y="1171210"/>
            <a:ext cx="3022109" cy="369332"/>
          </a:xfrm>
          <a:prstGeom prst="rect">
            <a:avLst/>
          </a:prstGeom>
          <a:noFill/>
        </p:spPr>
        <p:txBody>
          <a:bodyPr wrap="none" rtlCol="0">
            <a:spAutoFit/>
          </a:bodyPr>
          <a:lstStyle/>
          <a:p>
            <a:r>
              <a:rPr lang="en-US" dirty="0">
                <a:hlinkClick r:id="rId12"/>
              </a:rPr>
              <a:t>https://tbportals.niaid.nih.gov</a:t>
            </a:r>
            <a:endParaRPr lang="en-US" dirty="0"/>
          </a:p>
        </p:txBody>
      </p:sp>
    </p:spTree>
    <p:extLst>
      <p:ext uri="{BB962C8B-B14F-4D97-AF65-F5344CB8AC3E}">
        <p14:creationId xmlns:p14="http://schemas.microsoft.com/office/powerpoint/2010/main" val="1101570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2584</Words>
  <Application>Microsoft Office PowerPoint</Application>
  <PresentationFormat>On-screen Show (16:9)</PresentationFormat>
  <Paragraphs>437</Paragraphs>
  <Slides>38</Slides>
  <Notes>17</Notes>
  <HiddenSlides>0</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How Can BCBB’s Computational Resources Help Advance Your Research? </vt:lpstr>
      <vt:lpstr>PowerPoint Presentation</vt:lpstr>
      <vt:lpstr>PowerPoint Presentation</vt:lpstr>
      <vt:lpstr>NIAID</vt:lpstr>
      <vt:lpstr>PowerPoint Presentation</vt:lpstr>
      <vt:lpstr>Microbiome Research</vt:lpstr>
      <vt:lpstr>Clinical Genomics (GRIS)</vt:lpstr>
      <vt:lpstr>Simple ITK</vt:lpstr>
      <vt:lpstr>TB Portals</vt:lpstr>
      <vt:lpstr>African Centers of Excellence in Bioinformatics and Data-Intensive Sciences</vt:lpstr>
      <vt:lpstr>Provisioned and Supported Software</vt:lpstr>
      <vt:lpstr>Bioinformatics Consulting</vt:lpstr>
      <vt:lpstr>Locus</vt:lpstr>
      <vt:lpstr>https://bioinformatics.niaid.nih.gov</vt:lpstr>
      <vt:lpstr>Training Materials</vt:lpstr>
      <vt:lpstr>Hands-On Training This Week! https://niaid.github.io/RML/ </vt:lpstr>
      <vt:lpstr>PowerPoint Presentation</vt:lpstr>
      <vt:lpstr>PowerPoint Presentation</vt:lpstr>
      <vt:lpstr>Guest Instructor Tom Goddard, UCSF</vt:lpstr>
      <vt:lpstr>BioVisualization</vt:lpstr>
      <vt:lpstr>PowerPoint Presentation</vt:lpstr>
      <vt:lpstr>PowerPoint Presentation</vt:lpstr>
      <vt:lpstr>PowerPoint Presentation</vt:lpstr>
      <vt:lpstr>“Extended” Reality = XR </vt:lpstr>
      <vt:lpstr>PowerPoint Presentation</vt:lpstr>
      <vt:lpstr>PowerPoint Presentation</vt:lpstr>
      <vt:lpstr>PowerPoint Presentation</vt:lpstr>
      <vt:lpstr>PowerPoint Presentation</vt:lpstr>
      <vt:lpstr>PowerPoint Presentation</vt:lpstr>
      <vt:lpstr>(Repurposing) ChimeraX for DICOM visualization</vt:lpstr>
      <vt:lpstr>VR Training for Biomedical Science</vt:lpstr>
      <vt:lpstr>PowerPoint Presentation</vt:lpstr>
      <vt:lpstr>PowerPoint Presentation</vt:lpstr>
      <vt:lpstr>PowerPoint Presentation</vt:lpstr>
      <vt:lpstr>Large-Scale, High-Resolution Displays</vt:lpstr>
      <vt:lpstr>This week: consultations for 3D printing services</vt:lpstr>
      <vt:lpstr>Virtual Reality – here at RML!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BCBB’s Computational Resources Help Advance Your Research? </dc:title>
  <dc:creator>McCarthy, Meghan (NIH/NIAID) [C]</dc:creator>
  <cp:lastModifiedBy>McCarthy, Meghan (NIH/NIAID) [C]</cp:lastModifiedBy>
  <cp:revision>5</cp:revision>
  <dcterms:created xsi:type="dcterms:W3CDTF">2019-09-10T06:27:05Z</dcterms:created>
  <dcterms:modified xsi:type="dcterms:W3CDTF">2019-09-10T14:46:07Z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22915035</vt:lpwstr>
  </property>
  <property fmtid="{D5CDD505-2E9C-101B-9397-08002B2CF9AE}" pid="3" name="NXPowerLiteSettings">
    <vt:lpwstr>C7000400038000</vt:lpwstr>
  </property>
  <property fmtid="{D5CDD505-2E9C-101B-9397-08002B2CF9AE}" pid="4" name="NXPowerLiteVersion">
    <vt:lpwstr>S8.2.2</vt:lpwstr>
  </property>
</Properties>
</file>